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 varScale="1">
        <p:scale>
          <a:sx n="108" d="100"/>
          <a:sy n="108" d="100"/>
        </p:scale>
        <p:origin x="12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402780" y="6237312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Wieder weniger Testungen erfasst,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wieder gestiegen ( 2,35%)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F58981E-0538-4E5D-85DC-142E7A302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16" y="1556792"/>
            <a:ext cx="9045588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179512" y="5613047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vorhanden, Auslastung bei &lt;30%</a:t>
            </a:r>
          </a:p>
          <a:p>
            <a:endParaRPr lang="de-DE" dirty="0"/>
          </a:p>
          <a:p>
            <a:r>
              <a:rPr lang="de-DE" dirty="0"/>
              <a:t>Sommer 2020: 13 Wochen Positivquote &lt;1%</a:t>
            </a:r>
          </a:p>
          <a:p>
            <a:r>
              <a:rPr lang="de-DE" dirty="0"/>
              <a:t>Sommer 2021: 2 Wochen Positivquote &lt;1%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8D6D9DF-CB36-43E7-B113-05EF85CA8D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DCA4D8EE-F996-45EE-BECD-8F13CE95B2D9}"/>
              </a:ext>
            </a:extLst>
          </p:cNvPr>
          <p:cNvSpPr txBox="1"/>
          <p:nvPr/>
        </p:nvSpPr>
        <p:spPr>
          <a:xfrm>
            <a:off x="2267744" y="2996952"/>
            <a:ext cx="1497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Sommer 2020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8323552-C15D-4A6C-8C90-622BB4374896}"/>
              </a:ext>
            </a:extLst>
          </p:cNvPr>
          <p:cNvSpPr txBox="1"/>
          <p:nvPr/>
        </p:nvSpPr>
        <p:spPr>
          <a:xfrm>
            <a:off x="7812360" y="3321106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Sommer 2021</a:t>
            </a:r>
          </a:p>
        </p:txBody>
      </p:sp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49AEE4-D8F4-486B-9F64-8D3125EB7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de-DE" dirty="0"/>
              <a:t>Ad-hoc-Erfassung VOC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16FB2846-9F67-406D-B84C-AECCE23881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653736"/>
              </p:ext>
            </p:extLst>
          </p:nvPr>
        </p:nvGraphicFramePr>
        <p:xfrm>
          <a:off x="827584" y="1124744"/>
          <a:ext cx="7416818" cy="5357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6553">
                  <a:extLst>
                    <a:ext uri="{9D8B030D-6E8A-4147-A177-3AD203B41FA5}">
                      <a16:colId xmlns:a16="http://schemas.microsoft.com/office/drawing/2014/main" val="3417900642"/>
                    </a:ext>
                  </a:extLst>
                </a:gridCol>
                <a:gridCol w="682347">
                  <a:extLst>
                    <a:ext uri="{9D8B030D-6E8A-4147-A177-3AD203B41FA5}">
                      <a16:colId xmlns:a16="http://schemas.microsoft.com/office/drawing/2014/main" val="1618057808"/>
                    </a:ext>
                  </a:extLst>
                </a:gridCol>
                <a:gridCol w="681545">
                  <a:extLst>
                    <a:ext uri="{9D8B030D-6E8A-4147-A177-3AD203B41FA5}">
                      <a16:colId xmlns:a16="http://schemas.microsoft.com/office/drawing/2014/main" val="2192431889"/>
                    </a:ext>
                  </a:extLst>
                </a:gridCol>
                <a:gridCol w="682347">
                  <a:extLst>
                    <a:ext uri="{9D8B030D-6E8A-4147-A177-3AD203B41FA5}">
                      <a16:colId xmlns:a16="http://schemas.microsoft.com/office/drawing/2014/main" val="258663422"/>
                    </a:ext>
                  </a:extLst>
                </a:gridCol>
                <a:gridCol w="596553">
                  <a:extLst>
                    <a:ext uri="{9D8B030D-6E8A-4147-A177-3AD203B41FA5}">
                      <a16:colId xmlns:a16="http://schemas.microsoft.com/office/drawing/2014/main" val="160730859"/>
                    </a:ext>
                  </a:extLst>
                </a:gridCol>
                <a:gridCol w="596553">
                  <a:extLst>
                    <a:ext uri="{9D8B030D-6E8A-4147-A177-3AD203B41FA5}">
                      <a16:colId xmlns:a16="http://schemas.microsoft.com/office/drawing/2014/main" val="3638800320"/>
                    </a:ext>
                  </a:extLst>
                </a:gridCol>
                <a:gridCol w="596553">
                  <a:extLst>
                    <a:ext uri="{9D8B030D-6E8A-4147-A177-3AD203B41FA5}">
                      <a16:colId xmlns:a16="http://schemas.microsoft.com/office/drawing/2014/main" val="223512055"/>
                    </a:ext>
                  </a:extLst>
                </a:gridCol>
                <a:gridCol w="596553">
                  <a:extLst>
                    <a:ext uri="{9D8B030D-6E8A-4147-A177-3AD203B41FA5}">
                      <a16:colId xmlns:a16="http://schemas.microsoft.com/office/drawing/2014/main" val="481354832"/>
                    </a:ext>
                  </a:extLst>
                </a:gridCol>
                <a:gridCol w="596553">
                  <a:extLst>
                    <a:ext uri="{9D8B030D-6E8A-4147-A177-3AD203B41FA5}">
                      <a16:colId xmlns:a16="http://schemas.microsoft.com/office/drawing/2014/main" val="2917842895"/>
                    </a:ext>
                  </a:extLst>
                </a:gridCol>
                <a:gridCol w="596553">
                  <a:extLst>
                    <a:ext uri="{9D8B030D-6E8A-4147-A177-3AD203B41FA5}">
                      <a16:colId xmlns:a16="http://schemas.microsoft.com/office/drawing/2014/main" val="1064051383"/>
                    </a:ext>
                  </a:extLst>
                </a:gridCol>
                <a:gridCol w="597354">
                  <a:extLst>
                    <a:ext uri="{9D8B030D-6E8A-4147-A177-3AD203B41FA5}">
                      <a16:colId xmlns:a16="http://schemas.microsoft.com/office/drawing/2014/main" val="1919500215"/>
                    </a:ext>
                  </a:extLst>
                </a:gridCol>
                <a:gridCol w="597354">
                  <a:extLst>
                    <a:ext uri="{9D8B030D-6E8A-4147-A177-3AD203B41FA5}">
                      <a16:colId xmlns:a16="http://schemas.microsoft.com/office/drawing/2014/main" val="1197298693"/>
                    </a:ext>
                  </a:extLst>
                </a:gridCol>
              </a:tblGrid>
              <a:tr h="56215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KW 2021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Meldende Labore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 VOC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VOC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B.1.1.7 </a:t>
                      </a:r>
                      <a:br>
                        <a:rPr lang="de-DE" sz="1000">
                          <a:effectLst/>
                        </a:rPr>
                      </a:b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B.1.351 </a:t>
                      </a:r>
                      <a:br>
                        <a:rPr lang="de-DE" sz="1000">
                          <a:effectLst/>
                        </a:rPr>
                      </a:b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P.1 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B.1.617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61670"/>
                  </a:ext>
                </a:extLst>
              </a:tr>
              <a:tr h="39521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16038018"/>
                  </a:ext>
                </a:extLst>
              </a:tr>
              <a:tr h="338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78.377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90,4%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77.727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561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28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37976276"/>
                  </a:ext>
                </a:extLst>
              </a:tr>
              <a:tr h="338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18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70.310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92,0%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69.580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91,1%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544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45812233"/>
                  </a:ext>
                </a:extLst>
              </a:tr>
              <a:tr h="338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49.878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91,7%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49.410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334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12814764"/>
                  </a:ext>
                </a:extLst>
              </a:tr>
              <a:tr h="338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39.894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39.431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89,8%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237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0,5%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0,3%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0,2%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26777939"/>
                  </a:ext>
                </a:extLst>
              </a:tr>
              <a:tr h="338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22.264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90,8%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21.785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88,8%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0,8%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0,2%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225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19239824"/>
                  </a:ext>
                </a:extLst>
              </a:tr>
              <a:tr h="338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17.133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16.617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86,9%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0,5%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0,3%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362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78441746"/>
                  </a:ext>
                </a:extLst>
              </a:tr>
              <a:tr h="338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23*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44381685"/>
                  </a:ext>
                </a:extLst>
              </a:tr>
              <a:tr h="338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15.722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87,2%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14.149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78,4%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0,4%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1366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47466409"/>
                  </a:ext>
                </a:extLst>
              </a:tr>
              <a:tr h="338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4.516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82,0%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3.018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54,8%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0,8%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1405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25,5%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32389895"/>
                  </a:ext>
                </a:extLst>
              </a:tr>
              <a:tr h="338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113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3522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86,8%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1.530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37,7%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1944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47,9%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59790194"/>
                  </a:ext>
                </a:extLst>
              </a:tr>
              <a:tr h="338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111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3796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86,9%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890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20,4%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21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0,5%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52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1,2%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2833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64,8%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86860097"/>
                  </a:ext>
                </a:extLst>
              </a:tr>
              <a:tr h="338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9578954"/>
                  </a:ext>
                </a:extLst>
              </a:tr>
              <a:tr h="338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90,6%</a:t>
                      </a:r>
                      <a:endParaRPr lang="de-DE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0802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17917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Office PowerPoint</Application>
  <PresentationFormat>Bildschirmpräsentation (4:3)</PresentationFormat>
  <Paragraphs>183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Scala Sans OT</vt:lpstr>
      <vt:lpstr>Times New Roman</vt:lpstr>
      <vt:lpstr>Wingdings</vt:lpstr>
      <vt:lpstr>Larissa</vt:lpstr>
      <vt:lpstr>Testzahlen und Positivquote</vt:lpstr>
      <vt:lpstr>Auslastung der Kapazitäten</vt:lpstr>
      <vt:lpstr>Ad-hoc-Erfassung VOC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178</cp:revision>
  <dcterms:created xsi:type="dcterms:W3CDTF">2020-11-18T09:03:03Z</dcterms:created>
  <dcterms:modified xsi:type="dcterms:W3CDTF">2021-07-28T08:35:17Z</dcterms:modified>
</cp:coreProperties>
</file>