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24" r:id="rId2"/>
    <p:sldId id="323" r:id="rId3"/>
    <p:sldId id="283" r:id="rId4"/>
    <p:sldId id="32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6404" autoAdjust="0"/>
  </p:normalViewPr>
  <p:slideViewPr>
    <p:cSldViewPr>
      <p:cViewPr varScale="1">
        <p:scale>
          <a:sx n="63" d="100"/>
          <a:sy n="63" d="100"/>
        </p:scale>
        <p:origin x="1352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30</a:t>
            </a:r>
          </a:p>
        </c:rich>
      </c:tx>
      <c:layout>
        <c:manualLayout>
          <c:xMode val="edge"/>
          <c:yMode val="edge"/>
          <c:x val="0.11599195242474825"/>
          <c:y val="1.8830050883146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26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Epicurve_noso_TOP!$A$2:$B$76</c:f>
              <c:multiLvlStrCache>
                <c:ptCount val="7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Epicurve_noso_TOP!$D$2:$D$76</c:f>
              <c:numCache>
                <c:formatCode>General</c:formatCode>
                <c:ptCount val="75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64</c:v>
                </c:pt>
                <c:pt idx="4">
                  <c:v>127</c:v>
                </c:pt>
                <c:pt idx="5">
                  <c:v>149</c:v>
                </c:pt>
                <c:pt idx="6">
                  <c:v>102</c:v>
                </c:pt>
                <c:pt idx="7">
                  <c:v>48</c:v>
                </c:pt>
                <c:pt idx="8">
                  <c:v>37</c:v>
                </c:pt>
                <c:pt idx="9">
                  <c:v>28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11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23</c:v>
                </c:pt>
                <c:pt idx="31">
                  <c:v>34</c:v>
                </c:pt>
                <c:pt idx="32">
                  <c:v>54</c:v>
                </c:pt>
                <c:pt idx="33">
                  <c:v>82</c:v>
                </c:pt>
                <c:pt idx="34">
                  <c:v>126</c:v>
                </c:pt>
                <c:pt idx="35">
                  <c:v>144</c:v>
                </c:pt>
                <c:pt idx="36">
                  <c:v>145</c:v>
                </c:pt>
                <c:pt idx="37">
                  <c:v>129</c:v>
                </c:pt>
                <c:pt idx="38">
                  <c:v>185</c:v>
                </c:pt>
                <c:pt idx="39">
                  <c:v>143</c:v>
                </c:pt>
                <c:pt idx="40">
                  <c:v>216</c:v>
                </c:pt>
                <c:pt idx="41">
                  <c:v>225</c:v>
                </c:pt>
                <c:pt idx="42">
                  <c:v>255</c:v>
                </c:pt>
                <c:pt idx="43">
                  <c:v>169</c:v>
                </c:pt>
                <c:pt idx="44">
                  <c:v>158</c:v>
                </c:pt>
                <c:pt idx="45">
                  <c:v>195</c:v>
                </c:pt>
                <c:pt idx="46">
                  <c:v>204</c:v>
                </c:pt>
                <c:pt idx="47">
                  <c:v>207</c:v>
                </c:pt>
                <c:pt idx="48">
                  <c:v>168</c:v>
                </c:pt>
                <c:pt idx="49">
                  <c:v>159</c:v>
                </c:pt>
                <c:pt idx="50">
                  <c:v>147</c:v>
                </c:pt>
                <c:pt idx="51">
                  <c:v>144</c:v>
                </c:pt>
                <c:pt idx="52">
                  <c:v>121</c:v>
                </c:pt>
                <c:pt idx="53">
                  <c:v>100</c:v>
                </c:pt>
                <c:pt idx="54">
                  <c:v>91</c:v>
                </c:pt>
                <c:pt idx="55">
                  <c:v>102</c:v>
                </c:pt>
                <c:pt idx="56">
                  <c:v>113</c:v>
                </c:pt>
                <c:pt idx="57">
                  <c:v>93</c:v>
                </c:pt>
                <c:pt idx="58">
                  <c:v>84</c:v>
                </c:pt>
                <c:pt idx="59">
                  <c:v>88</c:v>
                </c:pt>
                <c:pt idx="60">
                  <c:v>102</c:v>
                </c:pt>
                <c:pt idx="61">
                  <c:v>91</c:v>
                </c:pt>
                <c:pt idx="62">
                  <c:v>59</c:v>
                </c:pt>
                <c:pt idx="63">
                  <c:v>34</c:v>
                </c:pt>
                <c:pt idx="64">
                  <c:v>13</c:v>
                </c:pt>
                <c:pt idx="65">
                  <c:v>15</c:v>
                </c:pt>
                <c:pt idx="66">
                  <c:v>9</c:v>
                </c:pt>
                <c:pt idx="67">
                  <c:v>2</c:v>
                </c:pt>
                <c:pt idx="68">
                  <c:v>2</c:v>
                </c:pt>
                <c:pt idx="69">
                  <c:v>3</c:v>
                </c:pt>
                <c:pt idx="7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DF-429A-B1A5-AFB57FBA0253}"/>
            </c:ext>
          </c:extLst>
        </c:ser>
        <c:ser>
          <c:idx val="3"/>
          <c:order val="1"/>
          <c:tx>
            <c:strRef>
              <c:f>Epicurve_noso_TOP!$I$1</c:f>
              <c:strCache>
                <c:ptCount val="1"/>
                <c:pt idx="0">
                  <c:v>Neu übermittelt in KW 27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Epicurve_noso_TOP!$A$2:$B$76</c:f>
              <c:multiLvlStrCache>
                <c:ptCount val="7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Epicurve_noso_TOP!$I$2:$I$73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3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2</c:v>
                </c:pt>
                <c:pt idx="58">
                  <c:v>0</c:v>
                </c:pt>
                <c:pt idx="59">
                  <c:v>3</c:v>
                </c:pt>
                <c:pt idx="60">
                  <c:v>2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3</c:v>
                </c:pt>
                <c:pt idx="7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DF-429A-B1A5-AFB57FBA0253}"/>
            </c:ext>
          </c:extLst>
        </c:ser>
        <c:ser>
          <c:idx val="2"/>
          <c:order val="2"/>
          <c:tx>
            <c:strRef>
              <c:f>Epicurve_noso_TOP!$J$1</c:f>
              <c:strCache>
                <c:ptCount val="1"/>
                <c:pt idx="0">
                  <c:v>Neu übermittelt in KW 28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Epicurve_noso_TOP!$A$2:$B$76</c:f>
              <c:multiLvlStrCache>
                <c:ptCount val="7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Epicurve_noso_TOP!$J$2:$J$74</c:f>
              <c:numCache>
                <c:formatCode>General</c:formatCode>
                <c:ptCount val="7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4</c:v>
                </c:pt>
                <c:pt idx="7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DF-429A-B1A5-AFB57FBA0253}"/>
            </c:ext>
          </c:extLst>
        </c:ser>
        <c:ser>
          <c:idx val="1"/>
          <c:order val="3"/>
          <c:tx>
            <c:strRef>
              <c:f>Epicurve_noso_TOP!$K$1</c:f>
              <c:strCache>
                <c:ptCount val="1"/>
                <c:pt idx="0">
                  <c:v>Neu übermittelt in KW 29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Epicurve_noso_TOP!$A$2:$B$76</c:f>
              <c:multiLvlStrCache>
                <c:ptCount val="7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Epicurve_noso_TOP!$K$2:$K$75</c:f>
              <c:numCache>
                <c:formatCode>General</c:formatCode>
                <c:ptCount val="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</c:v>
                </c:pt>
                <c:pt idx="72">
                  <c:v>4</c:v>
                </c:pt>
                <c:pt idx="7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DF-429A-B1A5-AFB57FBA0253}"/>
            </c:ext>
          </c:extLst>
        </c:ser>
        <c:ser>
          <c:idx val="4"/>
          <c:order val="4"/>
          <c:tx>
            <c:strRef>
              <c:f>Epicurve_noso_TOP!$L$1</c:f>
              <c:strCache>
                <c:ptCount val="1"/>
                <c:pt idx="0">
                  <c:v>Neu übermittelt in KW 30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Epicurve_noso_TOP!$A$2:$B$76</c:f>
              <c:multiLvlStrCache>
                <c:ptCount val="7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Epicurve_noso_TOP!$L$2:$L$76</c:f>
              <c:numCache>
                <c:formatCode>General</c:formatCode>
                <c:ptCount val="7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2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1</c:v>
                </c:pt>
                <c:pt idx="7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DF-429A-B1A5-AFB57FBA0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30</a:t>
            </a:r>
            <a:endParaRPr lang="de-DE" sz="1100">
              <a:effectLst/>
            </a:endParaRPr>
          </a:p>
        </c:rich>
      </c:tx>
      <c:layout>
        <c:manualLayout>
          <c:xMode val="edge"/>
          <c:yMode val="edge"/>
          <c:x val="0.11509689673701275"/>
          <c:y val="1.3880059527604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26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Epivurve_care_TOP!$A$2:$B$76</c:f>
              <c:multiLvlStrCache>
                <c:ptCount val="7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Epivurve_care_TOP!$D$2:$D$76</c:f>
              <c:numCache>
                <c:formatCode>General</c:formatCode>
                <c:ptCount val="75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49</c:v>
                </c:pt>
                <c:pt idx="4">
                  <c:v>122</c:v>
                </c:pt>
                <c:pt idx="5">
                  <c:v>193</c:v>
                </c:pt>
                <c:pt idx="6">
                  <c:v>116</c:v>
                </c:pt>
                <c:pt idx="7">
                  <c:v>60</c:v>
                </c:pt>
                <c:pt idx="8">
                  <c:v>41</c:v>
                </c:pt>
                <c:pt idx="9">
                  <c:v>25</c:v>
                </c:pt>
                <c:pt idx="10">
                  <c:v>27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9</c:v>
                </c:pt>
                <c:pt idx="16">
                  <c:v>7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7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10</c:v>
                </c:pt>
                <c:pt idx="29">
                  <c:v>12</c:v>
                </c:pt>
                <c:pt idx="30">
                  <c:v>20</c:v>
                </c:pt>
                <c:pt idx="31">
                  <c:v>18</c:v>
                </c:pt>
                <c:pt idx="32">
                  <c:v>39</c:v>
                </c:pt>
                <c:pt idx="33">
                  <c:v>92</c:v>
                </c:pt>
                <c:pt idx="34">
                  <c:v>161</c:v>
                </c:pt>
                <c:pt idx="35">
                  <c:v>184</c:v>
                </c:pt>
                <c:pt idx="36">
                  <c:v>230</c:v>
                </c:pt>
                <c:pt idx="37">
                  <c:v>253</c:v>
                </c:pt>
                <c:pt idx="38">
                  <c:v>288</c:v>
                </c:pt>
                <c:pt idx="39">
                  <c:v>272</c:v>
                </c:pt>
                <c:pt idx="40">
                  <c:v>302</c:v>
                </c:pt>
                <c:pt idx="41">
                  <c:v>368</c:v>
                </c:pt>
                <c:pt idx="42">
                  <c:v>390</c:v>
                </c:pt>
                <c:pt idx="43">
                  <c:v>329</c:v>
                </c:pt>
                <c:pt idx="44">
                  <c:v>321</c:v>
                </c:pt>
                <c:pt idx="45">
                  <c:v>293</c:v>
                </c:pt>
                <c:pt idx="46">
                  <c:v>245</c:v>
                </c:pt>
                <c:pt idx="47">
                  <c:v>178</c:v>
                </c:pt>
                <c:pt idx="48">
                  <c:v>144</c:v>
                </c:pt>
                <c:pt idx="49">
                  <c:v>106</c:v>
                </c:pt>
                <c:pt idx="50">
                  <c:v>57</c:v>
                </c:pt>
                <c:pt idx="51">
                  <c:v>85</c:v>
                </c:pt>
                <c:pt idx="52">
                  <c:v>49</c:v>
                </c:pt>
                <c:pt idx="53">
                  <c:v>47</c:v>
                </c:pt>
                <c:pt idx="54">
                  <c:v>62</c:v>
                </c:pt>
                <c:pt idx="55">
                  <c:v>65</c:v>
                </c:pt>
                <c:pt idx="56">
                  <c:v>72</c:v>
                </c:pt>
                <c:pt idx="57">
                  <c:v>61</c:v>
                </c:pt>
                <c:pt idx="58">
                  <c:v>45</c:v>
                </c:pt>
                <c:pt idx="59">
                  <c:v>58</c:v>
                </c:pt>
                <c:pt idx="60">
                  <c:v>52</c:v>
                </c:pt>
                <c:pt idx="61">
                  <c:v>36</c:v>
                </c:pt>
                <c:pt idx="62">
                  <c:v>41</c:v>
                </c:pt>
                <c:pt idx="63">
                  <c:v>25</c:v>
                </c:pt>
                <c:pt idx="64">
                  <c:v>11</c:v>
                </c:pt>
                <c:pt idx="65">
                  <c:v>5</c:v>
                </c:pt>
                <c:pt idx="66">
                  <c:v>7</c:v>
                </c:pt>
                <c:pt idx="67">
                  <c:v>3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43-4DFA-857B-A9A76F8BCE64}"/>
            </c:ext>
          </c:extLst>
        </c:ser>
        <c:ser>
          <c:idx val="3"/>
          <c:order val="1"/>
          <c:tx>
            <c:strRef>
              <c:f>Epivurve_care_TOP!$I$1</c:f>
              <c:strCache>
                <c:ptCount val="1"/>
                <c:pt idx="0">
                  <c:v>Neu übermittelt in KW 27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Epivurve_care_TOP!$A$2:$B$76</c:f>
              <c:multiLvlStrCache>
                <c:ptCount val="7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Epivurve_care_TOP!$I$2:$I$73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2</c:v>
                </c:pt>
                <c:pt idx="41">
                  <c:v>0</c:v>
                </c:pt>
                <c:pt idx="42">
                  <c:v>2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43-4DFA-857B-A9A76F8BCE64}"/>
            </c:ext>
          </c:extLst>
        </c:ser>
        <c:ser>
          <c:idx val="1"/>
          <c:order val="2"/>
          <c:tx>
            <c:strRef>
              <c:f>Epivurve_care_TOP!$J$1</c:f>
              <c:strCache>
                <c:ptCount val="1"/>
                <c:pt idx="0">
                  <c:v>Neu übermittelt in KW 28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Epivurve_care_TOP!$A$2:$B$76</c:f>
              <c:multiLvlStrCache>
                <c:ptCount val="7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Epivurve_care_TOP!$J$2:$J$74</c:f>
              <c:numCache>
                <c:formatCode>General</c:formatCode>
                <c:ptCount val="7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2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3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43-4DFA-857B-A9A76F8BCE64}"/>
            </c:ext>
          </c:extLst>
        </c:ser>
        <c:ser>
          <c:idx val="2"/>
          <c:order val="3"/>
          <c:tx>
            <c:strRef>
              <c:f>Epivurve_care_TOP!$K$1</c:f>
              <c:strCache>
                <c:ptCount val="1"/>
                <c:pt idx="0">
                  <c:v>Neu übermittelt in KW 29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Epivurve_care_TOP!$A$2:$B$76</c:f>
              <c:multiLvlStrCache>
                <c:ptCount val="7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Epivurve_care_TOP!$K$2:$K$75</c:f>
              <c:numCache>
                <c:formatCode>General</c:formatCode>
                <c:ptCount val="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4</c:v>
                </c:pt>
                <c:pt idx="41">
                  <c:v>1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2</c:v>
                </c:pt>
                <c:pt idx="59">
                  <c:v>2</c:v>
                </c:pt>
                <c:pt idx="60">
                  <c:v>3</c:v>
                </c:pt>
                <c:pt idx="61">
                  <c:v>0</c:v>
                </c:pt>
                <c:pt idx="62">
                  <c:v>2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43-4DFA-857B-A9A76F8BCE64}"/>
            </c:ext>
          </c:extLst>
        </c:ser>
        <c:ser>
          <c:idx val="4"/>
          <c:order val="4"/>
          <c:tx>
            <c:strRef>
              <c:f>Epivurve_care_TOP!$L$1</c:f>
              <c:strCache>
                <c:ptCount val="1"/>
                <c:pt idx="0">
                  <c:v>Neu übermittelt in KW 30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dPt>
            <c:idx val="7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43-4DFA-857B-A9A76F8BCE64}"/>
              </c:ext>
            </c:extLst>
          </c:dPt>
          <c:dPt>
            <c:idx val="7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43-4DFA-857B-A9A76F8BCE64}"/>
              </c:ext>
            </c:extLst>
          </c:dPt>
          <c:cat>
            <c:multiLvlStrRef>
              <c:f>Epivurve_care_TOP!$A$2:$B$76</c:f>
              <c:multiLvlStrCache>
                <c:ptCount val="7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Epivurve_care_TOP!$L$2:$L$76</c:f>
              <c:numCache>
                <c:formatCode>General</c:formatCode>
                <c:ptCount val="7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5</c:v>
                </c:pt>
                <c:pt idx="7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43-4DFA-857B-A9A76F8BC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Zum Stand 26.07.2021 wurden 3 (Vorwoche: 0) aktive Ausbrüche in Alten- und Pflegeheimen, sowie 8 (Vorwoche: 4) aktive nosokomiale Ausbrüche mit mindestens 2 Fällen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TopOutbreak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 an das RKI übermittelt. Dabei handelt es sich um Ausbrüche, für die mindestens ein neuer Fall in KW 29/2021 an das zuständige Gesundheitsamt gemeldet wurde. Für Alten- und Pflegeheime bedeutet dies eine Zunahme um 3 aktive Ausbrüche im Vergleich zur Vorwoche, für nosokomiale Ausbrüche eine Zunahme um 4 Ausbrüche. Es wurden vier nosokomialer aktive Ausbrüche und zwei aktive Ausbrüche in Alters- und Pflegeheimen mit Datum der ersten Meldung in KW 29/2021 übermittelt.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E3ABF-76B4-404A-87F4-A6B5F678EC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9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0B0CD9D-C12C-4559-BBA3-623AD4CB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2B3B642-0A9F-4B6E-B3D1-EC18064D7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7983646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KW – </a:t>
            </a:r>
            <a:r>
              <a:rPr lang="de-DE" sz="2000" dirty="0"/>
              <a:t>Datenstand 03.08.2021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62D05F7-A753-4F02-AD91-44954A2FEB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80528" y="2044582"/>
            <a:ext cx="7351349" cy="42762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2621E90-3CDD-4A55-8770-BFA13264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376" y="980728"/>
            <a:ext cx="248113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5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4F12130-60F6-4DEC-AE8F-03912A00B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052736"/>
            <a:ext cx="4632790" cy="28225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ACBD1F4-E312-44AD-8B1C-8E992EE71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89" y="3625895"/>
            <a:ext cx="5472608" cy="309558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5580112" y="4402730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Altersgruppe und KW </a:t>
            </a:r>
          </a:p>
          <a:p>
            <a:r>
              <a:rPr lang="de-DE" sz="2000" dirty="0"/>
              <a:t>– Datenstand 03.08.2021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48087913-E08F-4490-913F-500D7874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getestete Personen nach Altersgruppe </a:t>
            </a:r>
            <a:br>
              <a:rPr lang="de-DE" dirty="0"/>
            </a:br>
            <a:r>
              <a:rPr lang="de-DE" dirty="0"/>
              <a:t>pro 100.000 Einwohner </a:t>
            </a:r>
            <a:br>
              <a:rPr lang="de-DE" dirty="0"/>
            </a:br>
            <a:r>
              <a:rPr lang="de-DE" dirty="0"/>
              <a:t>und KW </a:t>
            </a:r>
            <a:r>
              <a:rPr lang="de-DE" sz="2000" dirty="0"/>
              <a:t>– Datenstand 03.08.2021</a:t>
            </a:r>
          </a:p>
        </p:txBody>
      </p:sp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1A32528-D84F-44D0-820F-CAF206F99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582704"/>
            <a:ext cx="6912768" cy="4014648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13838EF2-0798-454B-8849-172C199C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91264" cy="874712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nach Abnahmeort und Altersgruppe pro KW – </a:t>
            </a:r>
            <a:r>
              <a:rPr lang="de-DE" sz="2000" dirty="0"/>
              <a:t>Datenstand 03.08.2021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A29723-18BA-40BF-8340-332E3C8B0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51" y="1340770"/>
            <a:ext cx="3444640" cy="19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DB695F4-A7A7-4E07-A45D-C7B2EBAA7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09577EF-44A0-4891-9C48-0A5BF3D2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7983646" cy="874368"/>
          </a:xfrm>
        </p:spPr>
        <p:txBody>
          <a:bodyPr/>
          <a:lstStyle/>
          <a:p>
            <a:r>
              <a:rPr lang="de-DE" dirty="0"/>
              <a:t>Ausbrüche in Pflegeeinrichtungen und medizinischen Einrichtungen </a:t>
            </a:r>
            <a:r>
              <a:rPr lang="de-DE" sz="2000" dirty="0"/>
              <a:t>– Datenstand 02.08.2021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388419"/>
              </p:ext>
            </p:extLst>
          </p:nvPr>
        </p:nvGraphicFramePr>
        <p:xfrm>
          <a:off x="3563888" y="3861048"/>
          <a:ext cx="55446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2393881"/>
              </p:ext>
            </p:extLst>
          </p:nvPr>
        </p:nvGraphicFramePr>
        <p:xfrm>
          <a:off x="35496" y="1196753"/>
          <a:ext cx="56886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7119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Bildschirmpräsentation (4:3)</PresentationFormat>
  <Paragraphs>14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Anzahl der Testungen und Positivenanteile pro KW – Datenstand 03.08.2021</vt:lpstr>
      <vt:lpstr>Anzahl getestete Personen nach Altersgruppe  pro 100.000 Einwohner  und KW – Datenstand 03.08.2021</vt:lpstr>
      <vt:lpstr>Anzahl der Testungen und Positivenanteile nach Abnahmeort und Altersgruppe pro KW – Datenstand 03.08.2021</vt:lpstr>
      <vt:lpstr>Ausbrüche in Pflegeeinrichtungen und medizinischen Einrichtungen – Datenstand 02.08.2021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343</cp:revision>
  <dcterms:created xsi:type="dcterms:W3CDTF">2020-01-21T10:42:53Z</dcterms:created>
  <dcterms:modified xsi:type="dcterms:W3CDTF">2021-08-04T06:46:52Z</dcterms:modified>
</cp:coreProperties>
</file>