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729" r:id="rId2"/>
    <p:sldId id="698" r:id="rId3"/>
    <p:sldId id="726" r:id="rId4"/>
    <p:sldId id="723" r:id="rId5"/>
    <p:sldId id="728" r:id="rId6"/>
    <p:sldId id="702" r:id="rId7"/>
    <p:sldId id="727" r:id="rId8"/>
    <p:sldId id="722" r:id="rId9"/>
    <p:sldId id="289" r:id="rId10"/>
    <p:sldId id="725" r:id="rId11"/>
    <p:sldId id="717" r:id="rId12"/>
    <p:sldId id="715" r:id="rId13"/>
    <p:sldId id="724" r:id="rId14"/>
    <p:sldId id="716" r:id="rId15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93883" autoAdjust="0"/>
  </p:normalViewPr>
  <p:slideViewPr>
    <p:cSldViewPr>
      <p:cViewPr varScale="1">
        <p:scale>
          <a:sx n="93" d="100"/>
          <a:sy n="93" d="100"/>
        </p:scale>
        <p:origin x="148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06.08.2021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06.08.2021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463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Erste Delta Sequenz: 04.11.2020 https://cov-lineages.org/global_report_B.1.617.2.html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90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>
              <a:buFont typeface="Wingdings" panose="05000000000000000000" pitchFamily="2" charset="2"/>
              <a:buChar char="§"/>
            </a:pPr>
            <a:r>
              <a:rPr lang="de-DE" sz="1600" dirty="0"/>
              <a:t>Roadmap – 4 Lockerungsschritte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8.3.: Öffnungen von Bildungseinrichtungen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12.4.: Außengastronomie geöffnet, Reisen in England möglich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17.5.: Internationale Reisen möglich, Innengastronomie, Kulturveranstaltungen, Hotels öffnen, Lockerungen private Treffen, Aufhebung Maskenpflicht in Klassenräumen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Strengere Regeln für Gegenden mit hoher Verbreitung Delta Variante (B.1.617.2)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Letzter Schritt 4 wurde um 4 Wochen verschoben (geplant für 19.07.)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19.07.: Öffnung von Nachtclubs,  Ab dem 19. Juli 2021 ist das Tragen von Gesichtsbedeckungen in Innenräumen oder in öffentlichen Verkehrsmitteln gesetzlich nicht mehr vorgeschrieben. (EN)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595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Erste Delta Sequenz: 22.04.2021 https://cov-lineages.org/global_report_B.1.617.2.html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6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Erste Delta Sequenz: 07.03.2021 https://cov-lineages.org/global_report_B.1.617.2.html</a:t>
            </a:r>
          </a:p>
          <a:p>
            <a:endParaRPr lang="de-DE" sz="1200" dirty="0"/>
          </a:p>
          <a:p>
            <a:r>
              <a:rPr lang="de-DE" sz="1200" dirty="0"/>
              <a:t>Auch Österreich berichtet etwa 1.000 Fälle, die auf dieses Event zurückzuführen sind. WHO EURO IHR VV </a:t>
            </a:r>
            <a:r>
              <a:rPr lang="de-DE" sz="1200" dirty="0" err="1"/>
              <a:t>call</a:t>
            </a:r>
            <a:r>
              <a:rPr lang="de-DE" sz="1200" dirty="0"/>
              <a:t> 15.07.2021</a:t>
            </a:r>
          </a:p>
          <a:p>
            <a:endParaRPr lang="de-DE" sz="1200" dirty="0"/>
          </a:p>
          <a:p>
            <a:r>
              <a:rPr lang="de-DE" sz="1200" dirty="0" err="1"/>
              <a:t>Verknipt</a:t>
            </a:r>
            <a:r>
              <a:rPr lang="de-DE" sz="1200" dirty="0"/>
              <a:t>-Festival: 2-tägig (03.-04.07.2021), täglich 10.000 </a:t>
            </a:r>
            <a:r>
              <a:rPr lang="de-DE" sz="1200" dirty="0" err="1"/>
              <a:t>Besucher:innen</a:t>
            </a:r>
            <a:r>
              <a:rPr lang="de-DE" sz="1200" dirty="0"/>
              <a:t>, bislang &gt;1000 Fälle</a:t>
            </a:r>
            <a:endParaRPr lang="de-DE" dirty="0"/>
          </a:p>
          <a:p>
            <a:r>
              <a:rPr lang="de-DE" dirty="0"/>
              <a:t>https://www.spiegel.de/panorama/gesellschaft/utrecht-fast-1000-menschen-infizieren-sich-auf-einem-festival-in-utrecht-a-defca648-d86a-4fb1-a7ab-9a97cbb45e96</a:t>
            </a:r>
          </a:p>
          <a:p>
            <a:endParaRPr lang="de-DE" dirty="0"/>
          </a:p>
          <a:p>
            <a:r>
              <a:rPr lang="de-DE" dirty="0"/>
              <a:t>DKOR vom 13.07.2021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Aufgrund des rasanten Anstiegs der Neuinfektionen hat die Regierung mit Wirkung vom 10. Juli einige Maßnahmen wieder zurückgenommen. So müssen Gaststätten von 00.00 bis 06.00h geschlossen bleiben, Live-Auftritte und </a:t>
            </a:r>
            <a:r>
              <a:rPr lang="de-D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Viewing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 verboten, jeder Gast hat einen festen Sitzplatz, der 1,5 Meterabstand muss eingehalten werden. Diskotheken und Nachtclubs sind wieder geschlossen.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Kultur- und Sportveranstaltungen gilt ebenso die feste Sitzplatz- und die Abstandsregel. Mit Corona-Zugangstest dürfen max. 2/3 der Kapazität genutzt werden, ab dem 13. Juli ist der Zugangstest nur noch für 24 Std gültig. Veranstaltungen dürfen nicht länger als 24 Stunden dauern. 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dirty="0"/>
              <a:t>https://www.government.nl/topics/coronavirus-covid-19/face-masks-mandatory-in-all-indoor-public-spaces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75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>
              <a:buFont typeface="Wingdings" panose="05000000000000000000" pitchFamily="2" charset="2"/>
              <a:buChar char="§"/>
            </a:pPr>
            <a:r>
              <a:rPr lang="de-DE" sz="1600" dirty="0"/>
              <a:t>Roadmap – 4 Lockerungsschritte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8.3.: Öffnungen von Bildungseinrichtungen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12.4.: Außengastronomie geöffnet, Reisen in England möglich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17.5.: Internationale Reisen möglich, Innengastronomie, Kulturveranstaltungen, Hotels öffnen, Lockerungen private Treffen, Aufhebung Maskenpflicht in Klassenräumen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Strengere Regeln für Gegenden mit hoher Verbreitung Delta Variante (B.1.617.2)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Letzter Schritt 4 wurde um 4 Wochen verschoben (geplant für 19.07.)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de-DE" sz="1400" dirty="0"/>
              <a:t>19.07.: Öffnung von Nachtclubs,  Ab dem 19. Juli 2021 ist das Tragen von Gesichtsbedeckungen in Innenräumen oder in öffentlichen Verkehrsmitteln gesetzlich nicht mehr vorgeschrieben. (EN)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09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40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Erste Delta Sequenz: 22.04.2021 https://cov-lineages.org/global_report_B.1.617.2.html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3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Erste Delta Sequenz: 07.03.2021 https://cov-lineages.org/global_report_B.1.617.2.html</a:t>
            </a:r>
          </a:p>
          <a:p>
            <a:endParaRPr lang="de-DE" sz="1200" dirty="0"/>
          </a:p>
          <a:p>
            <a:r>
              <a:rPr lang="de-DE" sz="1200" dirty="0"/>
              <a:t>Auch Österreich berichtet etwa 1.000 Fälle, die auf dieses Event zurückzuführen sind. WHO EURO IHR VV </a:t>
            </a:r>
            <a:r>
              <a:rPr lang="de-DE" sz="1200" dirty="0" err="1"/>
              <a:t>call</a:t>
            </a:r>
            <a:r>
              <a:rPr lang="de-DE" sz="1200" dirty="0"/>
              <a:t> 15.07.2021</a:t>
            </a:r>
          </a:p>
          <a:p>
            <a:endParaRPr lang="de-DE" sz="1200" dirty="0"/>
          </a:p>
          <a:p>
            <a:r>
              <a:rPr lang="de-DE" sz="1200" dirty="0" err="1"/>
              <a:t>Verknipt</a:t>
            </a:r>
            <a:r>
              <a:rPr lang="de-DE" sz="1200" dirty="0"/>
              <a:t>-Festival: 2-tägig (03.-04.07.2021), täglich 10.000 </a:t>
            </a:r>
            <a:r>
              <a:rPr lang="de-DE" sz="1200" dirty="0" err="1"/>
              <a:t>Besucher:innen</a:t>
            </a:r>
            <a:r>
              <a:rPr lang="de-DE" sz="1200" dirty="0"/>
              <a:t>, bislang &gt;1000 Fälle</a:t>
            </a:r>
            <a:endParaRPr lang="de-DE" dirty="0"/>
          </a:p>
          <a:p>
            <a:r>
              <a:rPr lang="de-DE" dirty="0"/>
              <a:t>https://www.spiegel.de/panorama/gesellschaft/utrecht-fast-1000-menschen-infizieren-sich-auf-einem-festival-in-utrecht-a-defca648-d86a-4fb1-a7ab-9a97cbb45e96</a:t>
            </a:r>
          </a:p>
          <a:p>
            <a:endParaRPr lang="de-DE" dirty="0"/>
          </a:p>
          <a:p>
            <a:r>
              <a:rPr lang="de-DE" dirty="0"/>
              <a:t>DKOR vom 13.07.2021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Aufgrund des rasanten Anstiegs der Neuinfektionen hat die Regierung mit Wirkung vom 10. Juli einige Maßnahmen wieder zurückgenommen. So müssen Gaststätten von 00.00 bis 06.00h geschlossen bleiben, Live-Auftritte und </a:t>
            </a:r>
            <a:r>
              <a:rPr lang="de-D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Viewing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 verboten, jeder Gast hat einen festen Sitzplatz, der 1,5 Meterabstand muss eingehalten werden. Diskotheken und Nachtclubs sind wieder geschlossen.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Kultur- und Sportveranstaltungen gilt ebenso die feste Sitzplatz- und die Abstandsregel. Mit Corona-Zugangstest dürfen max. 2/3 der Kapazität genutzt werden, ab dem 13. Juli ist der Zugangstest nur noch für 24 Std gültig. Veranstaltungen dürfen nicht länger als 24 Stunden dauern.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Erste Delta Sequenz: 07.03.2021 https://cov-lineages.org/global_report_B.1.617.2.html</a:t>
            </a:r>
          </a:p>
          <a:p>
            <a:endParaRPr lang="de-DE" sz="1200" dirty="0"/>
          </a:p>
          <a:p>
            <a:r>
              <a:rPr lang="de-DE" sz="1200" dirty="0"/>
              <a:t>Auch Österreich berichtet etwa 1.000 Fälle, die auf dieses Event zurückzuführen sind. WHO EURO IHR VV </a:t>
            </a:r>
            <a:r>
              <a:rPr lang="de-DE" sz="1200" dirty="0" err="1"/>
              <a:t>call</a:t>
            </a:r>
            <a:r>
              <a:rPr lang="de-DE" sz="1200" dirty="0"/>
              <a:t> 15.07.2021</a:t>
            </a:r>
          </a:p>
          <a:p>
            <a:endParaRPr lang="de-DE" sz="1200" dirty="0"/>
          </a:p>
          <a:p>
            <a:r>
              <a:rPr lang="de-DE" sz="1200" dirty="0" err="1"/>
              <a:t>Verknipt</a:t>
            </a:r>
            <a:r>
              <a:rPr lang="de-DE" sz="1200" dirty="0"/>
              <a:t>-Festival: 2-tägig (03.-04.07.2021), täglich 10.000 </a:t>
            </a:r>
            <a:r>
              <a:rPr lang="de-DE" sz="1200" dirty="0" err="1"/>
              <a:t>Besucher:innen</a:t>
            </a:r>
            <a:r>
              <a:rPr lang="de-DE" sz="1200" dirty="0"/>
              <a:t>, bislang &gt;1000 Fälle</a:t>
            </a:r>
            <a:endParaRPr lang="de-DE" dirty="0"/>
          </a:p>
          <a:p>
            <a:r>
              <a:rPr lang="de-DE" dirty="0"/>
              <a:t>https://www.spiegel.de/panorama/gesellschaft/utrecht-fast-1000-menschen-infizieren-sich-auf-einem-festival-in-utrecht-a-defca648-d86a-4fb1-a7ab-9a97cbb45e96</a:t>
            </a:r>
          </a:p>
          <a:p>
            <a:endParaRPr lang="de-DE" dirty="0"/>
          </a:p>
          <a:p>
            <a:r>
              <a:rPr lang="de-DE" dirty="0"/>
              <a:t>DKOR vom 13.07.2021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Aufgrund des rasanten Anstiegs der Neuinfektionen hat die Regierung mit Wirkung vom 10. Juli einige Maßnahmen wieder zurückgenommen. So müssen Gaststätten von 00.00 bis 06.00h geschlossen bleiben, Live-Auftritte und </a:t>
            </a:r>
            <a:r>
              <a:rPr lang="de-D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Viewing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 verboten, jeder Gast hat einen festen Sitzplatz, der 1,5 Meterabstand muss eingehalten werden. Diskotheken und Nachtclubs sind wieder geschlossen.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Kultur- und Sportveranstaltungen gilt ebenso die feste Sitzplatz- und die Abstandsregel. Mit Corona-Zugangstest dürfen max. 2/3 der Kapazität genutzt werden, ab dem 13. Juli ist der Zugangstest nur noch für 24 Std gültig. Veranstaltungen dürfen nicht länger als 24 Stunden dauern. 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dirty="0"/>
              <a:t>https://www.government.nl/topics/coronavirus-covid-19/face-masks-mandatory-in-all-indoor-public-spaces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14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56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06.08.2021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ivm.nl/en/news/number-positive-COVID-19-tests-doubled-in-one-week" TargetMode="External"/><Relationship Id="rId4" Type="http://schemas.openxmlformats.org/officeDocument/2006/relationships/hyperlink" Target="https://ourworldindata.org/covid-vaccinat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www.rivm.nl/en/news/number-positive-COVID-19-tests-doubled-in-one-we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ns.gov.uk/peoplepopulationandcommunity/healthandsocialcare/conditionsanddiseases/articles/coronaviruscovid19latestinsights/hospitals#hospital-admissions-by-age" TargetMode="External"/><Relationship Id="rId5" Type="http://schemas.openxmlformats.org/officeDocument/2006/relationships/hyperlink" Target="https://ourworldindata.org/covid-hospitalizations" TargetMode="External"/><Relationship Id="rId4" Type="http://schemas.openxmlformats.org/officeDocument/2006/relationships/hyperlink" Target="https://ourworldindata.org/covid-vaccina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s://www.ons.gov.uk/peoplepopulationandcommunity/healthandsocialcare/conditionsanddiseases/articles/coronaviruscovid19latestinsights/hospitals#hospital-admissions-by-age" TargetMode="External"/><Relationship Id="rId4" Type="http://schemas.openxmlformats.org/officeDocument/2006/relationships/hyperlink" Target="https://ourworldindata.org/covid-hospitalization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hyperlink" Target="https://www.thelocal.es/20210713/catalonia-imposes-earlier-closing-hours-and-limits-on-gatherings-to-slow-down-covid-spik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guardian.com/world/live/2021/jul/16/coronavirus-live-news-who-chief-calls-on-china-to-be-transparent-open-and-cooperate-record-cases-in-thailand?page=with:block-60f174378f0827c8ef6d29d8#block-60f174378f0827c8ef6d29d8" TargetMode="External"/><Relationship Id="rId5" Type="http://schemas.openxmlformats.org/officeDocument/2006/relationships/hyperlink" Target="https://ourworldindata.org/policy-responses-covid" TargetMode="External"/><Relationship Id="rId4" Type="http://schemas.openxmlformats.org/officeDocument/2006/relationships/hyperlink" Target="https://ourworldindata.org/covid-hospitalizations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rivm.nl/en/news/number-positive-COVID-19-tests-doubled-in-one-wee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www.ons.gov.uk/peoplepopulationandcommunity/healthandsocialcare/conditionsanddiseases/articles/coronaviruscovid19latestinsights/hospitals#hospital-admissions-by-age" TargetMode="External"/><Relationship Id="rId4" Type="http://schemas.openxmlformats.org/officeDocument/2006/relationships/hyperlink" Target="https://ourworldindata.org/covid-hospitaliza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hyperlink" Target="https://www.thelocal.es/20210713/catalonia-imposes-earlier-closing-hours-and-limits-on-gatherings-to-slow-down-covid-spi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guardian.com/world/live/2021/jul/16/coronavirus-live-news-who-chief-calls-on-china-to-be-transparent-open-and-cooperate-record-cases-in-thailand?page=with:block-60f174378f0827c8ef6d29d8#block-60f174378f0827c8ef6d29d8" TargetMode="External"/><Relationship Id="rId5" Type="http://schemas.openxmlformats.org/officeDocument/2006/relationships/hyperlink" Target="https://ourworldindata.org/policy-responses-covid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ourworldindata.org/covid-hospitalizations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urworldindata.org/covid-case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hyperlink" Target="https://www.rivm.nl/en/news/number-positive-COVID-19-tests-doubled-in-one-w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200.174.883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+6,3%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4.255.892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05.08.2021;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04.08.2021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12060"/>
              </p:ext>
            </p:extLst>
          </p:nvPr>
        </p:nvGraphicFramePr>
        <p:xfrm>
          <a:off x="144489" y="1422394"/>
          <a:ext cx="8892009" cy="4629512"/>
        </p:xfrm>
        <a:graphic>
          <a:graphicData uri="http://schemas.openxmlformats.org/drawingml/2006/table">
            <a:tbl>
              <a:tblPr firstRow="1" firstCol="1" bandRow="1"/>
              <a:tblGrid>
                <a:gridCol w="124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26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Thailand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189,5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71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5D1D9599-E5C8-4180-BB71-602A5D0A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05" y="3000504"/>
            <a:ext cx="7149672" cy="3389350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COVID-19/Niederlande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0" y="64525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4"/>
              </a:rPr>
              <a:t>Our World In Data - </a:t>
            </a:r>
            <a:r>
              <a:rPr lang="en-US" sz="1200" dirty="0" err="1">
                <a:hlinkClick r:id="rId4"/>
              </a:rPr>
              <a:t>Vacc</a:t>
            </a:r>
            <a:r>
              <a:rPr lang="de-DE" sz="1200" dirty="0"/>
              <a:t>, Datenstand 01.08.2021; </a:t>
            </a:r>
          </a:p>
          <a:p>
            <a:r>
              <a:rPr lang="en-US" sz="1200" dirty="0">
                <a:hlinkClick r:id="rId5"/>
              </a:rPr>
              <a:t>Our World In Data – Hosp</a:t>
            </a:r>
            <a:r>
              <a:rPr lang="en-US" sz="1200" dirty="0"/>
              <a:t>, </a:t>
            </a:r>
            <a:r>
              <a:rPr lang="en-US" sz="1200" dirty="0" err="1"/>
              <a:t>Datenstand</a:t>
            </a:r>
            <a:r>
              <a:rPr lang="en-US" sz="1200" dirty="0"/>
              <a:t> 25.07.2021; </a:t>
            </a:r>
            <a:r>
              <a:rPr lang="en-US" sz="1200" dirty="0">
                <a:hlinkClick r:id="rId5"/>
              </a:rPr>
              <a:t>  National Institute for Public Health </a:t>
            </a:r>
            <a:r>
              <a:rPr lang="en-US" sz="1200" dirty="0"/>
              <a:t>01.08.2021; DKOR 13.07.2021</a:t>
            </a:r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05115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122,6/100.000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21.005 (-44%)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0,64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28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69,6% mind. 1 Impfdosis | 54,2% vollständig geimpft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CCEF5E-452E-497A-A635-FD6F7FDC958A}"/>
              </a:ext>
            </a:extLst>
          </p:cNvPr>
          <p:cNvSpPr txBox="1"/>
          <p:nvPr/>
        </p:nvSpPr>
        <p:spPr>
          <a:xfrm>
            <a:off x="3867089" y="4329847"/>
            <a:ext cx="1307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26.06.</a:t>
            </a:r>
          </a:p>
          <a:p>
            <a:r>
              <a:rPr lang="de-DE" sz="1400" dirty="0"/>
              <a:t>Weitreichende Öffnungen</a:t>
            </a:r>
            <a:endParaRPr lang="de-BE" sz="14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8BE6F9A-138B-44A3-8DF9-A20605268912}"/>
              </a:ext>
            </a:extLst>
          </p:cNvPr>
          <p:cNvCxnSpPr>
            <a:cxnSpLocks/>
          </p:cNvCxnSpPr>
          <p:nvPr/>
        </p:nvCxnSpPr>
        <p:spPr>
          <a:xfrm>
            <a:off x="4587169" y="5068511"/>
            <a:ext cx="0" cy="448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C0A22BC-67A7-4532-AA4A-CBC536377F5F}"/>
              </a:ext>
            </a:extLst>
          </p:cNvPr>
          <p:cNvCxnSpPr>
            <a:cxnSpLocks/>
          </p:cNvCxnSpPr>
          <p:nvPr/>
        </p:nvCxnSpPr>
        <p:spPr>
          <a:xfrm>
            <a:off x="5262390" y="3184663"/>
            <a:ext cx="0" cy="1351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752F568-AEFD-4795-BC5E-38FF3E37700F}"/>
              </a:ext>
            </a:extLst>
          </p:cNvPr>
          <p:cNvSpPr txBox="1"/>
          <p:nvPr/>
        </p:nvSpPr>
        <p:spPr>
          <a:xfrm>
            <a:off x="3059832" y="2220773"/>
            <a:ext cx="4405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10.07.</a:t>
            </a:r>
          </a:p>
          <a:p>
            <a:r>
              <a:rPr lang="de-DE" sz="1400" dirty="0"/>
              <a:t>Rücknahme der Öffnungen </a:t>
            </a:r>
            <a:r>
              <a:rPr lang="de-DE" sz="1400" dirty="0" err="1"/>
              <a:t>u.A.</a:t>
            </a:r>
            <a:r>
              <a:rPr lang="de-DE" sz="1400" dirty="0"/>
              <a:t>:</a:t>
            </a:r>
          </a:p>
          <a:p>
            <a:pPr lvl="1"/>
            <a:r>
              <a:rPr lang="de-DE" sz="1400" dirty="0"/>
              <a:t>- Gaststätten von 00.00 bis 06.00h geschlossen</a:t>
            </a:r>
          </a:p>
          <a:p>
            <a:pPr lvl="1"/>
            <a:r>
              <a:rPr lang="de-DE" sz="1400" dirty="0"/>
              <a:t>- Diskotheken und Nachtclubs geschlossen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64CD4CC-F490-439B-9DF1-CDB60FA0B426}"/>
              </a:ext>
            </a:extLst>
          </p:cNvPr>
          <p:cNvSpPr txBox="1"/>
          <p:nvPr/>
        </p:nvSpPr>
        <p:spPr>
          <a:xfrm>
            <a:off x="3881611" y="342795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03. + 04.07.</a:t>
            </a:r>
          </a:p>
          <a:p>
            <a:r>
              <a:rPr lang="de-DE" sz="1400" dirty="0" err="1"/>
              <a:t>Verknipt</a:t>
            </a:r>
            <a:r>
              <a:rPr lang="de-DE" sz="1400" dirty="0"/>
              <a:t> Festival mit &gt;1.000 Fällen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D02BED2-0F82-4C29-958F-6413B3EB51DB}"/>
              </a:ext>
            </a:extLst>
          </p:cNvPr>
          <p:cNvCxnSpPr>
            <a:cxnSpLocks/>
          </p:cNvCxnSpPr>
          <p:nvPr/>
        </p:nvCxnSpPr>
        <p:spPr>
          <a:xfrm>
            <a:off x="4932040" y="4165528"/>
            <a:ext cx="0" cy="1351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5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COVID-19/Niederlande/ICU </a:t>
            </a:r>
            <a:r>
              <a:rPr lang="de-DE" sz="2400" dirty="0" err="1">
                <a:latin typeface="ScalaSansPro-Bold" pitchFamily="50" charset="0"/>
              </a:rPr>
              <a:t>admission</a:t>
            </a:r>
            <a:r>
              <a:rPr lang="de-DE" sz="2400" dirty="0">
                <a:latin typeface="ScalaSansPro-Bold" pitchFamily="50" charset="0"/>
              </a:rPr>
              <a:t> </a:t>
            </a:r>
            <a:r>
              <a:rPr lang="de-DE" sz="2400" dirty="0" err="1">
                <a:latin typeface="ScalaSansPro-Bold" pitchFamily="50" charset="0"/>
              </a:rPr>
              <a:t>by</a:t>
            </a:r>
            <a:r>
              <a:rPr lang="de-DE" sz="2400" dirty="0">
                <a:latin typeface="ScalaSansPro-Bold" pitchFamily="50" charset="0"/>
              </a:rPr>
              <a:t> </a:t>
            </a:r>
            <a:r>
              <a:rPr lang="de-DE" sz="2400" dirty="0" err="1">
                <a:latin typeface="ScalaSansPro-Bold" pitchFamily="50" charset="0"/>
              </a:rPr>
              <a:t>age</a:t>
            </a:r>
            <a:r>
              <a:rPr lang="de-DE" sz="2400" dirty="0">
                <a:latin typeface="ScalaSansPro-Bold" pitchFamily="50" charset="0"/>
              </a:rPr>
              <a:t> </a:t>
            </a:r>
            <a:r>
              <a:rPr lang="de-DE" sz="2400" dirty="0" err="1">
                <a:latin typeface="ScalaSansPro-Bold" pitchFamily="50" charset="0"/>
              </a:rPr>
              <a:t>group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0" y="64525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01.08.2021; </a:t>
            </a:r>
          </a:p>
          <a:p>
            <a:r>
              <a:rPr lang="en-US" sz="1200" dirty="0">
                <a:hlinkClick r:id="rId4"/>
              </a:rPr>
              <a:t>Our World In Data – Hosp</a:t>
            </a:r>
            <a:r>
              <a:rPr lang="en-US" sz="1200" dirty="0"/>
              <a:t>, </a:t>
            </a:r>
            <a:r>
              <a:rPr lang="en-US" sz="1200" dirty="0" err="1"/>
              <a:t>Datenstand</a:t>
            </a:r>
            <a:r>
              <a:rPr lang="en-US" sz="1200" dirty="0"/>
              <a:t> 25.07.2021; </a:t>
            </a:r>
            <a:r>
              <a:rPr lang="en-US" sz="1200" dirty="0">
                <a:hlinkClick r:id="rId4"/>
              </a:rPr>
              <a:t>  National Institute for Public Health </a:t>
            </a:r>
            <a:r>
              <a:rPr lang="en-US" sz="1200" dirty="0"/>
              <a:t>06.07.2021; </a:t>
            </a:r>
            <a:r>
              <a:rPr lang="de-DE" sz="1200" dirty="0"/>
              <a:t>DKOR 13.07.2021</a:t>
            </a:r>
          </a:p>
          <a:p>
            <a:endParaRPr lang="de-DE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373310-DDF8-4293-94BF-BCC9F8937C4B}"/>
              </a:ext>
            </a:extLst>
          </p:cNvPr>
          <p:cNvSpPr txBox="1"/>
          <p:nvPr/>
        </p:nvSpPr>
        <p:spPr>
          <a:xfrm>
            <a:off x="3347864" y="2132856"/>
            <a:ext cx="3590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ICU-</a:t>
            </a:r>
            <a:r>
              <a:rPr lang="en-US" sz="1400" dirty="0" err="1"/>
              <a:t>Aufnahmen</a:t>
            </a:r>
            <a:r>
              <a:rPr lang="en-US" sz="1400" dirty="0"/>
              <a:t> /1 Mio. </a:t>
            </a:r>
            <a:r>
              <a:rPr lang="en-US" sz="1400" dirty="0" err="1"/>
              <a:t>Ew</a:t>
            </a:r>
            <a:r>
              <a:rPr lang="en-US" sz="1400" dirty="0"/>
              <a:t>. </a:t>
            </a:r>
            <a:r>
              <a:rPr lang="en-US" sz="1400" dirty="0" err="1"/>
              <a:t>nach</a:t>
            </a:r>
            <a:r>
              <a:rPr lang="en-US" sz="1400" dirty="0"/>
              <a:t> </a:t>
            </a:r>
            <a:r>
              <a:rPr lang="en-US" sz="1400" dirty="0" err="1"/>
              <a:t>Altersgruppe</a:t>
            </a:r>
            <a:endParaRPr lang="en-US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720211-569C-4DAA-97C2-27F7A40C9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804" y="2424730"/>
            <a:ext cx="6299147" cy="28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9A6CD90-09AD-4163-913B-79D0ABBA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28" y="4521023"/>
            <a:ext cx="3403619" cy="1932314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UK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83" y="6405305"/>
            <a:ext cx="912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4"/>
              </a:rPr>
              <a:t>Our World In Data - </a:t>
            </a:r>
            <a:r>
              <a:rPr lang="en-US" sz="1200" dirty="0" err="1">
                <a:hlinkClick r:id="rId4"/>
              </a:rPr>
              <a:t>Vacc</a:t>
            </a:r>
            <a:r>
              <a:rPr lang="de-DE" sz="1200" dirty="0"/>
              <a:t>, Datenstand 03.08.2021; </a:t>
            </a:r>
          </a:p>
          <a:p>
            <a:r>
              <a:rPr lang="en-US" sz="1200" dirty="0">
                <a:hlinkClick r:id="rId5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02.08.2021; </a:t>
            </a:r>
            <a:r>
              <a:rPr lang="en-US" sz="1200" dirty="0">
                <a:hlinkClick r:id="rId6"/>
              </a:rPr>
              <a:t>UK ONS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23-25.07.2021</a:t>
            </a:r>
          </a:p>
          <a:p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262,6/100.000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178.294 (-21%)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0,77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578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69,1% mind. 1 Impfdosis | 57,1% vollständig geimpft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8C245F-7845-49B2-B5DA-D5D8436C6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914" y="1484786"/>
            <a:ext cx="3390589" cy="2085770"/>
          </a:xfrm>
          <a:prstGeom prst="rect">
            <a:avLst/>
          </a:prstGeom>
        </p:spPr>
      </p:pic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BF098A36-2A1D-42E4-911E-ABAD0E6BFFF9}"/>
              </a:ext>
            </a:extLst>
          </p:cNvPr>
          <p:cNvSpPr txBox="1">
            <a:spLocks/>
          </p:cNvSpPr>
          <p:nvPr/>
        </p:nvSpPr>
        <p:spPr>
          <a:xfrm>
            <a:off x="259870" y="2269460"/>
            <a:ext cx="5458045" cy="45885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Öffnungsschritte ab 08.03.2021</a:t>
            </a:r>
            <a:endParaRPr lang="de-DE" sz="1800" dirty="0"/>
          </a:p>
          <a:p>
            <a:r>
              <a:rPr lang="de-DE" sz="2000" dirty="0"/>
              <a:t>Anstieg der Fälle ab 25.05.2021 </a:t>
            </a:r>
          </a:p>
          <a:p>
            <a:r>
              <a:rPr lang="de-DE" sz="2000" dirty="0" err="1"/>
              <a:t>Superspreading</a:t>
            </a:r>
            <a:r>
              <a:rPr lang="de-DE" sz="2000" dirty="0"/>
              <a:t> Events: UEFA EURO 2020 11.06.-11.07.2021 (London ab 13.06. Glasgow ab 14.06)</a:t>
            </a:r>
            <a:endParaRPr lang="de-DE" dirty="0"/>
          </a:p>
          <a:p>
            <a:r>
              <a:rPr lang="de-DE" sz="2000" dirty="0"/>
              <a:t>Starker Anstieg Fälle ab 22.06.2021 </a:t>
            </a:r>
          </a:p>
          <a:p>
            <a:r>
              <a:rPr lang="de-DE" sz="2000" dirty="0"/>
              <a:t>Hospitalisierungen steigen seit 28.06.2021</a:t>
            </a:r>
            <a:endParaRPr lang="de-DE" sz="1800" dirty="0"/>
          </a:p>
          <a:p>
            <a:r>
              <a:rPr lang="de-DE" sz="2000" dirty="0"/>
              <a:t>Hospitalisierungen: &gt;75-Jährige dominant</a:t>
            </a:r>
          </a:p>
          <a:p>
            <a:r>
              <a:rPr lang="de-DE" sz="2000" dirty="0"/>
              <a:t>Todesfälle: &gt;75-Jährige dominant</a:t>
            </a:r>
          </a:p>
          <a:p>
            <a:r>
              <a:rPr lang="de-DE" sz="2000" dirty="0">
                <a:solidFill>
                  <a:srgbClr val="FF0000"/>
                </a:solidFill>
              </a:rPr>
              <a:t>Lockerungsschritt 19.07.2021</a:t>
            </a:r>
          </a:p>
          <a:p>
            <a:pPr marL="285750"/>
            <a:r>
              <a:rPr lang="de-DE" sz="2000" dirty="0"/>
              <a:t>Fallzahlen sinken seit 18.07.2021</a:t>
            </a:r>
          </a:p>
          <a:p>
            <a:pPr marL="400050" lvl="1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4292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UK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83" y="6405305"/>
            <a:ext cx="912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03.08.2021; </a:t>
            </a:r>
          </a:p>
          <a:p>
            <a:r>
              <a:rPr lang="en-US" sz="1200" dirty="0">
                <a:hlinkClick r:id="rId4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02.08.2021; </a:t>
            </a:r>
            <a:r>
              <a:rPr lang="en-US" sz="1200" dirty="0">
                <a:hlinkClick r:id="rId5"/>
              </a:rPr>
              <a:t>UK ONS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23-25.07.2021</a:t>
            </a:r>
          </a:p>
          <a:p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262,6/100.000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178.294 (-21%)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0,77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578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69,1% mind. 1 Impfdosis | 57,1% vollständig geimpft </a:t>
            </a:r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BF098A36-2A1D-42E4-911E-ABAD0E6BFFF9}"/>
              </a:ext>
            </a:extLst>
          </p:cNvPr>
          <p:cNvSpPr txBox="1">
            <a:spLocks/>
          </p:cNvSpPr>
          <p:nvPr/>
        </p:nvSpPr>
        <p:spPr>
          <a:xfrm>
            <a:off x="259870" y="6500799"/>
            <a:ext cx="8884130" cy="35720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3A1EC6-0792-467C-9D39-A8DA8CC5B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261088"/>
            <a:ext cx="6804248" cy="41202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E3747D9-1483-4337-A358-FB46F416B7E0}"/>
              </a:ext>
            </a:extLst>
          </p:cNvPr>
          <p:cNvSpPr txBox="1"/>
          <p:nvPr/>
        </p:nvSpPr>
        <p:spPr>
          <a:xfrm>
            <a:off x="4572000" y="2871471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11.06.-11.07. </a:t>
            </a:r>
            <a:r>
              <a:rPr lang="de-DE" sz="1400" dirty="0"/>
              <a:t>EM Events in London + Glasgow</a:t>
            </a:r>
            <a:endParaRPr lang="de-B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1BF063-6838-45FE-884B-8D15694088E7}"/>
              </a:ext>
            </a:extLst>
          </p:cNvPr>
          <p:cNvSpPr txBox="1"/>
          <p:nvPr/>
        </p:nvSpPr>
        <p:spPr>
          <a:xfrm>
            <a:off x="4204849" y="4092070"/>
            <a:ext cx="878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17.05. </a:t>
            </a:r>
          </a:p>
          <a:p>
            <a:r>
              <a:rPr lang="de-DE" sz="1400" dirty="0" err="1"/>
              <a:t>Step</a:t>
            </a:r>
            <a:r>
              <a:rPr lang="de-DE" sz="1400" dirty="0"/>
              <a:t> 3 </a:t>
            </a:r>
          </a:p>
          <a:p>
            <a:r>
              <a:rPr lang="de-DE" sz="1400" dirty="0"/>
              <a:t>Roadmap</a:t>
            </a:r>
            <a:endParaRPr lang="de-BE" sz="14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BD65660-B7DC-4670-9164-C1FA7B28AFDE}"/>
              </a:ext>
            </a:extLst>
          </p:cNvPr>
          <p:cNvCxnSpPr>
            <a:stCxn id="10" idx="2"/>
          </p:cNvCxnSpPr>
          <p:nvPr/>
        </p:nvCxnSpPr>
        <p:spPr>
          <a:xfrm flipH="1">
            <a:off x="4644007" y="4830734"/>
            <a:ext cx="1" cy="686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4FFBF6A-8AF4-48A5-A32C-44563ADC76D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220072" y="3825578"/>
            <a:ext cx="0" cy="1646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AEDB233-3F0F-4D0A-8BCB-419D7ACAFDA7}"/>
              </a:ext>
            </a:extLst>
          </p:cNvPr>
          <p:cNvSpPr txBox="1"/>
          <p:nvPr/>
        </p:nvSpPr>
        <p:spPr>
          <a:xfrm>
            <a:off x="3258079" y="3353406"/>
            <a:ext cx="878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12.04. </a:t>
            </a:r>
          </a:p>
          <a:p>
            <a:r>
              <a:rPr lang="de-DE" sz="1400" dirty="0" err="1"/>
              <a:t>Step</a:t>
            </a:r>
            <a:r>
              <a:rPr lang="de-DE" sz="1400" dirty="0"/>
              <a:t> 2 </a:t>
            </a:r>
          </a:p>
          <a:p>
            <a:r>
              <a:rPr lang="de-DE" sz="1400" dirty="0"/>
              <a:t>Roadmap</a:t>
            </a:r>
            <a:endParaRPr lang="de-BE" sz="14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0839B11-116A-4A9E-BC2D-77847A7E744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697238" y="4092070"/>
            <a:ext cx="0" cy="1487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ED44E058-C8AE-4346-AC96-9B323D3858C5}"/>
              </a:ext>
            </a:extLst>
          </p:cNvPr>
          <p:cNvSpPr txBox="1"/>
          <p:nvPr/>
        </p:nvSpPr>
        <p:spPr>
          <a:xfrm>
            <a:off x="2434008" y="3365414"/>
            <a:ext cx="878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08.03. </a:t>
            </a:r>
          </a:p>
          <a:p>
            <a:r>
              <a:rPr lang="de-DE" sz="1400" dirty="0" err="1"/>
              <a:t>Step</a:t>
            </a:r>
            <a:r>
              <a:rPr lang="de-DE" sz="1400" dirty="0"/>
              <a:t> 1 </a:t>
            </a:r>
          </a:p>
          <a:p>
            <a:r>
              <a:rPr lang="de-DE" sz="1400" dirty="0"/>
              <a:t>Roadmap</a:t>
            </a:r>
            <a:endParaRPr lang="de-BE" sz="1400" dirty="0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7FD49C4-A47F-41D8-8BA3-99F328039354}"/>
              </a:ext>
            </a:extLst>
          </p:cNvPr>
          <p:cNvCxnSpPr>
            <a:cxnSpLocks/>
          </p:cNvCxnSpPr>
          <p:nvPr/>
        </p:nvCxnSpPr>
        <p:spPr>
          <a:xfrm>
            <a:off x="2843808" y="4092070"/>
            <a:ext cx="0" cy="1384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BCB5B11-1A0B-4E05-93DB-048A89DE1DBE}"/>
              </a:ext>
            </a:extLst>
          </p:cNvPr>
          <p:cNvSpPr txBox="1"/>
          <p:nvPr/>
        </p:nvSpPr>
        <p:spPr>
          <a:xfrm>
            <a:off x="5753020" y="2690336"/>
            <a:ext cx="878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19.07. </a:t>
            </a:r>
          </a:p>
          <a:p>
            <a:r>
              <a:rPr lang="de-DE" sz="1400" dirty="0" err="1"/>
              <a:t>Step</a:t>
            </a:r>
            <a:r>
              <a:rPr lang="de-DE" sz="1400" dirty="0"/>
              <a:t> 4 </a:t>
            </a:r>
          </a:p>
          <a:p>
            <a:r>
              <a:rPr lang="de-DE" sz="1400" dirty="0"/>
              <a:t>Roadmap</a:t>
            </a:r>
            <a:endParaRPr lang="de-BE" sz="140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90FC660-362A-48F2-AA3E-CBA778DFEE18}"/>
              </a:ext>
            </a:extLst>
          </p:cNvPr>
          <p:cNvCxnSpPr>
            <a:cxnSpLocks/>
          </p:cNvCxnSpPr>
          <p:nvPr/>
        </p:nvCxnSpPr>
        <p:spPr>
          <a:xfrm>
            <a:off x="6192179" y="3429000"/>
            <a:ext cx="1105" cy="39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00B4EF60-489F-4D9A-89A4-EFB26716C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486" y="161197"/>
            <a:ext cx="3403619" cy="19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Spanien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5205746" y="5733256"/>
            <a:ext cx="4061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03.08.2021; </a:t>
            </a:r>
            <a:r>
              <a:rPr lang="en-US" sz="1200" dirty="0">
                <a:hlinkClick r:id="rId4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21.07.2021; </a:t>
            </a:r>
            <a:r>
              <a:rPr lang="en-US" sz="1200" dirty="0">
                <a:hlinkClick r:id="rId5"/>
              </a:rPr>
              <a:t>Our World In Data - Policy </a:t>
            </a:r>
            <a:r>
              <a:rPr lang="en-US" sz="1200" dirty="0"/>
              <a:t>05.08.2021; </a:t>
            </a:r>
            <a:r>
              <a:rPr lang="en-US" sz="1200" dirty="0">
                <a:hlinkClick r:id="rId6"/>
              </a:rPr>
              <a:t>The Guardian</a:t>
            </a:r>
            <a:r>
              <a:rPr lang="en-US" sz="1200" dirty="0"/>
              <a:t> 16.07.2021; </a:t>
            </a:r>
            <a:r>
              <a:rPr lang="en-US" sz="1200" dirty="0">
                <a:hlinkClick r:id="rId7"/>
              </a:rPr>
              <a:t>The Local</a:t>
            </a:r>
            <a:r>
              <a:rPr lang="en-US" sz="1200" dirty="0"/>
              <a:t> 13.07.2021</a:t>
            </a:r>
          </a:p>
          <a:p>
            <a:endParaRPr lang="de-DE" sz="1200" dirty="0"/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90730" y="2158056"/>
            <a:ext cx="5064576" cy="47993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dirty="0"/>
              <a:t>Öffnungsschritte</a:t>
            </a:r>
          </a:p>
          <a:p>
            <a:pPr lvl="1"/>
            <a:r>
              <a:rPr lang="de-DE" sz="1600" dirty="0" err="1"/>
              <a:t>Stay-home-requirement</a:t>
            </a:r>
            <a:r>
              <a:rPr lang="de-DE" sz="1600" dirty="0"/>
              <a:t>: gefordert-&gt;empfohlen 08.06.2021</a:t>
            </a:r>
          </a:p>
          <a:p>
            <a:pPr lvl="1"/>
            <a:r>
              <a:rPr lang="de-DE" sz="1600" dirty="0"/>
              <a:t>Maskenpflicht gelockert: nicht mehr überall außer Haus, nur noch an manchen öffentlichen Orten 26.06.2021</a:t>
            </a:r>
          </a:p>
          <a:p>
            <a:r>
              <a:rPr lang="de-DE" sz="2000" dirty="0"/>
              <a:t>UEFA EURO2020 in Sevilla 14.-27.06.2021</a:t>
            </a:r>
          </a:p>
          <a:p>
            <a:r>
              <a:rPr lang="de-DE" sz="2000" dirty="0"/>
              <a:t>Anstieg der Fälle ab 28.06.2021 </a:t>
            </a:r>
          </a:p>
          <a:p>
            <a:r>
              <a:rPr lang="de-DE" sz="2000" dirty="0"/>
              <a:t>Hospitalisierungen steigen seit 08.07.2021</a:t>
            </a:r>
          </a:p>
          <a:p>
            <a:r>
              <a:rPr lang="de-DE" sz="2000" dirty="0"/>
              <a:t>Rücknahme Öffnung </a:t>
            </a:r>
          </a:p>
          <a:p>
            <a:pPr lvl="1"/>
            <a:r>
              <a:rPr lang="de-DE" sz="1600" dirty="0" err="1"/>
              <a:t>Stay-home-requirement</a:t>
            </a:r>
            <a:r>
              <a:rPr lang="de-DE" sz="1600" dirty="0"/>
              <a:t>: </a:t>
            </a:r>
            <a:r>
              <a:rPr lang="de-DE" sz="1600" dirty="0" err="1"/>
              <a:t>recommended</a:t>
            </a:r>
            <a:r>
              <a:rPr lang="de-DE" sz="1600" dirty="0"/>
              <a:t>-&gt;</a:t>
            </a:r>
            <a:r>
              <a:rPr lang="de-DE" sz="1600" dirty="0" err="1"/>
              <a:t>required</a:t>
            </a:r>
            <a:r>
              <a:rPr lang="de-DE" sz="1600" dirty="0"/>
              <a:t> 17.06.2021 – 2 Wochen später</a:t>
            </a:r>
          </a:p>
          <a:p>
            <a:pPr lvl="1"/>
            <a:r>
              <a:rPr lang="de-DE" sz="1600" dirty="0"/>
              <a:t>Katalonien: Ende </a:t>
            </a:r>
            <a:r>
              <a:rPr lang="de-DE" sz="1600" dirty="0" err="1"/>
              <a:t>öffentl</a:t>
            </a:r>
            <a:r>
              <a:rPr lang="de-DE" sz="1600" dirty="0"/>
              <a:t>. Versammlungen 00.30 Uhr und max. 10 Personen. 13.07.2021</a:t>
            </a:r>
          </a:p>
          <a:p>
            <a:pPr lvl="1"/>
            <a:r>
              <a:rPr lang="de-DE" sz="1600" dirty="0"/>
              <a:t>Im Nordosten: Ausgangssperren von 1-6 Uhr Städte mit mehr als 5.000 Einwohnern und </a:t>
            </a:r>
            <a:r>
              <a:rPr lang="de-DE" sz="1600" dirty="0" err="1"/>
              <a:t>Inz</a:t>
            </a:r>
            <a:r>
              <a:rPr lang="de-DE" sz="1600" dirty="0"/>
              <a:t>. &gt;400 /100.000 </a:t>
            </a:r>
            <a:r>
              <a:rPr lang="de-DE" sz="1600" dirty="0" err="1"/>
              <a:t>Ew</a:t>
            </a:r>
            <a:r>
              <a:rPr lang="de-DE" sz="1600" dirty="0"/>
              <a:t>. innerhalb von 14 Tagen. 16.07.2021</a:t>
            </a:r>
            <a:endParaRPr lang="de-DE" sz="1800" dirty="0"/>
          </a:p>
          <a:p>
            <a:r>
              <a:rPr lang="de-DE" sz="2000" dirty="0"/>
              <a:t>Fälle sinken seit 20.07.2021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284,8/100.000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133.159 (-25%)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0,89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280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69,8% mind. 1 Impfdosis | 59,5% vollständig geimpft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05AE5F-195E-4A77-B439-028E80C42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122" y="846139"/>
            <a:ext cx="4157765" cy="14431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8DF614-9B35-461A-AC03-2169CFD36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712" y="2348880"/>
            <a:ext cx="3648558" cy="22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970839-F540-459F-ADF0-04FF265A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6" y="522412"/>
            <a:ext cx="5141794" cy="2695439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2196752" y="633558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03.08.2021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A6EC39-DBBF-4AF2-9771-EB6166A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749" y="3217315"/>
            <a:ext cx="5845691" cy="35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COVID-19/Niederlande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0" y="64525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01.08.2021; </a:t>
            </a:r>
          </a:p>
          <a:p>
            <a:r>
              <a:rPr lang="en-US" sz="1200" dirty="0">
                <a:hlinkClick r:id="rId4"/>
              </a:rPr>
              <a:t>Our World In Data – Hosp</a:t>
            </a:r>
            <a:r>
              <a:rPr lang="en-US" sz="1200" dirty="0"/>
              <a:t>, </a:t>
            </a:r>
            <a:r>
              <a:rPr lang="en-US" sz="1200" dirty="0" err="1"/>
              <a:t>Datenstand</a:t>
            </a:r>
            <a:r>
              <a:rPr lang="en-US" sz="1200" dirty="0"/>
              <a:t> 25.07.2021; </a:t>
            </a:r>
            <a:r>
              <a:rPr lang="en-US" sz="1200" dirty="0">
                <a:hlinkClick r:id="rId4"/>
              </a:rPr>
              <a:t>  National Institute for Public Health </a:t>
            </a:r>
            <a:r>
              <a:rPr lang="en-US" sz="1200" dirty="0"/>
              <a:t>01.08.2021; DKOR 13.07.2021</a:t>
            </a:r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05115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122,6/100.000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21.005 (-44%)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0,64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28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69,6% mind. 1 Impfdosis | 54,2% vollständig geimpft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25F3731-034C-4825-9CA7-2797DD2A1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616" y="1931228"/>
            <a:ext cx="3340384" cy="204857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C4AD9E5-8FAB-44C7-8B4C-F1B52010E3D8}"/>
              </a:ext>
            </a:extLst>
          </p:cNvPr>
          <p:cNvSpPr txBox="1"/>
          <p:nvPr/>
        </p:nvSpPr>
        <p:spPr>
          <a:xfrm>
            <a:off x="5904115" y="5744289"/>
            <a:ext cx="313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KH-</a:t>
            </a:r>
            <a:r>
              <a:rPr lang="en-US" sz="1200" dirty="0" err="1"/>
              <a:t>Aufnahmen</a:t>
            </a:r>
            <a:r>
              <a:rPr lang="en-US" sz="1200" dirty="0"/>
              <a:t> /1 Mio. </a:t>
            </a:r>
            <a:r>
              <a:rPr lang="en-US" sz="1200" dirty="0" err="1"/>
              <a:t>Ew</a:t>
            </a:r>
            <a:r>
              <a:rPr lang="en-US" sz="1200" dirty="0"/>
              <a:t>. </a:t>
            </a:r>
            <a:r>
              <a:rPr lang="en-US" sz="1200" dirty="0" err="1"/>
              <a:t>nach</a:t>
            </a:r>
            <a:r>
              <a:rPr lang="en-US" sz="1200" dirty="0"/>
              <a:t> </a:t>
            </a:r>
            <a:r>
              <a:rPr lang="en-US" sz="1200" dirty="0" err="1"/>
              <a:t>Altersgruppe</a:t>
            </a:r>
            <a:endParaRPr lang="en-US" sz="12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8092847-9D1D-42B5-B055-D0F9BC6E0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210" y="4388042"/>
            <a:ext cx="3163369" cy="13817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68D391F-6F46-4461-88F1-E20863FED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996" y="2455209"/>
            <a:ext cx="5717764" cy="33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UK 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18326" y="6436577"/>
            <a:ext cx="912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03.08.2021; </a:t>
            </a:r>
          </a:p>
          <a:p>
            <a:r>
              <a:rPr lang="en-US" sz="1200" dirty="0">
                <a:hlinkClick r:id="rId4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02.08.2021; </a:t>
            </a:r>
            <a:r>
              <a:rPr lang="en-US" sz="1200" dirty="0">
                <a:hlinkClick r:id="rId5"/>
              </a:rPr>
              <a:t>UK ONS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23-25.07.2021</a:t>
            </a:r>
          </a:p>
          <a:p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262,6/100.000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178.294 (-21%)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0,77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578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69,1% mind. 1 Impfdosis | 57,1% vollständig geimpft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0B4EF60-489F-4D9A-89A4-EFB26716C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204" y="1704331"/>
            <a:ext cx="3403619" cy="193231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F0C04E6-6A7A-4D61-AC4C-1C396B349537}"/>
              </a:ext>
            </a:extLst>
          </p:cNvPr>
          <p:cNvPicPr/>
          <p:nvPr/>
        </p:nvPicPr>
        <p:blipFill rotWithShape="1">
          <a:blip r:embed="rId7"/>
          <a:srcRect l="3784" r="6138"/>
          <a:stretch/>
        </p:blipFill>
        <p:spPr>
          <a:xfrm>
            <a:off x="18243" y="2500426"/>
            <a:ext cx="5624991" cy="308880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27C5F8A-0A12-41AC-AC21-6AD84A02E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234" y="3941734"/>
            <a:ext cx="3390589" cy="20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Zusammenfassung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90787D6-3445-47B8-B2BD-A45518364D45}"/>
              </a:ext>
            </a:extLst>
          </p:cNvPr>
          <p:cNvSpPr txBox="1">
            <a:spLocks/>
          </p:cNvSpPr>
          <p:nvPr/>
        </p:nvSpPr>
        <p:spPr>
          <a:xfrm>
            <a:off x="197768" y="1268760"/>
            <a:ext cx="7326560" cy="374441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Starker Fallanstieg durch Kombination aus: Lockerung Maßnahmen, Delta Variante und </a:t>
            </a:r>
            <a:r>
              <a:rPr lang="de-DE" sz="2000" dirty="0" err="1"/>
              <a:t>Superspreading</a:t>
            </a:r>
            <a:r>
              <a:rPr lang="de-DE" sz="2000" dirty="0"/>
              <a:t> Events</a:t>
            </a:r>
          </a:p>
          <a:p>
            <a:r>
              <a:rPr lang="de-DE" sz="2000" dirty="0"/>
              <a:t>Hoher Anteil der Fälle in jüngerer ungeimpfter Bevölkerung </a:t>
            </a:r>
          </a:p>
          <a:p>
            <a:r>
              <a:rPr lang="de-DE" sz="2000" dirty="0"/>
              <a:t>Hospitalisierungsrate niedriger im Vergleich zu vorherigen Wellen </a:t>
            </a:r>
          </a:p>
          <a:p>
            <a:endParaRPr lang="de-DE" sz="2000" dirty="0"/>
          </a:p>
          <a:p>
            <a:r>
              <a:rPr lang="de-DE" sz="2000" dirty="0"/>
              <a:t>Anteil </a:t>
            </a:r>
            <a:r>
              <a:rPr lang="de-DE" sz="2000"/>
              <a:t>Impfungen in </a:t>
            </a:r>
            <a:r>
              <a:rPr lang="de-DE" sz="2000" dirty="0"/>
              <a:t>NL, UK, SP gleich hoch (ca. 60%)</a:t>
            </a:r>
          </a:p>
          <a:p>
            <a:r>
              <a:rPr lang="de-DE" sz="2000" dirty="0"/>
              <a:t>Hohe </a:t>
            </a:r>
            <a:r>
              <a:rPr lang="de-DE" sz="2000" dirty="0" err="1"/>
              <a:t>Seroprävalenz</a:t>
            </a:r>
            <a:r>
              <a:rPr lang="de-DE" sz="2000" dirty="0"/>
              <a:t> in UK (90%) im Juli</a:t>
            </a:r>
          </a:p>
          <a:p>
            <a:r>
              <a:rPr lang="de-DE" sz="2000" dirty="0"/>
              <a:t>Verschärfung von Maßnahmen in NL und SP</a:t>
            </a:r>
          </a:p>
          <a:p>
            <a:r>
              <a:rPr lang="de-DE" sz="2000" dirty="0"/>
              <a:t>Sommer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0240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Spanien 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-28236" y="6428233"/>
            <a:ext cx="9039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03.08.2021; </a:t>
            </a:r>
            <a:r>
              <a:rPr lang="en-US" sz="1200" dirty="0">
                <a:hlinkClick r:id="rId4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21.07.2021; </a:t>
            </a:r>
            <a:r>
              <a:rPr lang="en-US" sz="1200" dirty="0">
                <a:hlinkClick r:id="rId5"/>
              </a:rPr>
              <a:t>Our World In Data - Policy </a:t>
            </a:r>
            <a:r>
              <a:rPr lang="en-US" sz="1200" dirty="0"/>
              <a:t>05.08.2021; </a:t>
            </a:r>
            <a:r>
              <a:rPr lang="en-US" sz="1200" dirty="0">
                <a:hlinkClick r:id="rId6"/>
              </a:rPr>
              <a:t>The Guardian</a:t>
            </a:r>
            <a:r>
              <a:rPr lang="en-US" sz="1200" dirty="0"/>
              <a:t> 16.07.2021; </a:t>
            </a:r>
            <a:r>
              <a:rPr lang="en-US" sz="1200" dirty="0">
                <a:hlinkClick r:id="rId7"/>
              </a:rPr>
              <a:t>The Local</a:t>
            </a:r>
            <a:r>
              <a:rPr lang="en-US" sz="1200" dirty="0"/>
              <a:t> 13.07.2021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284,8/100.000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133.159 (-25%)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0,89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280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69,8% mind. 1 Impfdosis | 59,5% vollständig geimpft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8DF614-9B35-461A-AC03-2169CFD36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535" y="4091798"/>
            <a:ext cx="3032281" cy="18815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E07403-7853-4438-B781-0BE9EBAF2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2925624"/>
            <a:ext cx="5916515" cy="28504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60AAFC-4EC8-4F80-B47F-360CCBC1771B}"/>
              </a:ext>
            </a:extLst>
          </p:cNvPr>
          <p:cNvSpPr txBox="1"/>
          <p:nvPr/>
        </p:nvSpPr>
        <p:spPr>
          <a:xfrm>
            <a:off x="2503669" y="3429000"/>
            <a:ext cx="1287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08.06. </a:t>
            </a:r>
          </a:p>
          <a:p>
            <a:r>
              <a:rPr lang="de-DE" sz="1100" dirty="0"/>
              <a:t>Lockerung Ausgangs-beschränkungen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A1B8C19-A5BE-4880-953C-6C7904F5212D}"/>
              </a:ext>
            </a:extLst>
          </p:cNvPr>
          <p:cNvCxnSpPr>
            <a:cxnSpLocks/>
          </p:cNvCxnSpPr>
          <p:nvPr/>
        </p:nvCxnSpPr>
        <p:spPr>
          <a:xfrm>
            <a:off x="3059832" y="4121611"/>
            <a:ext cx="0" cy="675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318C45F7-534F-4952-BB35-E1ABDA8B194F}"/>
              </a:ext>
            </a:extLst>
          </p:cNvPr>
          <p:cNvSpPr txBox="1"/>
          <p:nvPr/>
        </p:nvSpPr>
        <p:spPr>
          <a:xfrm>
            <a:off x="3496712" y="3584952"/>
            <a:ext cx="1111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26.06. </a:t>
            </a:r>
          </a:p>
          <a:p>
            <a:r>
              <a:rPr lang="de-DE" sz="1100" dirty="0"/>
              <a:t>Lockerung Maskenpflicht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5A499AD-4B0E-4284-9552-42C4E6AD4251}"/>
              </a:ext>
            </a:extLst>
          </p:cNvPr>
          <p:cNvCxnSpPr>
            <a:cxnSpLocks/>
          </p:cNvCxnSpPr>
          <p:nvPr/>
        </p:nvCxnSpPr>
        <p:spPr>
          <a:xfrm>
            <a:off x="3851920" y="4185116"/>
            <a:ext cx="0" cy="682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1D9C201-9B29-447E-AD7E-493DABC1B6E4}"/>
              </a:ext>
            </a:extLst>
          </p:cNvPr>
          <p:cNvSpPr txBox="1"/>
          <p:nvPr/>
        </p:nvSpPr>
        <p:spPr>
          <a:xfrm>
            <a:off x="3496712" y="3016247"/>
            <a:ext cx="1111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14.-27.06. </a:t>
            </a:r>
          </a:p>
          <a:p>
            <a:r>
              <a:rPr lang="de-DE" sz="1100" dirty="0"/>
              <a:t>EM Events in Sevilla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358555-BB5C-4E4A-B812-BC583CEA4F43}"/>
              </a:ext>
            </a:extLst>
          </p:cNvPr>
          <p:cNvSpPr txBox="1"/>
          <p:nvPr/>
        </p:nvSpPr>
        <p:spPr>
          <a:xfrm>
            <a:off x="2816844" y="2220779"/>
            <a:ext cx="17373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17.06. </a:t>
            </a:r>
          </a:p>
          <a:p>
            <a:r>
              <a:rPr lang="de-DE" sz="1100" dirty="0"/>
              <a:t>Erneute Verschärfung Ausgangsbeschränkungen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0F14110-E9FC-43EA-BC14-7BD50F823F15}"/>
              </a:ext>
            </a:extLst>
          </p:cNvPr>
          <p:cNvCxnSpPr>
            <a:cxnSpLocks/>
          </p:cNvCxnSpPr>
          <p:nvPr/>
        </p:nvCxnSpPr>
        <p:spPr>
          <a:xfrm flipH="1">
            <a:off x="3491880" y="2780928"/>
            <a:ext cx="40169" cy="2086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6CD1EC2-E6C7-4ED8-BBCD-2C99803E8CC9}"/>
              </a:ext>
            </a:extLst>
          </p:cNvPr>
          <p:cNvSpPr txBox="1"/>
          <p:nvPr/>
        </p:nvSpPr>
        <p:spPr>
          <a:xfrm>
            <a:off x="4392576" y="2261845"/>
            <a:ext cx="1631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13.07. </a:t>
            </a:r>
          </a:p>
          <a:p>
            <a:r>
              <a:rPr lang="de-DE" sz="1100" dirty="0"/>
              <a:t>Verschärfte Maßnahmen in autonomen Gemeinschaften 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4BE4372-59DF-4E1F-A162-42B51CE8A597}"/>
              </a:ext>
            </a:extLst>
          </p:cNvPr>
          <p:cNvCxnSpPr>
            <a:cxnSpLocks/>
          </p:cNvCxnSpPr>
          <p:nvPr/>
        </p:nvCxnSpPr>
        <p:spPr>
          <a:xfrm>
            <a:off x="4554239" y="3031286"/>
            <a:ext cx="0" cy="585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137E36FE-3671-42F1-A3F7-BA8994B4F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1610" y="1184021"/>
            <a:ext cx="3176365" cy="24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3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94773209-EEF0-41A1-9D9D-55E8F43E8B28}"/>
              </a:ext>
            </a:extLst>
          </p:cNvPr>
          <p:cNvSpPr txBox="1">
            <a:spLocks/>
          </p:cNvSpPr>
          <p:nvPr/>
        </p:nvSpPr>
        <p:spPr>
          <a:xfrm>
            <a:off x="136133" y="74216"/>
            <a:ext cx="8092592" cy="369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COVID-19 Delta - Variante</a:t>
            </a:r>
          </a:p>
        </p:txBody>
      </p:sp>
      <p:cxnSp>
        <p:nvCxnSpPr>
          <p:cNvPr id="7" name="Gerade Verbindung 7">
            <a:extLst>
              <a:ext uri="{FF2B5EF4-FFF2-40B4-BE49-F238E27FC236}">
                <a16:creationId xmlns:a16="http://schemas.microsoft.com/office/drawing/2014/main" id="{0B262F81-2B5B-4E8E-B4B2-27DF88D3BE5C}"/>
              </a:ext>
            </a:extLst>
          </p:cNvPr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6382B-B669-44FB-9A21-005E861BB458}"/>
              </a:ext>
            </a:extLst>
          </p:cNvPr>
          <p:cNvSpPr txBox="1"/>
          <p:nvPr/>
        </p:nvSpPr>
        <p:spPr>
          <a:xfrm>
            <a:off x="4182429" y="6550223"/>
            <a:ext cx="463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Quelle: </a:t>
            </a:r>
            <a:r>
              <a:rPr lang="de-DE" sz="1600" dirty="0">
                <a:hlinkClick r:id="rId2"/>
              </a:rPr>
              <a:t>https://ourworldindata.org/covid-cases</a:t>
            </a:r>
            <a:r>
              <a:rPr lang="de-DE" sz="1600" dirty="0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4B529D-DD41-4DFE-ACB0-EF6870CB8EE0}"/>
              </a:ext>
            </a:extLst>
          </p:cNvPr>
          <p:cNvSpPr txBox="1"/>
          <p:nvPr/>
        </p:nvSpPr>
        <p:spPr>
          <a:xfrm>
            <a:off x="1747977" y="4913394"/>
            <a:ext cx="6480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Anteil Delta – Variante um den Zeitpunkt der </a:t>
            </a:r>
            <a:r>
              <a:rPr lang="de-DE" dirty="0" err="1"/>
              <a:t>jew</a:t>
            </a:r>
            <a:r>
              <a:rPr lang="de-DE" dirty="0"/>
              <a:t>. Öffnungsschritte:</a:t>
            </a:r>
          </a:p>
          <a:p>
            <a:r>
              <a:rPr lang="de-DE" dirty="0"/>
              <a:t>Niederlande: 	35%   (28.06.2021)</a:t>
            </a:r>
          </a:p>
          <a:p>
            <a:r>
              <a:rPr lang="de-DE" dirty="0"/>
              <a:t>Spanien: 		15%   (14.06.2021)	</a:t>
            </a:r>
          </a:p>
          <a:p>
            <a:r>
              <a:rPr lang="de-DE" dirty="0"/>
              <a:t>UK: 		2%      (25.04.2021)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CD22BC-8973-4194-A31F-77F53077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32344"/>
            <a:ext cx="5906510" cy="41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COVID-19/Niederlande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0" y="64525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04.08.2021;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01.08.2021; </a:t>
            </a:r>
          </a:p>
          <a:p>
            <a:r>
              <a:rPr lang="en-US" sz="1200" dirty="0">
                <a:hlinkClick r:id="rId4"/>
              </a:rPr>
              <a:t>Our World In Data – Hosp</a:t>
            </a:r>
            <a:r>
              <a:rPr lang="en-US" sz="1200" dirty="0"/>
              <a:t>, </a:t>
            </a:r>
            <a:r>
              <a:rPr lang="en-US" sz="1200" dirty="0" err="1"/>
              <a:t>Datenstand</a:t>
            </a:r>
            <a:r>
              <a:rPr lang="en-US" sz="1200" dirty="0"/>
              <a:t> 25.07.2021; </a:t>
            </a:r>
            <a:r>
              <a:rPr lang="en-US" sz="1200" dirty="0">
                <a:hlinkClick r:id="rId4"/>
              </a:rPr>
              <a:t>  National Institute for Public Health </a:t>
            </a:r>
            <a:r>
              <a:rPr lang="en-US" sz="1200" dirty="0"/>
              <a:t>01.08.2021; DKOR 13.07.2021</a:t>
            </a:r>
            <a:endParaRPr lang="de-DE" sz="1200" dirty="0"/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8406" y="2238088"/>
            <a:ext cx="5488719" cy="461990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dirty="0"/>
              <a:t>Weitreichende Öffnungen am 26.06.2021</a:t>
            </a:r>
          </a:p>
          <a:p>
            <a:pPr marL="400050" lvl="1" indent="0">
              <a:buNone/>
            </a:pPr>
            <a:r>
              <a:rPr lang="de-DE" dirty="0">
                <a:solidFill>
                  <a:srgbClr val="FF0000"/>
                </a:solidFill>
              </a:rPr>
              <a:t>Keine Masken </a:t>
            </a:r>
            <a:r>
              <a:rPr lang="de-DE" dirty="0"/>
              <a:t>bei fallender 7T- Inzidenz: 28,6 	R=0,71 </a:t>
            </a:r>
            <a:r>
              <a:rPr lang="de-DE" sz="1400" dirty="0"/>
              <a:t>(25.08.2021)/ </a:t>
            </a:r>
            <a:r>
              <a:rPr lang="de-DE" sz="1800" dirty="0">
                <a:solidFill>
                  <a:srgbClr val="FF0000"/>
                </a:solidFill>
              </a:rPr>
              <a:t>35% Delta</a:t>
            </a:r>
          </a:p>
          <a:p>
            <a:r>
              <a:rPr lang="de-DE" sz="2000" dirty="0"/>
              <a:t>Starker Anstieg der Fälle ab 02.07.2021 </a:t>
            </a:r>
            <a:endParaRPr lang="de-DE" sz="1400" dirty="0"/>
          </a:p>
          <a:p>
            <a:r>
              <a:rPr lang="de-DE" sz="2000" dirty="0" err="1"/>
              <a:t>Superspreading</a:t>
            </a:r>
            <a:r>
              <a:rPr lang="de-DE" sz="2000" dirty="0"/>
              <a:t> Event: &gt;1.000 Fälle durch Festival </a:t>
            </a:r>
          </a:p>
          <a:p>
            <a:r>
              <a:rPr lang="de-DE" sz="2000" dirty="0"/>
              <a:t>Hospitalisierungen steigen seit 11.07.2021 bei &gt;20-Jährigen, besonders bei über 80-Jährigen</a:t>
            </a:r>
          </a:p>
          <a:p>
            <a:r>
              <a:rPr lang="de-DE" sz="2000" dirty="0"/>
              <a:t>Rücknahme der Öffnungen ab 10.07.2021 </a:t>
            </a:r>
            <a:r>
              <a:rPr lang="de-DE" sz="2000" dirty="0" err="1"/>
              <a:t>u.A.</a:t>
            </a:r>
            <a:r>
              <a:rPr lang="de-DE" sz="2000" dirty="0"/>
              <a:t>:</a:t>
            </a:r>
          </a:p>
          <a:p>
            <a:pPr lvl="1"/>
            <a:r>
              <a:rPr lang="de-DE" sz="1800" dirty="0"/>
              <a:t>Gaststätten von 00.00 bis 06.00h geschlossen</a:t>
            </a:r>
          </a:p>
          <a:p>
            <a:pPr lvl="1"/>
            <a:r>
              <a:rPr lang="de-DE" sz="1800" dirty="0"/>
              <a:t>Live-Auftritte und </a:t>
            </a:r>
            <a:r>
              <a:rPr lang="de-DE" sz="1800" i="1" dirty="0"/>
              <a:t>Public Viewing </a:t>
            </a:r>
            <a:r>
              <a:rPr lang="de-DE" sz="1800" dirty="0"/>
              <a:t>verboten</a:t>
            </a:r>
          </a:p>
          <a:p>
            <a:pPr lvl="1"/>
            <a:r>
              <a:rPr lang="de-DE" sz="1800" dirty="0"/>
              <a:t>Gastronomie: feste Sitzplätze, 1,5 m Abstand. </a:t>
            </a:r>
          </a:p>
          <a:p>
            <a:pPr lvl="1"/>
            <a:r>
              <a:rPr lang="de-DE" sz="1800" dirty="0"/>
              <a:t>Diskotheken und Nachtclubs geschlossen</a:t>
            </a:r>
          </a:p>
          <a:p>
            <a:r>
              <a:rPr lang="de-DE" sz="2000" dirty="0"/>
              <a:t>Fallzahlen sinken seit 17.07.2021</a:t>
            </a:r>
          </a:p>
          <a:p>
            <a:pPr lvl="1"/>
            <a:endParaRPr lang="de-DE" sz="1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05115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122,6/100.000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04.08.2021)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21.005 (-44%)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0,64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28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69,6% mind. 1 Impfdosis | 54,2% vollständig geimpft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F91580-525C-413D-8992-FF4E26B35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138" y="868998"/>
            <a:ext cx="4017096" cy="13690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EF71B6-8695-418A-BF6C-903821265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120" y="2348880"/>
            <a:ext cx="3340384" cy="204857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5373310-DDF8-4293-94BF-BCC9F8937C4B}"/>
              </a:ext>
            </a:extLst>
          </p:cNvPr>
          <p:cNvSpPr txBox="1"/>
          <p:nvPr/>
        </p:nvSpPr>
        <p:spPr>
          <a:xfrm>
            <a:off x="5747125" y="4466604"/>
            <a:ext cx="313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KH-</a:t>
            </a:r>
            <a:r>
              <a:rPr lang="en-US" sz="1200" dirty="0" err="1"/>
              <a:t>Aufnahmen</a:t>
            </a:r>
            <a:r>
              <a:rPr lang="en-US" sz="1200" dirty="0"/>
              <a:t> /1 Mio. </a:t>
            </a:r>
            <a:r>
              <a:rPr lang="en-US" sz="1200" dirty="0" err="1"/>
              <a:t>Ew</a:t>
            </a:r>
            <a:r>
              <a:rPr lang="en-US" sz="1200" dirty="0"/>
              <a:t>. </a:t>
            </a:r>
            <a:r>
              <a:rPr lang="en-US" sz="1200" dirty="0" err="1"/>
              <a:t>nach</a:t>
            </a:r>
            <a:r>
              <a:rPr lang="en-US" sz="1200" dirty="0"/>
              <a:t> </a:t>
            </a:r>
            <a:r>
              <a:rPr lang="en-US" sz="1200" dirty="0" err="1"/>
              <a:t>Altersgruppe</a:t>
            </a:r>
            <a:endParaRPr lang="en-US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4B8B46-414C-4274-9C05-B4D5F5E76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120" y="4738763"/>
            <a:ext cx="3163369" cy="13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Bildschirmpräsentation (4:3)</PresentationFormat>
  <Paragraphs>325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Fall- und Todeszahlen weltweit, WHO SitRep</vt:lpstr>
      <vt:lpstr>COVID-19/Niederlande</vt:lpstr>
      <vt:lpstr>COVID-19/ UK </vt:lpstr>
      <vt:lpstr>COVID-19/ Zusammenfassung</vt:lpstr>
      <vt:lpstr>PowerPoint-Präsentation</vt:lpstr>
      <vt:lpstr>COVID-19/ Spanien </vt:lpstr>
      <vt:lpstr>PowerPoint-Präsentation</vt:lpstr>
      <vt:lpstr>COVID-19/Niederlande</vt:lpstr>
      <vt:lpstr>COVID-19/Niederlande</vt:lpstr>
      <vt:lpstr>COVID-19/Niederlande/ICU admission by age group</vt:lpstr>
      <vt:lpstr>COVID-19/ UK </vt:lpstr>
      <vt:lpstr>COVID-19/ UK </vt:lpstr>
      <vt:lpstr>COVID-19/ Spanien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Singer, Regina</cp:lastModifiedBy>
  <cp:revision>1607</cp:revision>
  <cp:lastPrinted>2020-09-29T15:21:52Z</cp:lastPrinted>
  <dcterms:created xsi:type="dcterms:W3CDTF">2020-03-24T07:57:46Z</dcterms:created>
  <dcterms:modified xsi:type="dcterms:W3CDTF">2021-08-06T08:06:02Z</dcterms:modified>
</cp:coreProperties>
</file>