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83" r:id="rId3"/>
    <p:sldId id="324" r:id="rId4"/>
    <p:sldId id="323" r:id="rId5"/>
    <p:sldId id="334" r:id="rId6"/>
    <p:sldId id="331" r:id="rId7"/>
    <p:sldId id="332" r:id="rId8"/>
    <p:sldId id="33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31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27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Epivurve_care_TOP!$D$2:$D$77</c:f>
              <c:numCache>
                <c:formatCode>General</c:formatCode>
                <c:ptCount val="76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193</c:v>
                </c:pt>
                <c:pt idx="6">
                  <c:v>116</c:v>
                </c:pt>
                <c:pt idx="7">
                  <c:v>60</c:v>
                </c:pt>
                <c:pt idx="8">
                  <c:v>41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20</c:v>
                </c:pt>
                <c:pt idx="31">
                  <c:v>18</c:v>
                </c:pt>
                <c:pt idx="32">
                  <c:v>39</c:v>
                </c:pt>
                <c:pt idx="33">
                  <c:v>92</c:v>
                </c:pt>
                <c:pt idx="34">
                  <c:v>161</c:v>
                </c:pt>
                <c:pt idx="35">
                  <c:v>186</c:v>
                </c:pt>
                <c:pt idx="36">
                  <c:v>232</c:v>
                </c:pt>
                <c:pt idx="37">
                  <c:v>253</c:v>
                </c:pt>
                <c:pt idx="38">
                  <c:v>289</c:v>
                </c:pt>
                <c:pt idx="39">
                  <c:v>273</c:v>
                </c:pt>
                <c:pt idx="40">
                  <c:v>304</c:v>
                </c:pt>
                <c:pt idx="41">
                  <c:v>367</c:v>
                </c:pt>
                <c:pt idx="42">
                  <c:v>392</c:v>
                </c:pt>
                <c:pt idx="43">
                  <c:v>331</c:v>
                </c:pt>
                <c:pt idx="44">
                  <c:v>321</c:v>
                </c:pt>
                <c:pt idx="45">
                  <c:v>291</c:v>
                </c:pt>
                <c:pt idx="46">
                  <c:v>245</c:v>
                </c:pt>
                <c:pt idx="47">
                  <c:v>178</c:v>
                </c:pt>
                <c:pt idx="48">
                  <c:v>140</c:v>
                </c:pt>
                <c:pt idx="49">
                  <c:v>106</c:v>
                </c:pt>
                <c:pt idx="50">
                  <c:v>56</c:v>
                </c:pt>
                <c:pt idx="51">
                  <c:v>85</c:v>
                </c:pt>
                <c:pt idx="52">
                  <c:v>48</c:v>
                </c:pt>
                <c:pt idx="53">
                  <c:v>47</c:v>
                </c:pt>
                <c:pt idx="54">
                  <c:v>63</c:v>
                </c:pt>
                <c:pt idx="55">
                  <c:v>65</c:v>
                </c:pt>
                <c:pt idx="56">
                  <c:v>72</c:v>
                </c:pt>
                <c:pt idx="57">
                  <c:v>60</c:v>
                </c:pt>
                <c:pt idx="58">
                  <c:v>44</c:v>
                </c:pt>
                <c:pt idx="59">
                  <c:v>58</c:v>
                </c:pt>
                <c:pt idx="60">
                  <c:v>52</c:v>
                </c:pt>
                <c:pt idx="61">
                  <c:v>37</c:v>
                </c:pt>
                <c:pt idx="62">
                  <c:v>41</c:v>
                </c:pt>
                <c:pt idx="63">
                  <c:v>26</c:v>
                </c:pt>
                <c:pt idx="64">
                  <c:v>10</c:v>
                </c:pt>
                <c:pt idx="65">
                  <c:v>5</c:v>
                </c:pt>
                <c:pt idx="66">
                  <c:v>7</c:v>
                </c:pt>
                <c:pt idx="67">
                  <c:v>3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6-49ED-B4ED-CEF8EB10E667}"/>
            </c:ext>
          </c:extLst>
        </c:ser>
        <c:ser>
          <c:idx val="1"/>
          <c:order val="1"/>
          <c:tx>
            <c:strRef>
              <c:f>Epivurve_care_TOP!$I$1</c:f>
              <c:strCache>
                <c:ptCount val="1"/>
                <c:pt idx="0">
                  <c:v>Neu übermittelt in KW 28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Epivurve_care_TOP!$I$2:$I$74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6-49ED-B4ED-CEF8EB10E667}"/>
            </c:ext>
          </c:extLst>
        </c:ser>
        <c:ser>
          <c:idx val="2"/>
          <c:order val="2"/>
          <c:tx>
            <c:strRef>
              <c:f>Epivurve_care_TOP!$J$1</c:f>
              <c:strCache>
                <c:ptCount val="1"/>
                <c:pt idx="0">
                  <c:v>Neu übermittelt in KW 29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Epivurve_care_TOP!$J$2:$J$75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4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2</c:v>
                </c:pt>
                <c:pt idx="59">
                  <c:v>2</c:v>
                </c:pt>
                <c:pt idx="60">
                  <c:v>3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6-49ED-B4ED-CEF8EB10E667}"/>
            </c:ext>
          </c:extLst>
        </c:ser>
        <c:ser>
          <c:idx val="4"/>
          <c:order val="3"/>
          <c:tx>
            <c:strRef>
              <c:f>Epivurve_care_TOP!$K$1</c:f>
              <c:strCache>
                <c:ptCount val="1"/>
                <c:pt idx="0">
                  <c:v>Neu übermittelt in KW 30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7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586-49ED-B4ED-CEF8EB10E667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586-49ED-B4ED-CEF8EB10E667}"/>
              </c:ext>
            </c:extLst>
          </c:dPt>
          <c:cat>
            <c:multiLvlStrRef>
              <c:f>Epivurve_care_TOP!$A$2:$B$77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5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86-49ED-B4ED-CEF8EB10E667}"/>
            </c:ext>
          </c:extLst>
        </c:ser>
        <c:ser>
          <c:idx val="3"/>
          <c:order val="4"/>
          <c:tx>
            <c:strRef>
              <c:f>Epivurve_care_TOP!$L$1</c:f>
              <c:strCache>
                <c:ptCount val="1"/>
                <c:pt idx="0">
                  <c:v>Neu übermittelt in KW 31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86-49ED-B4ED-CEF8EB10E667}"/>
              </c:ext>
            </c:extLst>
          </c:dPt>
          <c:cat>
            <c:multiLvlStrRef>
              <c:f>Epivurve_care_TOP!$A$2:$B$77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Epivurve_care_TOP!$L$2:$L$77</c:f>
              <c:numCache>
                <c:formatCode>General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86-49ED-B4ED-CEF8EB10E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31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9791123083401014E-2"/>
          <c:y val="0.36215235844495713"/>
          <c:w val="0.88308503947273376"/>
          <c:h val="0.438009568035768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27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Epicurve_noso_TOP!$D$2:$D$77</c:f>
              <c:numCache>
                <c:formatCode>General</c:formatCode>
                <c:ptCount val="76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65</c:v>
                </c:pt>
                <c:pt idx="4">
                  <c:v>126</c:v>
                </c:pt>
                <c:pt idx="5">
                  <c:v>149</c:v>
                </c:pt>
                <c:pt idx="6">
                  <c:v>102</c:v>
                </c:pt>
                <c:pt idx="7">
                  <c:v>48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23</c:v>
                </c:pt>
                <c:pt idx="31">
                  <c:v>34</c:v>
                </c:pt>
                <c:pt idx="32">
                  <c:v>54</c:v>
                </c:pt>
                <c:pt idx="33">
                  <c:v>82</c:v>
                </c:pt>
                <c:pt idx="34">
                  <c:v>126</c:v>
                </c:pt>
                <c:pt idx="35">
                  <c:v>144</c:v>
                </c:pt>
                <c:pt idx="36">
                  <c:v>145</c:v>
                </c:pt>
                <c:pt idx="37">
                  <c:v>129</c:v>
                </c:pt>
                <c:pt idx="38">
                  <c:v>186</c:v>
                </c:pt>
                <c:pt idx="39">
                  <c:v>141</c:v>
                </c:pt>
                <c:pt idx="40">
                  <c:v>217</c:v>
                </c:pt>
                <c:pt idx="41">
                  <c:v>225</c:v>
                </c:pt>
                <c:pt idx="42">
                  <c:v>256</c:v>
                </c:pt>
                <c:pt idx="43">
                  <c:v>169</c:v>
                </c:pt>
                <c:pt idx="44">
                  <c:v>158</c:v>
                </c:pt>
                <c:pt idx="45">
                  <c:v>198</c:v>
                </c:pt>
                <c:pt idx="46">
                  <c:v>201</c:v>
                </c:pt>
                <c:pt idx="47">
                  <c:v>206</c:v>
                </c:pt>
                <c:pt idx="48">
                  <c:v>166</c:v>
                </c:pt>
                <c:pt idx="49">
                  <c:v>153</c:v>
                </c:pt>
                <c:pt idx="50">
                  <c:v>145</c:v>
                </c:pt>
                <c:pt idx="51">
                  <c:v>143</c:v>
                </c:pt>
                <c:pt idx="52">
                  <c:v>121</c:v>
                </c:pt>
                <c:pt idx="53">
                  <c:v>99</c:v>
                </c:pt>
                <c:pt idx="54">
                  <c:v>91</c:v>
                </c:pt>
                <c:pt idx="55">
                  <c:v>99</c:v>
                </c:pt>
                <c:pt idx="56">
                  <c:v>113</c:v>
                </c:pt>
                <c:pt idx="57">
                  <c:v>95</c:v>
                </c:pt>
                <c:pt idx="58">
                  <c:v>84</c:v>
                </c:pt>
                <c:pt idx="59">
                  <c:v>91</c:v>
                </c:pt>
                <c:pt idx="60">
                  <c:v>104</c:v>
                </c:pt>
                <c:pt idx="61">
                  <c:v>92</c:v>
                </c:pt>
                <c:pt idx="62">
                  <c:v>60</c:v>
                </c:pt>
                <c:pt idx="63">
                  <c:v>34</c:v>
                </c:pt>
                <c:pt idx="64">
                  <c:v>13</c:v>
                </c:pt>
                <c:pt idx="65">
                  <c:v>15</c:v>
                </c:pt>
                <c:pt idx="66">
                  <c:v>9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0-4F44-81DD-D3A0307AB7CD}"/>
            </c:ext>
          </c:extLst>
        </c:ser>
        <c:ser>
          <c:idx val="2"/>
          <c:order val="1"/>
          <c:tx>
            <c:strRef>
              <c:f>Epicurve_noso_TOP!$I$1</c:f>
              <c:strCache>
                <c:ptCount val="1"/>
                <c:pt idx="0">
                  <c:v>Neu übermittelt in KW 28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Epicurve_noso_TOP!$A$2:$B$77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Epicurve_noso_TOP!$I$2:$I$74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4</c:v>
                </c:pt>
                <c:pt idx="7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0-4F44-81DD-D3A0307AB7CD}"/>
            </c:ext>
          </c:extLst>
        </c:ser>
        <c:ser>
          <c:idx val="1"/>
          <c:order val="2"/>
          <c:tx>
            <c:strRef>
              <c:f>Epicurve_noso_TOP!$J$1</c:f>
              <c:strCache>
                <c:ptCount val="1"/>
                <c:pt idx="0">
                  <c:v>Neu übermittelt in KW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7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40-4F44-81DD-D3A0307AB7CD}"/>
              </c:ext>
            </c:extLst>
          </c:dPt>
          <c:cat>
            <c:multiLvlStrRef>
              <c:f>Epicurve_noso_TOP!$A$2:$B$77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Epicurve_noso_TOP!$J$2:$J$75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4</c:v>
                </c:pt>
                <c:pt idx="7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40-4F44-81DD-D3A0307AB7CD}"/>
            </c:ext>
          </c:extLst>
        </c:ser>
        <c:ser>
          <c:idx val="4"/>
          <c:order val="3"/>
          <c:tx>
            <c:strRef>
              <c:f>Epicurve_noso_TOP!$K$1</c:f>
              <c:strCache>
                <c:ptCount val="1"/>
                <c:pt idx="0">
                  <c:v>Neu übermittelt in KW 30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40-4F44-81DD-D3A0307AB7CD}"/>
            </c:ext>
          </c:extLst>
        </c:ser>
        <c:ser>
          <c:idx val="3"/>
          <c:order val="4"/>
          <c:tx>
            <c:strRef>
              <c:f>Epicurve_noso_TOP!$L$1</c:f>
              <c:strCache>
                <c:ptCount val="1"/>
                <c:pt idx="0">
                  <c:v>Neu übermittelt in KW 31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Epicurve_noso_TOP!$A$2:$B$77</c:f>
              <c:multiLvlStrCache>
                <c:ptCount val="7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Epicurve_noso_TOP!$L$2:$L$77</c:f>
              <c:numCache>
                <c:formatCode>General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3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5</c:v>
                </c:pt>
                <c:pt idx="7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40-4F44-81DD-D3A0307AB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DDB1A-44BD-4170-9263-C69AB047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D7769-99E0-48FA-BAA9-B0B95A359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5BADEE-A3FA-4782-9225-BEC5A951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B97B2B-224B-4E5C-B0A1-145016F0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97D6D2-4C7C-48A8-9FFE-8D52F412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95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93696-3176-4241-BC59-B6B9CAA1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98522-871C-40A7-A486-EA45E6C8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FC3598-DDE8-4561-A5B8-92574877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6C6F51-0DAC-4876-93BE-1BD4F82D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6F4867-8BB9-457F-8EE4-F08A15DA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30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12954-F465-415E-9952-8B34DD1B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BA5578-D508-4628-9320-637F8E5D9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DEE641-AF1C-48C9-886D-BE3DE4A8E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1B3EFC-FBBC-4A64-889C-05A7F4E8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5A672E-DAFF-407A-B756-3AEC7427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03D59A-28FE-4C76-81EA-3C48691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46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B6C8A-FF92-4870-ACB4-AC9E4F17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6CCECF-256E-4786-9F41-0D97F7580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C2967B-D9F7-4842-A9C4-855DF51D1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A84D6C-520A-478D-A84B-BE6001CA9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169D31-F3D5-4BDB-B39B-51E6761D3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823404-80E9-43CC-AFDC-FB63814C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8AD142-DBA5-4617-B523-AE0EEFDE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00AEF40-0D6A-4431-99EF-848EFCA4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39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8692A-0382-4FFE-A5E9-1C5A88AF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75B4E8-3170-496F-80B1-E5DECE8F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3D6785-26F3-4D64-AB3B-258DAD8C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3DDCE3-E168-4ABB-A1AB-1215AF52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535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4F5D12-64C9-47D3-AE1E-39BE65C1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653D88-C8DD-4EAE-8B20-1246B178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71846A-B402-4B53-ACAD-915CC0D0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11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D304C-2779-4FFB-955D-CC65ECC4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B94084-B8D8-4580-8E73-C36009DEC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8597D0-1495-443F-B609-16C907691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1C2A5F-4A55-4821-B6D6-A77339F3B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19F609-647B-445D-9EF2-33E2B174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D807D0-F522-4CC4-B3A2-21B9B3E6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09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BB97D-6BB5-41FE-915F-969B1E06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D58F44-EB87-4DF2-BC81-FEB51546C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8D6475-1121-4F54-BACF-A445ABE61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6B3561-CF54-4667-8C6B-1FD9000D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C6B9FC-F748-43DA-A4A4-31A6DA8C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F256BC-AF0D-4781-A586-52F36F78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337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A4D43-5EFF-4BA0-AD6C-77CE0EA7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95AE07-2058-4A3A-9EBB-E25564690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297618-88D3-4D52-986C-162DF7B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7E7BB8-A390-41CC-890C-976EA746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E019E4-9135-4079-90DA-92AB3A92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90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4DDEFD5-A20D-4270-B846-717255D01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54DE15-7B78-4DC0-9541-C1BF85D74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528A64-1299-4630-92FD-7AE9AC4B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EBD0F-53EC-4759-B21C-699F52D2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348078-537D-4B33-A1AD-12AF6592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29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67FCE-314B-49C2-9347-CA44F2F16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B9A9A2-AF18-452F-AFD7-38D04561A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2DCD1-03FB-4B64-B900-9B9966B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D6A9C7-3D48-4F29-B05A-DD7668CA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D722C1-1CF3-4C38-8104-B984BCA4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10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E9733C-7356-4992-9803-6A1BFC2B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3B9289-B6B8-48A7-9494-7A70112D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3ED81-64DD-4CF9-95B1-CDDF67532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5153-791B-4C83-A034-E79CD9A906DE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54B9B2-6CB0-4958-AB34-423ED3E01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0F0A53-1260-407C-BF18-6B6B35E0B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AFB95-8E54-4DA5-8C47-118FD571A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56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20280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11.8.21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CDC12F-BC99-433B-91FF-DB87E6D2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03837"/>
            <a:ext cx="5076056" cy="33251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F19B681-7E84-4B19-B4FE-38CC2E5C2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5342460" cy="34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33DF21F-5DB0-4D38-A4AB-82BDBB04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6B29333-4A22-4338-BB16-E71C9DC5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2800FB-E308-4392-ABD8-1F7B8399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758"/>
            <a:ext cx="5184576" cy="3412682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6793D8B-863D-4943-B7BF-DE83B08B9B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E864875A-B2BB-4BA4-9B85-1CA95DC6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300" y="3333627"/>
            <a:ext cx="5371212" cy="35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4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11.8.2021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040" y="2986680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265055-68AB-4C5A-8626-04B84EDB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060848"/>
            <a:ext cx="4410075" cy="26717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791C68-9E36-4E94-A150-0483AE1E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309" y="-27384"/>
            <a:ext cx="4862203" cy="30214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EFD916-834C-48F9-8137-E22D0BB6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1" y="3807520"/>
            <a:ext cx="4968552" cy="30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B7455-A095-42E6-BF13-89BF00AA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183"/>
            <a:ext cx="7886700" cy="572625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70C0"/>
                </a:solidFill>
              </a:rPr>
              <a:t>SARS-CoV-2 Anzahl Ausbrüche im Gesundheitswesen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78440"/>
              </p:ext>
            </p:extLst>
          </p:nvPr>
        </p:nvGraphicFramePr>
        <p:xfrm>
          <a:off x="92279" y="908720"/>
          <a:ext cx="440013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890381"/>
              </p:ext>
            </p:extLst>
          </p:nvPr>
        </p:nvGraphicFramePr>
        <p:xfrm>
          <a:off x="4504888" y="908720"/>
          <a:ext cx="4540856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D6B4025-761A-40B0-B558-D9D479D76447}"/>
              </a:ext>
            </a:extLst>
          </p:cNvPr>
          <p:cNvSpPr txBox="1"/>
          <p:nvPr/>
        </p:nvSpPr>
        <p:spPr>
          <a:xfrm>
            <a:off x="2989353" y="2562312"/>
            <a:ext cx="1550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n=5.859 Ausbrüche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4DDEAF-07CD-4DEB-BD0A-5265006A98A6}"/>
              </a:ext>
            </a:extLst>
          </p:cNvPr>
          <p:cNvSpPr txBox="1"/>
          <p:nvPr/>
        </p:nvSpPr>
        <p:spPr>
          <a:xfrm>
            <a:off x="7555167" y="4023045"/>
            <a:ext cx="1550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n=5.330 Ausbrüche</a:t>
            </a:r>
          </a:p>
        </p:txBody>
      </p:sp>
    </p:spTree>
    <p:extLst>
      <p:ext uri="{BB962C8B-B14F-4D97-AF65-F5344CB8AC3E}">
        <p14:creationId xmlns:p14="http://schemas.microsoft.com/office/powerpoint/2010/main" val="186865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5289374-00FB-491A-A9C1-C48FDB2BC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23" y="1856060"/>
            <a:ext cx="7599741" cy="40921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859640-96AD-415B-9375-537BADB644E3}"/>
              </a:ext>
            </a:extLst>
          </p:cNvPr>
          <p:cNvSpPr txBox="1"/>
          <p:nvPr/>
        </p:nvSpPr>
        <p:spPr>
          <a:xfrm>
            <a:off x="7204046" y="5671228"/>
            <a:ext cx="1717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Datenstand: 10.08.21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E1C8AFC-3035-4F84-BA49-6D81D3DA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54" y="1027051"/>
            <a:ext cx="7886700" cy="578917"/>
          </a:xfrm>
        </p:spPr>
        <p:txBody>
          <a:bodyPr/>
          <a:lstStyle/>
          <a:p>
            <a:r>
              <a:rPr lang="de-DE" sz="2400" dirty="0">
                <a:solidFill>
                  <a:srgbClr val="0070C0"/>
                </a:solidFill>
              </a:rPr>
              <a:t>SARS-CoV-2 Anzahl Fälle in Ausbrüchen im Gesundheitswesen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E9EE10-2EF8-44C6-A2BD-875149F33C7A}"/>
              </a:ext>
            </a:extLst>
          </p:cNvPr>
          <p:cNvSpPr txBox="1"/>
          <p:nvPr/>
        </p:nvSpPr>
        <p:spPr>
          <a:xfrm>
            <a:off x="1289809" y="1517013"/>
            <a:ext cx="53353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n=212.233 Ausbruchsfälle (n=154.361 Fälle in LTCF, n=57.872 Fälle in HAI)</a:t>
            </a:r>
          </a:p>
        </p:txBody>
      </p:sp>
    </p:spTree>
    <p:extLst>
      <p:ext uri="{BB962C8B-B14F-4D97-AF65-F5344CB8AC3E}">
        <p14:creationId xmlns:p14="http://schemas.microsoft.com/office/powerpoint/2010/main" val="163131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CBB5959-63B6-4DF3-8A82-1BDD6869A7E3}"/>
              </a:ext>
            </a:extLst>
          </p:cNvPr>
          <p:cNvSpPr txBox="1"/>
          <p:nvPr/>
        </p:nvSpPr>
        <p:spPr>
          <a:xfrm>
            <a:off x="7525752" y="5618747"/>
            <a:ext cx="12873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Stand: 10.08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54A4E8-DDAD-4447-A58A-BB2C994E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8" y="1717546"/>
            <a:ext cx="7969313" cy="429116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2EB8A35-3201-43E6-A739-13845A87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54" y="1027051"/>
            <a:ext cx="8300809" cy="509708"/>
          </a:xfrm>
        </p:spPr>
        <p:txBody>
          <a:bodyPr>
            <a:normAutofit fontScale="90000"/>
          </a:bodyPr>
          <a:lstStyle/>
          <a:p>
            <a:r>
              <a:rPr lang="de-DE" sz="2400" dirty="0">
                <a:solidFill>
                  <a:srgbClr val="0070C0"/>
                </a:solidFill>
              </a:rPr>
              <a:t>Unterschiede in Korrelation SARS-CoV-2 Fallzahlen in der Bevölkerung und Anzahl SARS-CoV-2 Ausbrüche im Gesundheitswesen </a:t>
            </a:r>
          </a:p>
        </p:txBody>
      </p:sp>
    </p:spTree>
    <p:extLst>
      <p:ext uri="{BB962C8B-B14F-4D97-AF65-F5344CB8AC3E}">
        <p14:creationId xmlns:p14="http://schemas.microsoft.com/office/powerpoint/2010/main" val="403701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3428D46-9FED-46AD-9E17-D81A501DB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72" y="2500444"/>
            <a:ext cx="3636976" cy="287129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8F2506A-BD68-4C02-847A-961195BF2748}"/>
              </a:ext>
            </a:extLst>
          </p:cNvPr>
          <p:cNvSpPr txBox="1"/>
          <p:nvPr/>
        </p:nvSpPr>
        <p:spPr>
          <a:xfrm>
            <a:off x="223587" y="1076349"/>
            <a:ext cx="828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2400" dirty="0">
                <a:solidFill>
                  <a:srgbClr val="0070C0"/>
                </a:solidFill>
                <a:latin typeface="Calibri Light" panose="020F0302020204030204"/>
              </a:rPr>
              <a:t>Korrelation zwischen Impfquoten und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EFA9E0F-095A-4D8A-803B-126740616169}"/>
              </a:ext>
            </a:extLst>
          </p:cNvPr>
          <p:cNvSpPr txBox="1"/>
          <p:nvPr/>
        </p:nvSpPr>
        <p:spPr>
          <a:xfrm>
            <a:off x="6143114" y="2361944"/>
            <a:ext cx="2671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i="1" dirty="0">
                <a:solidFill>
                  <a:prstClr val="black"/>
                </a:solidFill>
                <a:latin typeface="Calibri" panose="020F0502020204030204"/>
              </a:rPr>
              <a:t>Polynomial </a:t>
            </a:r>
            <a:r>
              <a:rPr lang="de-DE" sz="1350" i="1" dirty="0" err="1">
                <a:solidFill>
                  <a:prstClr val="black"/>
                </a:solidFill>
                <a:latin typeface="Calibri" panose="020F0502020204030204"/>
              </a:rPr>
              <a:t>regression</a:t>
            </a:r>
            <a:r>
              <a:rPr lang="de-DE" sz="13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350" i="1" dirty="0" err="1">
                <a:solidFill>
                  <a:prstClr val="black"/>
                </a:solidFill>
                <a:latin typeface="Calibri" panose="020F0502020204030204"/>
              </a:rPr>
              <a:t>model</a:t>
            </a:r>
            <a:r>
              <a:rPr lang="de-DE" sz="13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6F890D-E10A-478E-AA51-55E21A275E1A}"/>
              </a:ext>
            </a:extLst>
          </p:cNvPr>
          <p:cNvSpPr txBox="1"/>
          <p:nvPr/>
        </p:nvSpPr>
        <p:spPr>
          <a:xfrm>
            <a:off x="7478619" y="5643151"/>
            <a:ext cx="12873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Stand: 10.08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7F0592A-5C46-48AC-9CEB-0F1AB2E4DDF3}"/>
              </a:ext>
            </a:extLst>
          </p:cNvPr>
          <p:cNvSpPr txBox="1"/>
          <p:nvPr/>
        </p:nvSpPr>
        <p:spPr>
          <a:xfrm>
            <a:off x="5065546" y="1868154"/>
            <a:ext cx="37107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b="1" dirty="0">
                <a:solidFill>
                  <a:srgbClr val="0070C0"/>
                </a:solidFill>
                <a:latin typeface="Calibri" panose="020F0502020204030204"/>
              </a:rPr>
              <a:t>Anzahl der Ausbruchsfälle in Alten-/Pflegeheimen </a:t>
            </a:r>
            <a:r>
              <a:rPr lang="de-DE" sz="1050" dirty="0">
                <a:solidFill>
                  <a:srgbClr val="0070C0"/>
                </a:solidFill>
                <a:latin typeface="Calibri" panose="020F0502020204030204"/>
              </a:rPr>
              <a:t>(KW 4/2021 bis KW 17/2021) </a:t>
            </a:r>
            <a:endParaRPr lang="de-DE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9B8FAE4-B912-4F23-8F87-2020699E1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5" y="2500444"/>
            <a:ext cx="3858620" cy="287129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56C9952-C95F-4350-B7BF-022AB698AAEE}"/>
              </a:ext>
            </a:extLst>
          </p:cNvPr>
          <p:cNvSpPr txBox="1"/>
          <p:nvPr/>
        </p:nvSpPr>
        <p:spPr>
          <a:xfrm>
            <a:off x="1834151" y="2361944"/>
            <a:ext cx="2671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i="1" dirty="0">
                <a:solidFill>
                  <a:prstClr val="black"/>
                </a:solidFill>
                <a:latin typeface="Calibri" panose="020F0502020204030204"/>
              </a:rPr>
              <a:t>Linear </a:t>
            </a:r>
            <a:r>
              <a:rPr lang="de-DE" sz="1350" i="1" dirty="0" err="1">
                <a:solidFill>
                  <a:prstClr val="black"/>
                </a:solidFill>
                <a:latin typeface="Calibri" panose="020F0502020204030204"/>
              </a:rPr>
              <a:t>regression</a:t>
            </a:r>
            <a:r>
              <a:rPr lang="de-DE" sz="13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350" i="1" dirty="0" err="1">
                <a:solidFill>
                  <a:prstClr val="black"/>
                </a:solidFill>
                <a:latin typeface="Calibri" panose="020F0502020204030204"/>
              </a:rPr>
              <a:t>model</a:t>
            </a:r>
            <a:r>
              <a:rPr lang="de-DE" sz="13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18784C-A6AF-4B02-98A0-7E3EDAFC6EC1}"/>
              </a:ext>
            </a:extLst>
          </p:cNvPr>
          <p:cNvSpPr txBox="1"/>
          <p:nvPr/>
        </p:nvSpPr>
        <p:spPr>
          <a:xfrm>
            <a:off x="172306" y="1869188"/>
            <a:ext cx="343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b="1" dirty="0">
                <a:solidFill>
                  <a:srgbClr val="0070C0"/>
                </a:solidFill>
                <a:latin typeface="Calibri" panose="020F0502020204030204"/>
              </a:rPr>
              <a:t>Anzahl der Ausbrüche in Alten-/Pflegeheimen </a:t>
            </a:r>
            <a:r>
              <a:rPr lang="de-DE" sz="1050" dirty="0">
                <a:solidFill>
                  <a:srgbClr val="0070C0"/>
                </a:solidFill>
                <a:latin typeface="Calibri" panose="020F0502020204030204"/>
              </a:rPr>
              <a:t>(KW 2/2021 bis KW 15/2021)</a:t>
            </a:r>
            <a:endParaRPr lang="de-DE" sz="1350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28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Bildschirmpräsentation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ＭＳ 明朝</vt:lpstr>
      <vt:lpstr>Wingdings</vt:lpstr>
      <vt:lpstr>Office-Design</vt:lpstr>
      <vt:lpstr>Office</vt:lpstr>
      <vt:lpstr>Anzahl der Testungen und Positivenanteile pro Woche – Datenstand 11.8.21</vt:lpstr>
      <vt:lpstr>PowerPoint-Präsentation</vt:lpstr>
      <vt:lpstr>Datenstand 11.8.2021  Anzahl der Testungen pro 100.000 Einwohner nach Altersgruppe und Woche </vt:lpstr>
      <vt:lpstr>SARS-CoV-2 Anzahl Ausbrüche im Gesundheitswesen</vt:lpstr>
      <vt:lpstr>SARS-CoV-2 Anzahl Fälle in Ausbrüchen im Gesundheitswesen</vt:lpstr>
      <vt:lpstr>Unterschiede in Korrelation SARS-CoV-2 Fallzahlen in der Bevölkerung und Anzahl SARS-CoV-2 Ausbrüche im Gesundheitswesen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337</cp:revision>
  <dcterms:created xsi:type="dcterms:W3CDTF">2020-01-21T10:42:53Z</dcterms:created>
  <dcterms:modified xsi:type="dcterms:W3CDTF">2021-08-11T08:46:48Z</dcterms:modified>
</cp:coreProperties>
</file>