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98" r:id="rId3"/>
    <p:sldId id="295" r:id="rId4"/>
    <p:sldId id="305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67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31-2021\fixed_version\2021-08-09_sequencing_desh_report_KW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Gesamtgenomsequenzierungen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Datenquellen!$N$1</c:f>
              <c:strCache>
                <c:ptCount val="1"/>
                <c:pt idx="0">
                  <c:v>Anteil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Datenquellen!$N$2:$N$31</c:f>
              <c:numCache>
                <c:formatCode>0.0%</c:formatCode>
                <c:ptCount val="30"/>
                <c:pt idx="0">
                  <c:v>4.4201553584931599E-3</c:v>
                </c:pt>
                <c:pt idx="1">
                  <c:v>1.1132973445672099E-2</c:v>
                </c:pt>
                <c:pt idx="2">
                  <c:v>2.7684449608021688E-2</c:v>
                </c:pt>
                <c:pt idx="3">
                  <c:v>5.0474922553060755E-2</c:v>
                </c:pt>
                <c:pt idx="4">
                  <c:v>8.107354694832046E-2</c:v>
                </c:pt>
                <c:pt idx="5">
                  <c:v>0.12708411251747012</c:v>
                </c:pt>
                <c:pt idx="6">
                  <c:v>0.14222196778871843</c:v>
                </c:pt>
                <c:pt idx="7">
                  <c:v>0.13819839960256206</c:v>
                </c:pt>
                <c:pt idx="8">
                  <c:v>0.14868430069211266</c:v>
                </c:pt>
                <c:pt idx="9">
                  <c:v>0.14168115779435689</c:v>
                </c:pt>
                <c:pt idx="10">
                  <c:v>0.12473271560940841</c:v>
                </c:pt>
                <c:pt idx="11">
                  <c:v>0.10110001634113408</c:v>
                </c:pt>
                <c:pt idx="12">
                  <c:v>0.11178725182103867</c:v>
                </c:pt>
                <c:pt idx="13">
                  <c:v>0.10394222800994436</c:v>
                </c:pt>
                <c:pt idx="14">
                  <c:v>0.11496000901205362</c:v>
                </c:pt>
                <c:pt idx="15">
                  <c:v>0.10922994031830238</c:v>
                </c:pt>
                <c:pt idx="16">
                  <c:v>0.11532947273149595</c:v>
                </c:pt>
                <c:pt idx="17">
                  <c:v>0.13268589191490204</c:v>
                </c:pt>
                <c:pt idx="18">
                  <c:v>0.13848042674494088</c:v>
                </c:pt>
                <c:pt idx="19">
                  <c:v>0.16653711252251399</c:v>
                </c:pt>
                <c:pt idx="20">
                  <c:v>0.21462974111980734</c:v>
                </c:pt>
                <c:pt idx="21">
                  <c:v>0.23869067735238739</c:v>
                </c:pt>
                <c:pt idx="22">
                  <c:v>0.25301033131457074</c:v>
                </c:pt>
                <c:pt idx="23">
                  <c:v>0.29652605459057074</c:v>
                </c:pt>
                <c:pt idx="24">
                  <c:v>0.33312538989394885</c:v>
                </c:pt>
                <c:pt idx="25">
                  <c:v>0.40285451197053407</c:v>
                </c:pt>
                <c:pt idx="26">
                  <c:v>0.33279395900755127</c:v>
                </c:pt>
                <c:pt idx="27">
                  <c:v>0.25567805953693495</c:v>
                </c:pt>
                <c:pt idx="28">
                  <c:v>0.27939890275900453</c:v>
                </c:pt>
                <c:pt idx="29">
                  <c:v>0.15554547810313551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E9-4239-BBA7-D5E9D7D0C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05.05.2020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, </a:t>
            </a:r>
            <a:r>
              <a:rPr lang="de-DE" dirty="0" err="1"/>
              <a:t>ipsum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VOC/Delta-Variante 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Berlin, 11.08.2021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DEE72E-8855-4FDB-A92B-5311F9636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9" y="1138064"/>
            <a:ext cx="3052386" cy="30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BFE70B-368C-464F-8754-867C1846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/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56600"/>
              </p:ext>
            </p:extLst>
          </p:nvPr>
        </p:nvGraphicFramePr>
        <p:xfrm>
          <a:off x="1611712" y="843561"/>
          <a:ext cx="7343484" cy="1256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316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76,6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971335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84,8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91,9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96,7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97,7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09474A-A381-422E-891F-D1BB23113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894062"/>
              </p:ext>
            </p:extLst>
          </p:nvPr>
        </p:nvGraphicFramePr>
        <p:xfrm>
          <a:off x="1576496" y="2219191"/>
          <a:ext cx="7378699" cy="1252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536">
                  <a:extLst>
                    <a:ext uri="{9D8B030D-6E8A-4147-A177-3AD203B41FA5}">
                      <a16:colId xmlns:a16="http://schemas.microsoft.com/office/drawing/2014/main" val="3521130468"/>
                    </a:ext>
                  </a:extLst>
                </a:gridCol>
                <a:gridCol w="1605134">
                  <a:extLst>
                    <a:ext uri="{9D8B030D-6E8A-4147-A177-3AD203B41FA5}">
                      <a16:colId xmlns:a16="http://schemas.microsoft.com/office/drawing/2014/main" val="3003047957"/>
                    </a:ext>
                  </a:extLst>
                </a:gridCol>
                <a:gridCol w="1618290">
                  <a:extLst>
                    <a:ext uri="{9D8B030D-6E8A-4147-A177-3AD203B41FA5}">
                      <a16:colId xmlns:a16="http://schemas.microsoft.com/office/drawing/2014/main" val="4163881087"/>
                    </a:ext>
                  </a:extLst>
                </a:gridCol>
                <a:gridCol w="1624870">
                  <a:extLst>
                    <a:ext uri="{9D8B030D-6E8A-4147-A177-3AD203B41FA5}">
                      <a16:colId xmlns:a16="http://schemas.microsoft.com/office/drawing/2014/main" val="2708893821"/>
                    </a:ext>
                  </a:extLst>
                </a:gridCol>
                <a:gridCol w="1605869">
                  <a:extLst>
                    <a:ext uri="{9D8B030D-6E8A-4147-A177-3AD203B41FA5}">
                      <a16:colId xmlns:a16="http://schemas.microsoft.com/office/drawing/2014/main" val="1654852884"/>
                    </a:ext>
                  </a:extLst>
                </a:gridCol>
              </a:tblGrid>
              <a:tr h="192031"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23804" marR="23804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B.1.1.7 (Alpha)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B.1.351 (Beta)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P.1 (Gamma)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B.1.617.2 (Delta)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8014897"/>
                  </a:ext>
                </a:extLst>
              </a:tr>
              <a:tr h="1350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4688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9291133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658984"/>
                  </a:ext>
                </a:extLst>
              </a:tr>
              <a:tr h="1156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459316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3289331"/>
                  </a:ext>
                </a:extLst>
              </a:tr>
              <a:tr h="11077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762026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56721" y="1249073"/>
            <a:ext cx="1338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8C01CC-0E39-4350-88C1-7CFD9D5B58CF}"/>
              </a:ext>
            </a:extLst>
          </p:cNvPr>
          <p:cNvSpPr txBox="1"/>
          <p:nvPr/>
        </p:nvSpPr>
        <p:spPr>
          <a:xfrm>
            <a:off x="156720" y="2327793"/>
            <a:ext cx="14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RKI Testzahl-</a:t>
            </a:r>
            <a:br>
              <a:rPr lang="de-DE" dirty="0"/>
            </a:br>
            <a:r>
              <a:rPr lang="de-DE" dirty="0" err="1"/>
              <a:t>erfassung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(inkl. ad-hoc)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C370BF1-3D39-41B4-A1A1-4B478CDB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81402"/>
              </p:ext>
            </p:extLst>
          </p:nvPr>
        </p:nvGraphicFramePr>
        <p:xfrm>
          <a:off x="1576496" y="3548694"/>
          <a:ext cx="7378700" cy="1236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532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615935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617411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</a:tblGrid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 2021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B.1.1.7 (Alpha)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B.1.351 (Beta)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P.1 (Gamma)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B.1.617.2 (Delta)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143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%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in  %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3762952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7324227"/>
                  </a:ext>
                </a:extLst>
              </a:tr>
              <a:tr h="1773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Scala Sans OT" panose="020B0504030101020104" pitchFamily="34" charset="0"/>
                          <a:ea typeface="+mn-ea"/>
                          <a:cs typeface="Times New Roman" panose="02020603050405020304" pitchFamily="18" charset="0"/>
                        </a:rPr>
                        <a:t>KW31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862660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96DB1996-7539-4AD2-9C43-1F08FEC230DD}"/>
              </a:ext>
            </a:extLst>
          </p:cNvPr>
          <p:cNvSpPr txBox="1"/>
          <p:nvPr/>
        </p:nvSpPr>
        <p:spPr>
          <a:xfrm>
            <a:off x="203684" y="3659302"/>
            <a:ext cx="119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IfSG-Daten</a:t>
            </a:r>
          </a:p>
        </p:txBody>
      </p:sp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78642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E1C97C7-945A-4F62-9DC3-684BCB2736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9" y="780757"/>
            <a:ext cx="6000400" cy="436274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D1C129B-68DB-44B1-BB45-513727E08C70}"/>
              </a:ext>
            </a:extLst>
          </p:cNvPr>
          <p:cNvSpPr txBox="1"/>
          <p:nvPr/>
        </p:nvSpPr>
        <p:spPr>
          <a:xfrm>
            <a:off x="6337847" y="821361"/>
            <a:ext cx="29675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AY.3: 22 Samples in KW30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Vielfalt der Virusvarianten </a:t>
            </a:r>
            <a:br>
              <a:rPr lang="de-DE" dirty="0"/>
            </a:br>
            <a:r>
              <a:rPr lang="de-DE" dirty="0"/>
              <a:t>nimmt rapide ab:</a:t>
            </a:r>
            <a:br>
              <a:rPr lang="de-DE" dirty="0"/>
            </a:br>
            <a:r>
              <a:rPr lang="de-DE" dirty="0"/>
              <a:t>KW 14: 61 Varianten</a:t>
            </a:r>
            <a:br>
              <a:rPr lang="de-DE" dirty="0"/>
            </a:br>
            <a:r>
              <a:rPr lang="de-DE" dirty="0"/>
              <a:t>KW 22: 32 Varianten</a:t>
            </a:r>
            <a:br>
              <a:rPr lang="de-DE" dirty="0"/>
            </a:br>
            <a:r>
              <a:rPr lang="de-DE" dirty="0"/>
              <a:t>KW 30: 7 Varianten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&lt; 1% nicht Alpha oder </a:t>
            </a:r>
            <a:br>
              <a:rPr lang="de-DE" dirty="0"/>
            </a:br>
            <a:r>
              <a:rPr lang="de-DE" dirty="0"/>
              <a:t>Delta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A338D2-DE7E-4C31-B473-A2272B2D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EDDD93-BE96-442E-ACE0-63A5410B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Anteile der Genomsequenzierung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02658C0-CFAC-45DF-A0BD-D654BA100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383725"/>
              </p:ext>
            </p:extLst>
          </p:nvPr>
        </p:nvGraphicFramePr>
        <p:xfrm>
          <a:off x="1716258" y="1263900"/>
          <a:ext cx="5401994" cy="324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Bildschirmpräsentation (16:9)</PresentationFormat>
  <Paragraphs>122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VOC/Delta-Variante in Deutschland  aktuelle Situation  </vt:lpstr>
      <vt:lpstr>Übersicht VOC in Erhebungssystemen</vt:lpstr>
      <vt:lpstr>VOC /VOI</vt:lpstr>
      <vt:lpstr>Anteile der Genomsequenzierung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657</cp:revision>
  <dcterms:created xsi:type="dcterms:W3CDTF">2015-11-02T12:29:13Z</dcterms:created>
  <dcterms:modified xsi:type="dcterms:W3CDTF">2021-08-11T08:50:36Z</dcterms:modified>
</cp:coreProperties>
</file>