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8" r:id="rId10"/>
    <p:sldId id="639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006EC7"/>
    <a:srgbClr val="66A8DD"/>
    <a:srgbClr val="045AA6"/>
    <a:srgbClr val="D0D8E8"/>
    <a:srgbClr val="E9EDF4"/>
    <a:srgbClr val="367BB8"/>
    <a:srgbClr val="338BD2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6968" autoAdjust="0"/>
  </p:normalViewPr>
  <p:slideViewPr>
    <p:cSldViewPr snapToGrid="0" snapToObjects="1">
      <p:cViewPr varScale="1">
        <p:scale>
          <a:sx n="55" d="100"/>
          <a:sy n="55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81" d="100"/>
        <a:sy n="81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38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Ende Juni: 40 % Der Fälle in AG: 11-14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stabile ARE-Rate in 31. KW zur Vorwoche (2,7; Vorwoche: 2,7)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ARE-Rate liegt im Bereich der Vorjahre und z.T. sogar darüber (vor Pandemie/kontaktreduzierenden Maßnahmen),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Rückgang in der AG ab 0-14 Jahre; Rückgang bei den 15-34 Jährigen; stabil bei den 35- bis 59- Jährigen und der ab 60-Jährigen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Alle BL in Ferien, bis auf MVP (0-4 Jahre und 5-14 Jahre gesunken) und Schleswig-Holstein/HH (0-4 und 5-14 Jahre gestiegen)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z.B. in BL mit Ferien (NRW: 0- bis 4-Jahre und 5- bis 14-Jahre gestiegen; Hessen: 0- bis 4-Jahre gestiegen, jedoch 5- bis 14-Jahre gesunken);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8 BL (6 AGI-Regionen) mit Ferien in 0-4 und 5-14 gesunken (</a:t>
            </a:r>
            <a:r>
              <a:rPr lang="de-DE" dirty="0" err="1"/>
              <a:t>BaWÜ</a:t>
            </a:r>
            <a:r>
              <a:rPr lang="de-DE" dirty="0"/>
              <a:t>, Bay, NI/Bremen; Rheinland-Pfalz und Saarland, Sachsen, Thüringen)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in den letzten Wochen ein sehr leichter aber kontinuierlicher Anstieg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 AG 60-79 Jahre und 80+ niedrigere Fallzahlen als in den Vorjahren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und 35-59 Jahre Anstieg in KW 31, möglicherweise mit Auffüllen der Zahlen noch deutlicher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in den letzten Wochen ein sehr leichter aber kontinuierlicher Anstieg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 AG 60-79 Jahre und 80+ niedrigere Fallzahlen als in den Vorjahren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und 35-59 Jahre Anstieg in KW 31, möglicherweise mit Auffüllen der Zahlen noch deutlicher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14% (KW 30: 8%)</a:t>
            </a:r>
          </a:p>
          <a:p>
            <a:pPr marL="0" indent="0">
              <a:buFontTx/>
              <a:buNone/>
            </a:pPr>
            <a:r>
              <a:rPr lang="de-DE" b="0" dirty="0"/>
              <a:t>Im Vergleich zu Vorjahr nur kurze Plateau-Phase mit Anteil unter 10% (2020: 19 Wochen, 2021: 7 Wochen)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18% (KW 30: 8%)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wieder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wegen sehr geringer Fallzahlen nicht besonders stabil;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noch in etwa vergleichbar zur Zahl Intensiv-SARI (mit und ohne COVID-19) im letztem Jahr um KW 30 herum 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27 Neue Ausbrüche (inkl. Nachmeldungen) 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 10.8.2021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2.836 Ausbrüche in Schulen übermittelt (&gt;= 2 Fälle, 0-5 Jahre ausgeschlossen) </a:t>
            </a:r>
          </a:p>
          <a:p>
            <a:pPr lvl="1"/>
            <a:r>
              <a:rPr lang="de-DE" sz="1200" dirty="0"/>
              <a:t>2.653 (94%) Ausbrüche mit Fällen &lt; 21 Jahren, 30% (6-10J.), 23% (11-14J.), 27% (15-20J.), 21% (21+)</a:t>
            </a:r>
          </a:p>
          <a:p>
            <a:pPr lvl="1"/>
            <a:r>
              <a:rPr lang="de-DE" sz="1200" dirty="0"/>
              <a:t>183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09.08.2021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54A840-444F-4FA3-9FC9-FC5FB6E68840}"/>
              </a:ext>
            </a:extLst>
          </p:cNvPr>
          <p:cNvSpPr txBox="1"/>
          <p:nvPr/>
        </p:nvSpPr>
        <p:spPr>
          <a:xfrm>
            <a:off x="3443066" y="3244334"/>
            <a:ext cx="21132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D05D35-5E2D-4831-9BBC-7B8F9181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7" y="1919676"/>
            <a:ext cx="7354863" cy="45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31.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Stand:. 10.8.2021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30. KW 2021 bei ca. 2.700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2,2 Millionen akuten Atem­wegs­er­kran­kungen (Vorwoche: ca. 2,2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48128" y="5442040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52096" y="4146173"/>
            <a:ext cx="348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Rückgang 0 bis 4 und 5 bis 14 Jahre</a:t>
            </a:r>
          </a:p>
          <a:p>
            <a:r>
              <a:rPr lang="de-DE" dirty="0">
                <a:highlight>
                  <a:srgbClr val="FFFFFF"/>
                </a:highlight>
              </a:rPr>
              <a:t>Anstieg 15 bis 34 Jahre </a:t>
            </a:r>
          </a:p>
          <a:p>
            <a:r>
              <a:rPr lang="de-DE" dirty="0">
                <a:highlight>
                  <a:srgbClr val="FFFFFF"/>
                </a:highlight>
              </a:rPr>
              <a:t>Leichter Rückgang 35 bis 59 Jahre</a:t>
            </a:r>
          </a:p>
          <a:p>
            <a:r>
              <a:rPr lang="de-DE" dirty="0">
                <a:highlight>
                  <a:srgbClr val="FFFFFF"/>
                </a:highlight>
              </a:rPr>
              <a:t>Anstieg ab 60 Jahre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F175FC-6B6A-4C6B-AB9F-005D80384D58}"/>
              </a:ext>
            </a:extLst>
          </p:cNvPr>
          <p:cNvSpPr txBox="1"/>
          <p:nvPr/>
        </p:nvSpPr>
        <p:spPr>
          <a:xfrm>
            <a:off x="1532917" y="1538241"/>
            <a:ext cx="314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Austauschen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45D120-5B52-4CF5-9B22-AE8C9C851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2" y="740318"/>
            <a:ext cx="4971618" cy="31237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A1B9EB-77F3-44F5-B0CD-9B1710CA7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" y="3823786"/>
            <a:ext cx="5092075" cy="27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31.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10.8.2021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328" y="5857527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31. KW 2021 bei ca. 580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486.000 Arzt­besuchen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F77468-B4D7-4CDF-9E15-E89DBD1C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152525"/>
            <a:ext cx="79343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50" y="3742795"/>
            <a:ext cx="7854319" cy="287991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695" y="443730"/>
            <a:ext cx="8201721" cy="30072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31.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31.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55350" y="205810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69929" y="223386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41486" y="510447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99210" y="528913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699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30.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98" y="856580"/>
            <a:ext cx="5427972" cy="271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80" y="3817753"/>
            <a:ext cx="6128350" cy="30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1D000C-8CC9-4E92-9409-E989976F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0" y="1791884"/>
            <a:ext cx="8459759" cy="41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3.522 Ausbrüche in Kindergärten/Horte (&gt;= 2 Fälle) übermittelt</a:t>
            </a:r>
          </a:p>
          <a:p>
            <a:pPr lvl="1"/>
            <a:r>
              <a:rPr lang="de-DE" sz="1200" dirty="0"/>
              <a:t>2.993 (85%) Ausbrüche mit Kinderbeteiligung (&lt;15J.), 45% (9.267/20.463) der Fälle sind 0 - 5 Jahre alt</a:t>
            </a:r>
          </a:p>
          <a:p>
            <a:pPr lvl="1"/>
            <a:r>
              <a:rPr lang="de-DE" sz="1200" dirty="0"/>
              <a:t>529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09.08.2021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A81552-B21E-4E5A-8704-80EE41FE75B7}"/>
              </a:ext>
            </a:extLst>
          </p:cNvPr>
          <p:cNvSpPr txBox="1"/>
          <p:nvPr/>
        </p:nvSpPr>
        <p:spPr>
          <a:xfrm>
            <a:off x="3177848" y="2950932"/>
            <a:ext cx="21132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BCFE10-373C-4F7F-BC5E-6CC79073F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71" y="1956123"/>
            <a:ext cx="7678333" cy="45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Bildschirmpräsentation (4:3)</PresentationFormat>
  <Paragraphs>103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10.8.2021</vt:lpstr>
      <vt:lpstr>GrippeWeb bis zur 31. KW 2021 </vt:lpstr>
      <vt:lpstr>Arbeitsgemeinschaft Influenza ARE-Konsultationen bis zur 31.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2440</cp:revision>
  <cp:lastPrinted>2020-05-13T06:04:10Z</cp:lastPrinted>
  <dcterms:created xsi:type="dcterms:W3CDTF">2015-11-02T12:29:13Z</dcterms:created>
  <dcterms:modified xsi:type="dcterms:W3CDTF">2021-08-10T16:51:38Z</dcterms:modified>
</cp:coreProperties>
</file>