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31" r:id="rId2"/>
    <p:sldId id="701" r:id="rId3"/>
    <p:sldId id="698" r:id="rId4"/>
    <p:sldId id="732" r:id="rId5"/>
    <p:sldId id="733" r:id="rId6"/>
    <p:sldId id="702" r:id="rId7"/>
    <p:sldId id="730" r:id="rId8"/>
    <p:sldId id="781" r:id="rId9"/>
    <p:sldId id="782" r:id="rId10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79766" autoAdjust="0"/>
  </p:normalViewPr>
  <p:slideViewPr>
    <p:cSldViewPr>
      <p:cViewPr>
        <p:scale>
          <a:sx n="100" d="100"/>
          <a:sy n="100" d="100"/>
        </p:scale>
        <p:origin x="223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13.08.2021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75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August, 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würde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Gesamtanzahl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200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überschritten – nur 6 Monate seit die 100 Millionen Fälle registriert wurde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https://covid.cdc.gov/covid-data-tracker/#demographicsovertime</a:t>
            </a:r>
          </a:p>
          <a:p>
            <a:r>
              <a:rPr lang="de-DE" dirty="0"/>
              <a:t>https://covid.cdc.gov/covid-data-tracker/#variant-proportions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76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https://covid.cdc.gov/covid-data-tracker/#new-hospital-admissions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27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77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https://www.rivm.nl/en/news/number-of-people-who-tested-positive-increases-sixfold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</a:rPr>
              <a:t>Joint ECDC-WHO Regional Office for Europe Weekly COVID-19 Surveillance Bulletin: https://worldhealthorg.shinyapps.io/euro-covid19/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https://www.ecdc.europa.eu/en/covid-19/country-overviews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https://www.euro.who.int/en/covid19dashboard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4784D-ACB2-4C06-BA24-2437C87E0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4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https://www.rivm.nl/en/news/number-of-people-who-tested-positive-increases-sixfold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</a:rPr>
              <a:t>Joint ECDC-WHO Regional Office for Europe Weekly COVID-19 Surveillance Bulletin: https://worldhealthorg.shinyapps.io/euro-covid19/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https://www.ecdc.europa.eu/en/covid-19/country-overviews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https://www.euro.who.int/en/covid19dashboard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4784D-ACB2-4C06-BA24-2437C87E0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5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12187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84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204.644.849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+3,57%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4.323.139 Todesfälle (CFR: 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12.08.2021;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13.08.2021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72896"/>
              </p:ext>
            </p:extLst>
          </p:nvPr>
        </p:nvGraphicFramePr>
        <p:xfrm>
          <a:off x="89933" y="1556792"/>
          <a:ext cx="9018571" cy="4633322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1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35.957.692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820038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247,74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32.077.706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265592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-6,48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4.281.217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262133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20.212.642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226825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-4,19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Indonesien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3.774.155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205824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6.146.804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194044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285,84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5.996.224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173737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6.534.791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154887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-4,04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6.216.600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149171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229,35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839.771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146466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209,84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(02.08.2021 - 08.08.2021)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90872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10.08.2021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55FA96-14AE-435F-ADC5-D6B50662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068476"/>
            <a:ext cx="9180512" cy="4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288032" y="633558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10.08.2021, datenstand 08.08.2021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552E86-688D-4133-8AE9-2F739205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651" y="709717"/>
            <a:ext cx="4978647" cy="245051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02D047-DDAC-466C-B6A4-28B49DE9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668" y="3444396"/>
            <a:ext cx="4607788" cy="279291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233264" y="836712"/>
            <a:ext cx="3474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Fälle steigt weiterhin</a:t>
            </a:r>
          </a:p>
          <a:p>
            <a:r>
              <a:rPr lang="de-DE" dirty="0"/>
              <a:t>Insbesondere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Western Pacific (+19%)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Americas</a:t>
            </a:r>
            <a:r>
              <a:rPr lang="de-DE" dirty="0"/>
              <a:t> (+14%)</a:t>
            </a:r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Todesfälle steigt insbesondere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Western Pacific (46%)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Europa (16%)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USA – Fokus 0-17 Jährigen(1/2)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-28236" y="6428233"/>
            <a:ext cx="9039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CDC, Zugriffsdatum 13-08-2021</a:t>
            </a:r>
            <a:endParaRPr lang="en-US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7944895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247,7/100.000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12.08.2021)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820.038 (+24%)  |  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1,2   |  Todesfälle 7T: 3962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59% mind. 1 Impfdosis | 50% vollständig geimpft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Varianten: Delta (84,4%) | Alpha (0,5%)  |  Gamma (0,3%) |  Beta &lt;10 Fälle (CDC,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Nowcast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854B31-65D8-406C-B8E1-1B885141FBDB}"/>
              </a:ext>
            </a:extLst>
          </p:cNvPr>
          <p:cNvSpPr txBox="1"/>
          <p:nvPr/>
        </p:nvSpPr>
        <p:spPr>
          <a:xfrm>
            <a:off x="227505" y="1905124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7-Tages Inzidenz und Altersgruppe, USA, 01.08.20-14.08.2021*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4E84A77-9625-434B-A422-6CAD2C721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3" y="2277088"/>
            <a:ext cx="6595911" cy="408842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BF3F2CD-172F-4089-9D9D-52525B0C9C1E}"/>
              </a:ext>
            </a:extLst>
          </p:cNvPr>
          <p:cNvSpPr txBox="1"/>
          <p:nvPr/>
        </p:nvSpPr>
        <p:spPr>
          <a:xfrm>
            <a:off x="4418158" y="645333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*Case </a:t>
            </a:r>
            <a:r>
              <a:rPr lang="de-DE" sz="1200" dirty="0" err="1"/>
              <a:t>Earliest</a:t>
            </a:r>
            <a:r>
              <a:rPr lang="de-DE" sz="1200" dirty="0"/>
              <a:t> Date </a:t>
            </a:r>
            <a:r>
              <a:rPr lang="de-DE" sz="1200" dirty="0" err="1"/>
              <a:t>by</a:t>
            </a:r>
            <a:r>
              <a:rPr lang="de-DE" sz="1200" dirty="0"/>
              <a:t> End </a:t>
            </a:r>
            <a:r>
              <a:rPr lang="de-DE" sz="1200" dirty="0" err="1"/>
              <a:t>Of</a:t>
            </a:r>
            <a:r>
              <a:rPr lang="de-DE" sz="1200" dirty="0"/>
              <a:t> Week</a:t>
            </a:r>
          </a:p>
        </p:txBody>
      </p:sp>
    </p:spTree>
    <p:extLst>
      <p:ext uri="{BB962C8B-B14F-4D97-AF65-F5344CB8AC3E}">
        <p14:creationId xmlns:p14="http://schemas.microsoft.com/office/powerpoint/2010/main" val="206904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USA – Fokus 0-17 Jährigen (2/2)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-28236" y="6428233"/>
            <a:ext cx="9039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CDC, Zugriffsdatum 13-08-2021</a:t>
            </a:r>
            <a:endParaRPr lang="en-US"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C3902B-870B-4657-8462-8253FA49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64" y="1052736"/>
            <a:ext cx="7736272" cy="46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Todesfälle pro 100.000 Einwohner die letzte 7-Tage weltweit 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(02.08.2021 - 08.08.2021)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90872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10.08.2021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C13129-5022-4D30-957B-07B83606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499"/>
            <a:ext cx="9144000" cy="46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BE286E70-0310-446A-AD4B-3FF9D4DD0440}"/>
              </a:ext>
            </a:extLst>
          </p:cNvPr>
          <p:cNvCxnSpPr>
            <a:cxnSpLocks/>
          </p:cNvCxnSpPr>
          <p:nvPr/>
        </p:nvCxnSpPr>
        <p:spPr>
          <a:xfrm>
            <a:off x="0" y="814475"/>
            <a:ext cx="5724128" cy="426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3FE3EC92-B693-478F-9FFF-E781915040E1}"/>
              </a:ext>
            </a:extLst>
          </p:cNvPr>
          <p:cNvSpPr txBox="1">
            <a:spLocks/>
          </p:cNvSpPr>
          <p:nvPr/>
        </p:nvSpPr>
        <p:spPr>
          <a:xfrm>
            <a:off x="213555" y="189784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Scala Sans OT" panose="020B0504030101020104" pitchFamily="34" charset="0"/>
              </a:rPr>
              <a:t>COVID-19/ USA (1/2)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3AF37CD6-3BC6-4C6C-B60E-2E366AAD8C9B}"/>
              </a:ext>
            </a:extLst>
          </p:cNvPr>
          <p:cNvSpPr txBox="1">
            <a:spLocks/>
          </p:cNvSpPr>
          <p:nvPr/>
        </p:nvSpPr>
        <p:spPr>
          <a:xfrm>
            <a:off x="128713" y="914528"/>
            <a:ext cx="8921019" cy="18201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>
                <a:solidFill>
                  <a:srgbClr val="0070C0"/>
                </a:solidFill>
              </a:rPr>
              <a:t>Aktuelle Lagebeschreibung:</a:t>
            </a:r>
            <a:endParaRPr lang="de-DE" sz="1600" b="1" dirty="0">
              <a:solidFill>
                <a:srgbClr val="FF0000"/>
              </a:solidFill>
            </a:endParaRPr>
          </a:p>
          <a:p>
            <a:r>
              <a:rPr lang="de-DE" sz="1500" b="1" dirty="0"/>
              <a:t>7-Tages-Inzidenz:</a:t>
            </a:r>
            <a:r>
              <a:rPr lang="de-DE" sz="1500" dirty="0"/>
              <a:t> </a:t>
            </a:r>
            <a:r>
              <a:rPr lang="de-DE" sz="1500" b="1" dirty="0"/>
              <a:t>222/100.000 </a:t>
            </a:r>
            <a:r>
              <a:rPr lang="de-DE" sz="1500" dirty="0" err="1"/>
              <a:t>Ew</a:t>
            </a:r>
            <a:r>
              <a:rPr lang="de-DE" sz="1500" dirty="0"/>
              <a:t>.; </a:t>
            </a:r>
            <a:r>
              <a:rPr lang="de-DE" sz="1500" b="1" dirty="0">
                <a:solidFill>
                  <a:srgbClr val="FF0000"/>
                </a:solidFill>
              </a:rPr>
              <a:t>+35%</a:t>
            </a:r>
            <a:r>
              <a:rPr lang="de-DE" sz="1500" b="1" dirty="0">
                <a:solidFill>
                  <a:srgbClr val="00B050"/>
                </a:solidFill>
              </a:rPr>
              <a:t> </a:t>
            </a:r>
            <a:r>
              <a:rPr lang="de-DE" sz="1500" dirty="0"/>
              <a:t>im Vergleich zur Vorwoche (WHO, 08.08.21)</a:t>
            </a:r>
          </a:p>
          <a:p>
            <a:r>
              <a:rPr lang="de-DE" sz="1500" dirty="0"/>
              <a:t>Testdaten: Sehr heterogene Testraten und Testpositivität in die verschiedene Staaten (Sehe Abbildungen)</a:t>
            </a:r>
          </a:p>
          <a:p>
            <a:pPr marL="625459" lvl="1">
              <a:buFont typeface="Wingdings" panose="05000000000000000000" pitchFamily="2" charset="2"/>
              <a:buChar char="à"/>
            </a:pPr>
            <a:r>
              <a:rPr lang="de-DE" sz="1500" b="1" dirty="0" err="1"/>
              <a:t>Testrate</a:t>
            </a:r>
            <a:r>
              <a:rPr lang="de-DE" sz="1500" dirty="0"/>
              <a:t>: </a:t>
            </a:r>
            <a:r>
              <a:rPr lang="de-DE" sz="1500" b="1" dirty="0"/>
              <a:t>215</a:t>
            </a:r>
            <a:r>
              <a:rPr lang="de-DE" sz="1500" dirty="0"/>
              <a:t> Tests/100.000Ew. </a:t>
            </a:r>
            <a:r>
              <a:rPr lang="de-DE" sz="1500" b="1" dirty="0"/>
              <a:t>pro Tag </a:t>
            </a:r>
            <a:r>
              <a:rPr lang="de-DE" sz="1500" dirty="0"/>
              <a:t>(</a:t>
            </a:r>
            <a:r>
              <a:rPr lang="de-DE" sz="1500" dirty="0" err="1"/>
              <a:t>Our</a:t>
            </a:r>
            <a:r>
              <a:rPr lang="de-DE" sz="1500" dirty="0"/>
              <a:t> World in Data, 02.08.2021)</a:t>
            </a:r>
          </a:p>
          <a:p>
            <a:pPr marL="625459" lvl="1">
              <a:buFont typeface="Wingdings" panose="05000000000000000000" pitchFamily="2" charset="2"/>
              <a:buChar char="à"/>
            </a:pPr>
            <a:r>
              <a:rPr lang="de-DE" sz="1500" b="1" dirty="0"/>
              <a:t>Testpositivität: 10,1% </a:t>
            </a:r>
            <a:r>
              <a:rPr lang="de-DE" sz="1500" dirty="0"/>
              <a:t>(CDC, 08.08.2021)</a:t>
            </a:r>
          </a:p>
          <a:p>
            <a:r>
              <a:rPr lang="de-DE" sz="1500" b="1" dirty="0"/>
              <a:t>Varianten</a:t>
            </a:r>
            <a:r>
              <a:rPr lang="de-DE" sz="1500" dirty="0"/>
              <a:t>: Alpha (2,9%), Gamma (1,3%) und Delta (83,4%) vorhanden, Beta &lt;10 Fälle. Unterschiedliche Verteilung der Varianten in den Staaten (CDC, </a:t>
            </a:r>
            <a:r>
              <a:rPr lang="de-DE" sz="1500" dirty="0" err="1"/>
              <a:t>Nowcast</a:t>
            </a:r>
            <a:r>
              <a:rPr lang="de-DE" sz="1500" dirty="0"/>
              <a:t> Datenstand: 09.08.2021</a:t>
            </a:r>
            <a:r>
              <a:rPr lang="sv-SE" sz="1500" dirty="0"/>
              <a:t>)</a:t>
            </a:r>
          </a:p>
          <a:p>
            <a:pPr marL="225409">
              <a:buFont typeface="Wingdings" panose="05000000000000000000" pitchFamily="2" charset="2"/>
              <a:buChar char="à"/>
            </a:pPr>
            <a:endParaRPr lang="de-DE" sz="1700" b="1" dirty="0"/>
          </a:p>
          <a:p>
            <a:pPr marL="0" indent="0">
              <a:buNone/>
            </a:pPr>
            <a:endParaRPr lang="de-DE" sz="15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74AE0D-001C-451F-B933-41E32D228D01}"/>
              </a:ext>
            </a:extLst>
          </p:cNvPr>
          <p:cNvSpPr txBox="1"/>
          <p:nvPr/>
        </p:nvSpPr>
        <p:spPr>
          <a:xfrm>
            <a:off x="218053" y="2970020"/>
            <a:ext cx="4041798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900" b="1" dirty="0">
                <a:solidFill>
                  <a:prstClr val="black"/>
                </a:solidFill>
                <a:latin typeface="Calibri"/>
              </a:rPr>
              <a:t>COVID-19 </a:t>
            </a:r>
            <a:r>
              <a:rPr lang="de-DE" sz="900" b="1" dirty="0" err="1">
                <a:solidFill>
                  <a:prstClr val="black"/>
                </a:solidFill>
                <a:latin typeface="Calibri"/>
              </a:rPr>
              <a:t>Testrate</a:t>
            </a:r>
            <a:r>
              <a:rPr lang="de-DE" sz="9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900" b="1" dirty="0" err="1">
                <a:solidFill>
                  <a:prstClr val="black"/>
                </a:solidFill>
                <a:latin typeface="Calibri"/>
              </a:rPr>
              <a:t>by</a:t>
            </a:r>
            <a:r>
              <a:rPr lang="de-DE" sz="900" b="1" dirty="0">
                <a:solidFill>
                  <a:prstClr val="black"/>
                </a:solidFill>
                <a:latin typeface="Calibri"/>
              </a:rPr>
              <a:t> State/</a:t>
            </a:r>
            <a:r>
              <a:rPr lang="de-DE" sz="900" b="1" dirty="0" err="1">
                <a:solidFill>
                  <a:prstClr val="black"/>
                </a:solidFill>
                <a:latin typeface="Calibri"/>
              </a:rPr>
              <a:t>Territory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, CDC, 09.08.2021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F79ED9-A7DF-4724-8A8E-0FBE5F41317D}"/>
              </a:ext>
            </a:extLst>
          </p:cNvPr>
          <p:cNvSpPr txBox="1"/>
          <p:nvPr/>
        </p:nvSpPr>
        <p:spPr>
          <a:xfrm>
            <a:off x="4832393" y="3011722"/>
            <a:ext cx="4041798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900" b="1" dirty="0">
                <a:solidFill>
                  <a:prstClr val="black"/>
                </a:solidFill>
                <a:latin typeface="Calibri"/>
              </a:rPr>
              <a:t>COVID-19 </a:t>
            </a:r>
            <a:r>
              <a:rPr lang="de-DE" sz="900" b="1" dirty="0" err="1">
                <a:solidFill>
                  <a:prstClr val="black"/>
                </a:solidFill>
                <a:latin typeface="Calibri"/>
              </a:rPr>
              <a:t>positivity</a:t>
            </a:r>
            <a:r>
              <a:rPr lang="de-DE" sz="900" b="1" dirty="0">
                <a:solidFill>
                  <a:prstClr val="black"/>
                </a:solidFill>
                <a:latin typeface="Calibri"/>
              </a:rPr>
              <a:t> rate </a:t>
            </a:r>
            <a:r>
              <a:rPr lang="de-DE" sz="900" b="1" dirty="0" err="1">
                <a:solidFill>
                  <a:prstClr val="black"/>
                </a:solidFill>
                <a:latin typeface="Calibri"/>
              </a:rPr>
              <a:t>by</a:t>
            </a:r>
            <a:r>
              <a:rPr lang="de-DE" sz="900" b="1" dirty="0">
                <a:solidFill>
                  <a:prstClr val="black"/>
                </a:solidFill>
                <a:latin typeface="Calibri"/>
              </a:rPr>
              <a:t> State/</a:t>
            </a:r>
            <a:r>
              <a:rPr lang="de-DE" sz="900" b="1" dirty="0" err="1">
                <a:solidFill>
                  <a:prstClr val="black"/>
                </a:solidFill>
                <a:latin typeface="Calibri"/>
              </a:rPr>
              <a:t>Territory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, CDC, 09.08.2021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9C4A30-2DF5-4D9B-983E-AE438541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99" y="3222024"/>
            <a:ext cx="4105096" cy="34770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481767-BCEE-408D-9452-FFC5AA94E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983" y="3228257"/>
            <a:ext cx="4105096" cy="35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81EA2F-224F-48D5-A1DD-4378FFC8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51" y="2873569"/>
            <a:ext cx="4417870" cy="3505280"/>
          </a:xfrm>
          <a:prstGeom prst="rect">
            <a:avLst/>
          </a:prstGeom>
        </p:spPr>
      </p:pic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BE286E70-0310-446A-AD4B-3FF9D4DD0440}"/>
              </a:ext>
            </a:extLst>
          </p:cNvPr>
          <p:cNvCxnSpPr>
            <a:cxnSpLocks/>
          </p:cNvCxnSpPr>
          <p:nvPr/>
        </p:nvCxnSpPr>
        <p:spPr>
          <a:xfrm>
            <a:off x="0" y="814475"/>
            <a:ext cx="5724128" cy="426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3FE3EC92-B693-478F-9FFF-E781915040E1}"/>
              </a:ext>
            </a:extLst>
          </p:cNvPr>
          <p:cNvSpPr txBox="1">
            <a:spLocks/>
          </p:cNvSpPr>
          <p:nvPr/>
        </p:nvSpPr>
        <p:spPr>
          <a:xfrm>
            <a:off x="213555" y="189784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Scala Sans OT" panose="020B0504030101020104" pitchFamily="34" charset="0"/>
              </a:rPr>
              <a:t>COVID-19/ USA (2/2)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3AF37CD6-3BC6-4C6C-B60E-2E366AAD8C9B}"/>
              </a:ext>
            </a:extLst>
          </p:cNvPr>
          <p:cNvSpPr txBox="1">
            <a:spLocks/>
          </p:cNvSpPr>
          <p:nvPr/>
        </p:nvSpPr>
        <p:spPr>
          <a:xfrm>
            <a:off x="6841132" y="6148017"/>
            <a:ext cx="2233914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prstClr val="black"/>
                </a:solidFill>
                <a:latin typeface="Calibri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Trend neue Fälle (WHO, 08.08.2021)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AD1313-F564-4E41-ADE2-E301E509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92" y="3277587"/>
            <a:ext cx="742950" cy="7905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353BB1B-0AA7-43EE-8A48-C51E4CD7E732}"/>
              </a:ext>
            </a:extLst>
          </p:cNvPr>
          <p:cNvSpPr txBox="1"/>
          <p:nvPr/>
        </p:nvSpPr>
        <p:spPr>
          <a:xfrm>
            <a:off x="213555" y="905757"/>
            <a:ext cx="85884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500" b="1" dirty="0"/>
              <a:t>58,7% </a:t>
            </a:r>
            <a:r>
              <a:rPr lang="de-DE" sz="1500" dirty="0"/>
              <a:t>mind. 1. Impfdosis |</a:t>
            </a:r>
            <a:r>
              <a:rPr lang="de-DE" sz="1500" b="1" dirty="0"/>
              <a:t> 50,1% </a:t>
            </a:r>
            <a:r>
              <a:rPr lang="de-DE" sz="1500" dirty="0"/>
              <a:t>vollständig geimpft (CDC, 08.08.2021)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500" b="1" dirty="0"/>
              <a:t>Inzidenzen</a:t>
            </a:r>
            <a:r>
              <a:rPr lang="de-DE" sz="1500" dirty="0"/>
              <a:t> &gt; 300/ 100.000 Einwohnern in 6/16 den Süd-Staaten. Insbesondere </a:t>
            </a:r>
            <a:r>
              <a:rPr lang="de-DE" sz="1500" b="1" dirty="0"/>
              <a:t>hoch</a:t>
            </a:r>
            <a:r>
              <a:rPr lang="de-DE" sz="1500" dirty="0"/>
              <a:t> (&gt;450) in Florida, Alabama, </a:t>
            </a:r>
            <a:r>
              <a:rPr lang="de-DE" sz="1500" dirty="0" err="1"/>
              <a:t>Arkensas</a:t>
            </a:r>
            <a:r>
              <a:rPr lang="de-DE" sz="1500" dirty="0"/>
              <a:t> und Louisiana (CDC, 09.08.2021)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500" b="1" dirty="0" err="1"/>
              <a:t>Sero</a:t>
            </a:r>
            <a:r>
              <a:rPr lang="de-DE" sz="1500" b="1" dirty="0"/>
              <a:t>-Prävalenz</a:t>
            </a:r>
            <a:r>
              <a:rPr lang="de-DE" sz="1500" dirty="0"/>
              <a:t>: 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DE" sz="1200" dirty="0"/>
              <a:t>Blutspender: </a:t>
            </a:r>
            <a:r>
              <a:rPr lang="de-DE" sz="1200" b="1" dirty="0"/>
              <a:t>33,4%;</a:t>
            </a:r>
            <a:r>
              <a:rPr lang="de-DE" sz="1200" dirty="0"/>
              <a:t> 95%KI: 33,0-33,8 (Stand: 20.07.2021) 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DE" sz="1200" dirty="0" err="1"/>
              <a:t>Sero</a:t>
            </a:r>
            <a:r>
              <a:rPr lang="de-DE" sz="1200" dirty="0"/>
              <a:t>-Survey, June 2021: </a:t>
            </a:r>
            <a:r>
              <a:rPr lang="de-DE" sz="1200" b="1" dirty="0"/>
              <a:t>21,6%; </a:t>
            </a:r>
            <a:r>
              <a:rPr lang="de-DE" sz="1200" dirty="0"/>
              <a:t>95%KI:21,2-22,2 (Stand: 28.07.2021)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Krankenhausaufenthalten </a:t>
            </a:r>
            <a:r>
              <a:rPr lang="de-DE" sz="1600" dirty="0"/>
              <a:t>und</a:t>
            </a:r>
            <a:r>
              <a:rPr lang="de-DE" sz="1600" b="1" dirty="0"/>
              <a:t> ICU Patienten steigend </a:t>
            </a:r>
            <a:r>
              <a:rPr lang="de-DE" sz="1600" dirty="0"/>
              <a:t>s</a:t>
            </a:r>
            <a:r>
              <a:rPr lang="de-DE" sz="1500" dirty="0"/>
              <a:t>eit ende Juni 2021 (</a:t>
            </a:r>
            <a:r>
              <a:rPr lang="de-DE" sz="1500" dirty="0" err="1"/>
              <a:t>Our</a:t>
            </a:r>
            <a:r>
              <a:rPr lang="de-DE" sz="1500" dirty="0"/>
              <a:t> World in Data)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Mehrere Süd-Staaten haben nur wenig Krankenhauskapazität (www.zeit.de)</a:t>
            </a:r>
          </a:p>
          <a:p>
            <a:pPr marL="339709" lvl="1" indent="0">
              <a:buNone/>
            </a:pPr>
            <a:endParaRPr lang="de-DE" sz="15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7A112B-3DED-485B-93F1-A07F967B50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64"/>
          <a:stretch/>
        </p:blipFill>
        <p:spPr>
          <a:xfrm>
            <a:off x="4503247" y="4656570"/>
            <a:ext cx="4640753" cy="137603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CAD2EFD-79DB-4519-82EB-1910CF903950}"/>
              </a:ext>
            </a:extLst>
          </p:cNvPr>
          <p:cNvSpPr txBox="1"/>
          <p:nvPr/>
        </p:nvSpPr>
        <p:spPr>
          <a:xfrm>
            <a:off x="2664296" y="6263433"/>
            <a:ext cx="1907704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DE" sz="900" dirty="0">
                <a:solidFill>
                  <a:prstClr val="black"/>
                </a:solidFill>
                <a:latin typeface="Calibri"/>
              </a:rPr>
              <a:t>WHO, 09.08.2021</a:t>
            </a:r>
          </a:p>
        </p:txBody>
      </p:sp>
    </p:spTree>
    <p:extLst>
      <p:ext uri="{BB962C8B-B14F-4D97-AF65-F5344CB8AC3E}">
        <p14:creationId xmlns:p14="http://schemas.microsoft.com/office/powerpoint/2010/main" val="422719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Bildschirmpräsentation (4:3)</PresentationFormat>
  <Paragraphs>188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7-Tages-Inzidenz pro 100.000 Einwohner weltweit  (02.08.2021 - 08.08.2021)</vt:lpstr>
      <vt:lpstr>Fall- und Todeszahlen weltweit, WHO SitRep</vt:lpstr>
      <vt:lpstr>COVID-19/ USA – Fokus 0-17 Jährigen(1/2)</vt:lpstr>
      <vt:lpstr>COVID-19/ USA – Fokus 0-17 Jährigen (2/2)</vt:lpstr>
      <vt:lpstr>PowerPoint-Präsentation</vt:lpstr>
      <vt:lpstr>Todesfälle pro 100.000 Einwohner die letzte 7-Tage weltweit  (02.08.2021 - 08.08.2021)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Raiser, Sofie Gillesberg</cp:lastModifiedBy>
  <cp:revision>1623</cp:revision>
  <cp:lastPrinted>2020-09-29T15:21:52Z</cp:lastPrinted>
  <dcterms:created xsi:type="dcterms:W3CDTF">2020-03-24T07:57:46Z</dcterms:created>
  <dcterms:modified xsi:type="dcterms:W3CDTF">2021-08-13T08:32:58Z</dcterms:modified>
</cp:coreProperties>
</file>