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83" r:id="rId2"/>
    <p:sldId id="323" r:id="rId3"/>
    <p:sldId id="324" r:id="rId4"/>
    <p:sldId id="30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404" autoAdjust="0"/>
  </p:normalViewPr>
  <p:slideViewPr>
    <p:cSldViewPr>
      <p:cViewPr varScale="1">
        <p:scale>
          <a:sx n="85" d="100"/>
          <a:sy n="85" d="100"/>
        </p:scale>
        <p:origin x="1350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SARS-CoV-2 Ausbrüche in Alten- und Pflegeheimen nach Datum der ersten Meldung eines Falles je Ausbruch bis KW 32</a:t>
            </a:r>
            <a:endParaRPr lang="de-DE" sz="1100">
              <a:effectLst/>
            </a:endParaRPr>
          </a:p>
        </c:rich>
      </c:tx>
      <c:layout>
        <c:manualLayout>
          <c:xMode val="edge"/>
          <c:yMode val="edge"/>
          <c:x val="0.11509689673701275"/>
          <c:y val="1.38800595276043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Epivurve_care_TOP!$D$1</c:f>
              <c:strCache>
                <c:ptCount val="1"/>
                <c:pt idx="0">
                  <c:v>Übermittelt bis KW 28</c:v>
                </c:pt>
              </c:strCache>
            </c:strRef>
          </c:tx>
          <c:spPr>
            <a:solidFill>
              <a:schemeClr val="accent6">
                <a:tint val="54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Epivurve_care_TOP!$A$2:$B$78</c:f>
              <c:multiLvlStrCache>
                <c:ptCount val="77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Epivurve_care_TOP!$D$2:$D$78</c:f>
              <c:numCache>
                <c:formatCode>General</c:formatCode>
                <c:ptCount val="77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49</c:v>
                </c:pt>
                <c:pt idx="4">
                  <c:v>122</c:v>
                </c:pt>
                <c:pt idx="5">
                  <c:v>194</c:v>
                </c:pt>
                <c:pt idx="6">
                  <c:v>116</c:v>
                </c:pt>
                <c:pt idx="7">
                  <c:v>60</c:v>
                </c:pt>
                <c:pt idx="8">
                  <c:v>40</c:v>
                </c:pt>
                <c:pt idx="9">
                  <c:v>25</c:v>
                </c:pt>
                <c:pt idx="10">
                  <c:v>27</c:v>
                </c:pt>
                <c:pt idx="11">
                  <c:v>24</c:v>
                </c:pt>
                <c:pt idx="12">
                  <c:v>14</c:v>
                </c:pt>
                <c:pt idx="13">
                  <c:v>6</c:v>
                </c:pt>
                <c:pt idx="14">
                  <c:v>8</c:v>
                </c:pt>
                <c:pt idx="15">
                  <c:v>9</c:v>
                </c:pt>
                <c:pt idx="16">
                  <c:v>7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5</c:v>
                </c:pt>
                <c:pt idx="21">
                  <c:v>3</c:v>
                </c:pt>
                <c:pt idx="22">
                  <c:v>7</c:v>
                </c:pt>
                <c:pt idx="23">
                  <c:v>5</c:v>
                </c:pt>
                <c:pt idx="24">
                  <c:v>5</c:v>
                </c:pt>
                <c:pt idx="25">
                  <c:v>3</c:v>
                </c:pt>
                <c:pt idx="26">
                  <c:v>3</c:v>
                </c:pt>
                <c:pt idx="27">
                  <c:v>4</c:v>
                </c:pt>
                <c:pt idx="28">
                  <c:v>10</c:v>
                </c:pt>
                <c:pt idx="29">
                  <c:v>12</c:v>
                </c:pt>
                <c:pt idx="30">
                  <c:v>20</c:v>
                </c:pt>
                <c:pt idx="31">
                  <c:v>19</c:v>
                </c:pt>
                <c:pt idx="32">
                  <c:v>39</c:v>
                </c:pt>
                <c:pt idx="33">
                  <c:v>94</c:v>
                </c:pt>
                <c:pt idx="34">
                  <c:v>162</c:v>
                </c:pt>
                <c:pt idx="35">
                  <c:v>185</c:v>
                </c:pt>
                <c:pt idx="36">
                  <c:v>233</c:v>
                </c:pt>
                <c:pt idx="37">
                  <c:v>253</c:v>
                </c:pt>
                <c:pt idx="38">
                  <c:v>292</c:v>
                </c:pt>
                <c:pt idx="39">
                  <c:v>272</c:v>
                </c:pt>
                <c:pt idx="40">
                  <c:v>305</c:v>
                </c:pt>
                <c:pt idx="41">
                  <c:v>366</c:v>
                </c:pt>
                <c:pt idx="42">
                  <c:v>392</c:v>
                </c:pt>
                <c:pt idx="43">
                  <c:v>331</c:v>
                </c:pt>
                <c:pt idx="44">
                  <c:v>321</c:v>
                </c:pt>
                <c:pt idx="45">
                  <c:v>291</c:v>
                </c:pt>
                <c:pt idx="46">
                  <c:v>245</c:v>
                </c:pt>
                <c:pt idx="47">
                  <c:v>178</c:v>
                </c:pt>
                <c:pt idx="48">
                  <c:v>140</c:v>
                </c:pt>
                <c:pt idx="49">
                  <c:v>106</c:v>
                </c:pt>
                <c:pt idx="50">
                  <c:v>56</c:v>
                </c:pt>
                <c:pt idx="51">
                  <c:v>85</c:v>
                </c:pt>
                <c:pt idx="52">
                  <c:v>48</c:v>
                </c:pt>
                <c:pt idx="53">
                  <c:v>48</c:v>
                </c:pt>
                <c:pt idx="54">
                  <c:v>63</c:v>
                </c:pt>
                <c:pt idx="55">
                  <c:v>65</c:v>
                </c:pt>
                <c:pt idx="56">
                  <c:v>72</c:v>
                </c:pt>
                <c:pt idx="57">
                  <c:v>60</c:v>
                </c:pt>
                <c:pt idx="58">
                  <c:v>44</c:v>
                </c:pt>
                <c:pt idx="59">
                  <c:v>59</c:v>
                </c:pt>
                <c:pt idx="60">
                  <c:v>52</c:v>
                </c:pt>
                <c:pt idx="61">
                  <c:v>37</c:v>
                </c:pt>
                <c:pt idx="62">
                  <c:v>41</c:v>
                </c:pt>
                <c:pt idx="63">
                  <c:v>26</c:v>
                </c:pt>
                <c:pt idx="64">
                  <c:v>10</c:v>
                </c:pt>
                <c:pt idx="65">
                  <c:v>5</c:v>
                </c:pt>
                <c:pt idx="66">
                  <c:v>7</c:v>
                </c:pt>
                <c:pt idx="67">
                  <c:v>4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2</c:v>
                </c:pt>
                <c:pt idx="7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2A-4349-A27F-17E7CED5E4EF}"/>
            </c:ext>
          </c:extLst>
        </c:ser>
        <c:ser>
          <c:idx val="2"/>
          <c:order val="1"/>
          <c:tx>
            <c:strRef>
              <c:f>Epivurve_care_TOP!$I$1</c:f>
              <c:strCache>
                <c:ptCount val="1"/>
                <c:pt idx="0">
                  <c:v>Neu übermittelt in KW 29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Epivurve_care_TOP!$A$2:$B$78</c:f>
              <c:multiLvlStrCache>
                <c:ptCount val="77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Epivurve_care_TOP!$I$2:$I$75</c:f>
              <c:numCache>
                <c:formatCode>General</c:formatCode>
                <c:ptCount val="7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4</c:v>
                </c:pt>
                <c:pt idx="41">
                  <c:v>0</c:v>
                </c:pt>
                <c:pt idx="42">
                  <c:v>0</c:v>
                </c:pt>
                <c:pt idx="43">
                  <c:v>2</c:v>
                </c:pt>
                <c:pt idx="44">
                  <c:v>0</c:v>
                </c:pt>
                <c:pt idx="45">
                  <c:v>1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0</c:v>
                </c:pt>
                <c:pt idx="53">
                  <c:v>0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0</c:v>
                </c:pt>
                <c:pt idx="58">
                  <c:v>2</c:v>
                </c:pt>
                <c:pt idx="59">
                  <c:v>2</c:v>
                </c:pt>
                <c:pt idx="60">
                  <c:v>3</c:v>
                </c:pt>
                <c:pt idx="61">
                  <c:v>0</c:v>
                </c:pt>
                <c:pt idx="62">
                  <c:v>2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2A-4349-A27F-17E7CED5E4EF}"/>
            </c:ext>
          </c:extLst>
        </c:ser>
        <c:ser>
          <c:idx val="4"/>
          <c:order val="2"/>
          <c:tx>
            <c:strRef>
              <c:f>Epivurve_care_TOP!$J$1</c:f>
              <c:strCache>
                <c:ptCount val="1"/>
                <c:pt idx="0">
                  <c:v>Neu übermittelt in KW 30</c:v>
                </c:pt>
              </c:strCache>
            </c:strRef>
          </c:tx>
          <c:spPr>
            <a:solidFill>
              <a:schemeClr val="accent6">
                <a:shade val="53000"/>
              </a:schemeClr>
            </a:solidFill>
            <a:ln>
              <a:noFill/>
            </a:ln>
            <a:effectLst/>
          </c:spPr>
          <c:invertIfNegative val="0"/>
          <c:dPt>
            <c:idx val="7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2A-4349-A27F-17E7CED5E4EF}"/>
              </c:ext>
            </c:extLst>
          </c:dPt>
          <c:dPt>
            <c:idx val="7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B2A-4349-A27F-17E7CED5E4EF}"/>
              </c:ext>
            </c:extLst>
          </c:dPt>
          <c:cat>
            <c:multiLvlStrRef>
              <c:f>Epivurve_care_TOP!$A$2:$B$78</c:f>
              <c:multiLvlStrCache>
                <c:ptCount val="77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Epivurve_care_TOP!$J$2:$J$76</c:f>
              <c:numCache>
                <c:formatCode>General</c:formatCode>
                <c:ptCount val="7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0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5</c:v>
                </c:pt>
                <c:pt idx="7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2A-4349-A27F-17E7CED5E4EF}"/>
            </c:ext>
          </c:extLst>
        </c:ser>
        <c:ser>
          <c:idx val="3"/>
          <c:order val="3"/>
          <c:tx>
            <c:strRef>
              <c:f>Epivurve_care_TOP!$K$1</c:f>
              <c:strCache>
                <c:ptCount val="1"/>
                <c:pt idx="0">
                  <c:v>Neu übermittelt in KW 31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74"/>
            <c:invertIfNegative val="0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B2A-4349-A27F-17E7CED5E4EF}"/>
              </c:ext>
            </c:extLst>
          </c:dPt>
          <c:cat>
            <c:multiLvlStrRef>
              <c:f>Epivurve_care_TOP!$A$2:$B$78</c:f>
              <c:multiLvlStrCache>
                <c:ptCount val="77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Epivurve_care_TOP!$K$2:$K$77</c:f>
              <c:numCache>
                <c:formatCode>General</c:formatCode>
                <c:ptCount val="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1</c:v>
                </c:pt>
                <c:pt idx="40">
                  <c:v>1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</c:v>
                </c:pt>
                <c:pt idx="56">
                  <c:v>0</c:v>
                </c:pt>
                <c:pt idx="57">
                  <c:v>0</c:v>
                </c:pt>
                <c:pt idx="58">
                  <c:v>1</c:v>
                </c:pt>
                <c:pt idx="59">
                  <c:v>0</c:v>
                </c:pt>
                <c:pt idx="60">
                  <c:v>1</c:v>
                </c:pt>
                <c:pt idx="61">
                  <c:v>1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2</c:v>
                </c:pt>
                <c:pt idx="7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B2A-4349-A27F-17E7CED5E4EF}"/>
            </c:ext>
          </c:extLst>
        </c:ser>
        <c:ser>
          <c:idx val="1"/>
          <c:order val="4"/>
          <c:tx>
            <c:strRef>
              <c:f>Epivurve_care_TOP!$L$1</c:f>
              <c:strCache>
                <c:ptCount val="1"/>
                <c:pt idx="0">
                  <c:v>Neu übermittelt in KW 32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Epivurve_care_TOP!$A$2:$B$78</c:f>
              <c:multiLvlStrCache>
                <c:ptCount val="77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Epivurve_care_TOP!$L$2:$L$78</c:f>
              <c:numCache>
                <c:formatCode>General</c:formatCode>
                <c:ptCount val="7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2</c:v>
                </c:pt>
                <c:pt idx="75">
                  <c:v>6</c:v>
                </c:pt>
                <c:pt idx="7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B2A-4349-A27F-17E7CED5E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43104448"/>
        <c:axId val="343103464"/>
        <c:extLst/>
      </c:barChart>
      <c:catAx>
        <c:axId val="34310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3464"/>
        <c:crosses val="autoZero"/>
        <c:auto val="1"/>
        <c:lblAlgn val="ctr"/>
        <c:lblOffset val="100"/>
        <c:noMultiLvlLbl val="0"/>
      </c:catAx>
      <c:valAx>
        <c:axId val="34310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Nosokomiale SARS-CoV-2 Ausbrüche nach Datum der ersten Meldung eines Falles je Ausbruch bis KW 32</a:t>
            </a:r>
          </a:p>
        </c:rich>
      </c:tx>
      <c:layout>
        <c:manualLayout>
          <c:xMode val="edge"/>
          <c:yMode val="edge"/>
          <c:x val="0.11599195242474825"/>
          <c:y val="1.88300508831466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7.7408879203520922E-2"/>
          <c:y val="0.37110873448518206"/>
          <c:w val="0.8866888860402512"/>
          <c:h val="0.419017425030177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Epicurve_noso_TOP!$D$1</c:f>
              <c:strCache>
                <c:ptCount val="1"/>
                <c:pt idx="0">
                  <c:v>Übermittelt bis KW 28</c:v>
                </c:pt>
              </c:strCache>
            </c:strRef>
          </c:tx>
          <c:spPr>
            <a:solidFill>
              <a:schemeClr val="accent5">
                <a:tint val="54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Epicurve_noso_TOP!$A$2:$B$78</c:f>
              <c:multiLvlStrCache>
                <c:ptCount val="77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Epicurve_noso_TOP!$D$2:$D$78</c:f>
              <c:numCache>
                <c:formatCode>General</c:formatCode>
                <c:ptCount val="77"/>
                <c:pt idx="0">
                  <c:v>0</c:v>
                </c:pt>
                <c:pt idx="1">
                  <c:v>6</c:v>
                </c:pt>
                <c:pt idx="2">
                  <c:v>23</c:v>
                </c:pt>
                <c:pt idx="3">
                  <c:v>65</c:v>
                </c:pt>
                <c:pt idx="4">
                  <c:v>126</c:v>
                </c:pt>
                <c:pt idx="5">
                  <c:v>149</c:v>
                </c:pt>
                <c:pt idx="6">
                  <c:v>102</c:v>
                </c:pt>
                <c:pt idx="7">
                  <c:v>49</c:v>
                </c:pt>
                <c:pt idx="8">
                  <c:v>37</c:v>
                </c:pt>
                <c:pt idx="9">
                  <c:v>28</c:v>
                </c:pt>
                <c:pt idx="10">
                  <c:v>14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8</c:v>
                </c:pt>
                <c:pt idx="15">
                  <c:v>8</c:v>
                </c:pt>
                <c:pt idx="16">
                  <c:v>6</c:v>
                </c:pt>
                <c:pt idx="17">
                  <c:v>11</c:v>
                </c:pt>
                <c:pt idx="18">
                  <c:v>10</c:v>
                </c:pt>
                <c:pt idx="19">
                  <c:v>11</c:v>
                </c:pt>
                <c:pt idx="20">
                  <c:v>11</c:v>
                </c:pt>
                <c:pt idx="21">
                  <c:v>6</c:v>
                </c:pt>
                <c:pt idx="22">
                  <c:v>12</c:v>
                </c:pt>
                <c:pt idx="23">
                  <c:v>10</c:v>
                </c:pt>
                <c:pt idx="24">
                  <c:v>10</c:v>
                </c:pt>
                <c:pt idx="25">
                  <c:v>17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16</c:v>
                </c:pt>
                <c:pt idx="30">
                  <c:v>24</c:v>
                </c:pt>
                <c:pt idx="31">
                  <c:v>35</c:v>
                </c:pt>
                <c:pt idx="32">
                  <c:v>54</c:v>
                </c:pt>
                <c:pt idx="33">
                  <c:v>82</c:v>
                </c:pt>
                <c:pt idx="34">
                  <c:v>126</c:v>
                </c:pt>
                <c:pt idx="35">
                  <c:v>145</c:v>
                </c:pt>
                <c:pt idx="36">
                  <c:v>146</c:v>
                </c:pt>
                <c:pt idx="37">
                  <c:v>129</c:v>
                </c:pt>
                <c:pt idx="38">
                  <c:v>186</c:v>
                </c:pt>
                <c:pt idx="39">
                  <c:v>141</c:v>
                </c:pt>
                <c:pt idx="40">
                  <c:v>217</c:v>
                </c:pt>
                <c:pt idx="41">
                  <c:v>225</c:v>
                </c:pt>
                <c:pt idx="42">
                  <c:v>257</c:v>
                </c:pt>
                <c:pt idx="43">
                  <c:v>169</c:v>
                </c:pt>
                <c:pt idx="44">
                  <c:v>157</c:v>
                </c:pt>
                <c:pt idx="45">
                  <c:v>198</c:v>
                </c:pt>
                <c:pt idx="46">
                  <c:v>202</c:v>
                </c:pt>
                <c:pt idx="47">
                  <c:v>206</c:v>
                </c:pt>
                <c:pt idx="48">
                  <c:v>166</c:v>
                </c:pt>
                <c:pt idx="49">
                  <c:v>153</c:v>
                </c:pt>
                <c:pt idx="50">
                  <c:v>145</c:v>
                </c:pt>
                <c:pt idx="51">
                  <c:v>145</c:v>
                </c:pt>
                <c:pt idx="52">
                  <c:v>121</c:v>
                </c:pt>
                <c:pt idx="53">
                  <c:v>100</c:v>
                </c:pt>
                <c:pt idx="54">
                  <c:v>92</c:v>
                </c:pt>
                <c:pt idx="55">
                  <c:v>100</c:v>
                </c:pt>
                <c:pt idx="56">
                  <c:v>114</c:v>
                </c:pt>
                <c:pt idx="57">
                  <c:v>95</c:v>
                </c:pt>
                <c:pt idx="58">
                  <c:v>85</c:v>
                </c:pt>
                <c:pt idx="59">
                  <c:v>92</c:v>
                </c:pt>
                <c:pt idx="60">
                  <c:v>104</c:v>
                </c:pt>
                <c:pt idx="61">
                  <c:v>93</c:v>
                </c:pt>
                <c:pt idx="62">
                  <c:v>58</c:v>
                </c:pt>
                <c:pt idx="63">
                  <c:v>34</c:v>
                </c:pt>
                <c:pt idx="64">
                  <c:v>13</c:v>
                </c:pt>
                <c:pt idx="65">
                  <c:v>16</c:v>
                </c:pt>
                <c:pt idx="66">
                  <c:v>10</c:v>
                </c:pt>
                <c:pt idx="67">
                  <c:v>2</c:v>
                </c:pt>
                <c:pt idx="68">
                  <c:v>2</c:v>
                </c:pt>
                <c:pt idx="69">
                  <c:v>4</c:v>
                </c:pt>
                <c:pt idx="70">
                  <c:v>4</c:v>
                </c:pt>
                <c:pt idx="71">
                  <c:v>6</c:v>
                </c:pt>
                <c:pt idx="7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98-469A-B16C-2CC698D79698}"/>
            </c:ext>
          </c:extLst>
        </c:ser>
        <c:ser>
          <c:idx val="1"/>
          <c:order val="1"/>
          <c:tx>
            <c:strRef>
              <c:f>Epicurve_noso_TOP!$I$1</c:f>
              <c:strCache>
                <c:ptCount val="1"/>
                <c:pt idx="0">
                  <c:v>Neu übermittelt in KW 29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Pt>
            <c:idx val="7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798-469A-B16C-2CC698D79698}"/>
              </c:ext>
            </c:extLst>
          </c:dPt>
          <c:cat>
            <c:multiLvlStrRef>
              <c:f>Epicurve_noso_TOP!$A$2:$B$78</c:f>
              <c:multiLvlStrCache>
                <c:ptCount val="77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Epicurve_noso_TOP!$I$2:$I$75</c:f>
              <c:numCache>
                <c:formatCode>General</c:formatCode>
                <c:ptCount val="7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1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1</c:v>
                </c:pt>
                <c:pt idx="72">
                  <c:v>4</c:v>
                </c:pt>
                <c:pt idx="7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98-469A-B16C-2CC698D79698}"/>
            </c:ext>
          </c:extLst>
        </c:ser>
        <c:ser>
          <c:idx val="4"/>
          <c:order val="2"/>
          <c:tx>
            <c:strRef>
              <c:f>Epicurve_noso_TOP!$J$1</c:f>
              <c:strCache>
                <c:ptCount val="1"/>
                <c:pt idx="0">
                  <c:v>Neu übermittelt in KW 30</c:v>
                </c:pt>
              </c:strCache>
            </c:strRef>
          </c:tx>
          <c:spPr>
            <a:solidFill>
              <a:schemeClr val="accent5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Epicurve_noso_TOP!$A$2:$B$78</c:f>
              <c:multiLvlStrCache>
                <c:ptCount val="77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Epicurve_noso_TOP!$J$2:$J$76</c:f>
              <c:numCache>
                <c:formatCode>General</c:formatCode>
                <c:ptCount val="7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  <c:pt idx="36">
                  <c:v>0</c:v>
                </c:pt>
                <c:pt idx="37">
                  <c:v>2</c:v>
                </c:pt>
                <c:pt idx="38">
                  <c:v>0</c:v>
                </c:pt>
                <c:pt idx="39">
                  <c:v>0</c:v>
                </c:pt>
                <c:pt idx="40">
                  <c:v>1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1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1</c:v>
                </c:pt>
                <c:pt idx="72">
                  <c:v>0</c:v>
                </c:pt>
                <c:pt idx="73">
                  <c:v>1</c:v>
                </c:pt>
                <c:pt idx="7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98-469A-B16C-2CC698D79698}"/>
            </c:ext>
          </c:extLst>
        </c:ser>
        <c:ser>
          <c:idx val="3"/>
          <c:order val="3"/>
          <c:tx>
            <c:strRef>
              <c:f>Epicurve_noso_TOP!$K$1</c:f>
              <c:strCache>
                <c:ptCount val="1"/>
                <c:pt idx="0">
                  <c:v>Neu übermittelt in KW 31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Epicurve_noso_TOP!$A$2:$B$78</c:f>
              <c:multiLvlStrCache>
                <c:ptCount val="77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Epicurve_noso_TOP!$K$2:$K$77</c:f>
              <c:numCache>
                <c:formatCode>General</c:formatCode>
                <c:ptCount val="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2</c:v>
                </c:pt>
                <c:pt idx="55">
                  <c:v>1</c:v>
                </c:pt>
                <c:pt idx="56">
                  <c:v>1</c:v>
                </c:pt>
                <c:pt idx="57">
                  <c:v>0</c:v>
                </c:pt>
                <c:pt idx="58">
                  <c:v>1</c:v>
                </c:pt>
                <c:pt idx="59">
                  <c:v>0</c:v>
                </c:pt>
                <c:pt idx="60">
                  <c:v>3</c:v>
                </c:pt>
                <c:pt idx="61">
                  <c:v>0</c:v>
                </c:pt>
                <c:pt idx="62">
                  <c:v>1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  <c:pt idx="66">
                  <c:v>1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1</c:v>
                </c:pt>
                <c:pt idx="72">
                  <c:v>0</c:v>
                </c:pt>
                <c:pt idx="73">
                  <c:v>1</c:v>
                </c:pt>
                <c:pt idx="74">
                  <c:v>5</c:v>
                </c:pt>
                <c:pt idx="7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98-469A-B16C-2CC698D79698}"/>
            </c:ext>
          </c:extLst>
        </c:ser>
        <c:ser>
          <c:idx val="2"/>
          <c:order val="4"/>
          <c:tx>
            <c:strRef>
              <c:f>Epicurve_noso_TOP!$L$1</c:f>
              <c:strCache>
                <c:ptCount val="1"/>
                <c:pt idx="0">
                  <c:v>Neu übermittelt in KW 32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Epicurve_noso_TOP!$A$2:$B$78</c:f>
              <c:multiLvlStrCache>
                <c:ptCount val="77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  <c:pt idx="65">
                    <c:v>21</c:v>
                  </c:pt>
                  <c:pt idx="66">
                    <c:v>22</c:v>
                  </c:pt>
                  <c:pt idx="67">
                    <c:v>23</c:v>
                  </c:pt>
                  <c:pt idx="68">
                    <c:v>24</c:v>
                  </c:pt>
                  <c:pt idx="69">
                    <c:v>25</c:v>
                  </c:pt>
                  <c:pt idx="70">
                    <c:v>26</c:v>
                  </c:pt>
                  <c:pt idx="71">
                    <c:v>27</c:v>
                  </c:pt>
                  <c:pt idx="72">
                    <c:v>28</c:v>
                  </c:pt>
                  <c:pt idx="73">
                    <c:v>29</c:v>
                  </c:pt>
                  <c:pt idx="74">
                    <c:v>30</c:v>
                  </c:pt>
                  <c:pt idx="75">
                    <c:v>31</c:v>
                  </c:pt>
                  <c:pt idx="76">
                    <c:v>32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Epicurve_noso_TOP!$L$2:$L$78</c:f>
              <c:numCache>
                <c:formatCode>General</c:formatCode>
                <c:ptCount val="7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1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1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1</c:v>
                </c:pt>
                <c:pt idx="73">
                  <c:v>2</c:v>
                </c:pt>
                <c:pt idx="74">
                  <c:v>0</c:v>
                </c:pt>
                <c:pt idx="75">
                  <c:v>5</c:v>
                </c:pt>
                <c:pt idx="7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98-469A-B16C-2CC698D79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59345848"/>
        <c:axId val="659344536"/>
        <c:extLst/>
      </c:barChart>
      <c:catAx>
        <c:axId val="659345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4536"/>
        <c:crosses val="autoZero"/>
        <c:auto val="1"/>
        <c:lblAlgn val="ctr"/>
        <c:lblOffset val="100"/>
        <c:noMultiLvlLbl val="0"/>
      </c:catAx>
      <c:valAx>
        <c:axId val="659344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5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18/08/2021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79512" y="620688"/>
            <a:ext cx="2520280" cy="874368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r>
              <a:rPr lang="de-DE" dirty="0"/>
              <a:t> pro Woche – </a:t>
            </a:r>
            <a:r>
              <a:rPr lang="de-DE" sz="2000" b="0" dirty="0"/>
              <a:t>Datenstand 17.8.21</a:t>
            </a:r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2D340C7-DD22-4F2B-A466-C1C608934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172" y="1"/>
            <a:ext cx="5494925" cy="339849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8CFB7A5-19FF-45D7-A121-B6798C695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3212976"/>
            <a:ext cx="5852699" cy="367240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839E97-9F85-44D8-B3F4-B91C91140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187" y="3942335"/>
            <a:ext cx="3335942" cy="186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48680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17.8.2021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5029014" y="3058688"/>
            <a:ext cx="425900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Positivenanteile</a:t>
            </a:r>
            <a:r>
              <a:rPr lang="de-DE" dirty="0"/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252415" y="5364711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Anzahl POSITIVE Testungen pro 100.000 Einwohner nach Altersgruppe und Woche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2867056-6793-4754-A495-A216A75BD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912" y="-27384"/>
            <a:ext cx="4776600" cy="297550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402760F-747A-4BE2-9A6A-CB6FF6539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1916832"/>
            <a:ext cx="4797535" cy="295232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FF73D4B-239D-4F93-8E8F-327280CE6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912" y="3929699"/>
            <a:ext cx="4776600" cy="295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3735459-A30C-4B9D-BCAC-CEDE2FB61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EAE9C8-3A2C-43C9-947A-C5F5B8165A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941334E-5E45-457A-A3F3-A55031AD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14FB9BF-8792-4574-8441-F1FCB57D5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59" y="639521"/>
            <a:ext cx="7903823" cy="552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2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4624"/>
            <a:ext cx="3428537" cy="504056"/>
          </a:xfrm>
        </p:spPr>
        <p:txBody>
          <a:bodyPr/>
          <a:lstStyle/>
          <a:p>
            <a:r>
              <a:rPr lang="de-DE" dirty="0"/>
              <a:t>Ausbrüche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1E91D426-DC11-4F1E-B33B-A47BA8F42D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118705"/>
              </p:ext>
            </p:extLst>
          </p:nvPr>
        </p:nvGraphicFramePr>
        <p:xfrm>
          <a:off x="107504" y="548680"/>
          <a:ext cx="4464496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4755648F-587F-48FD-B3BF-EC768254C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5747258"/>
              </p:ext>
            </p:extLst>
          </p:nvPr>
        </p:nvGraphicFramePr>
        <p:xfrm>
          <a:off x="4572000" y="404664"/>
          <a:ext cx="468060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Bildschirmpräsentation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ＭＳ 明朝</vt:lpstr>
      <vt:lpstr>Wingdings</vt:lpstr>
      <vt:lpstr>Office-Design</vt:lpstr>
      <vt:lpstr>Anzahl der Testungen und Positivenanteile pro Woche – Datenstand 17.8.21</vt:lpstr>
      <vt:lpstr>Datenstand 17.8.2021  Anzahl der Testungen pro 100.000 Einwohner nach Altersgruppe und Woche </vt:lpstr>
      <vt:lpstr>PowerPoint-Präsentation</vt:lpstr>
      <vt:lpstr>Ausbrüche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340</cp:revision>
  <dcterms:created xsi:type="dcterms:W3CDTF">2020-01-21T10:42:53Z</dcterms:created>
  <dcterms:modified xsi:type="dcterms:W3CDTF">2021-08-18T08:44:30Z</dcterms:modified>
</cp:coreProperties>
</file>