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98" r:id="rId3"/>
    <p:sldId id="295" r:id="rId4"/>
    <p:sldId id="305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140" y="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32-2021\Daten\2021-08-16_sequencing_desh_report_KW31_s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Datenquellen!$N$1</c:f>
              <c:strCache>
                <c:ptCount val="1"/>
                <c:pt idx="0">
                  <c:v>Anteil Global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Datenquellen!$N$2:$N$32</c:f>
              <c:numCache>
                <c:formatCode>0.00%</c:formatCode>
                <c:ptCount val="31"/>
                <c:pt idx="0">
                  <c:v>4.4270296281020138E-3</c:v>
                </c:pt>
                <c:pt idx="1">
                  <c:v>1.1132973445672099E-2</c:v>
                </c:pt>
                <c:pt idx="2">
                  <c:v>2.7684449608021688E-2</c:v>
                </c:pt>
                <c:pt idx="3">
                  <c:v>5.0462121406077982E-2</c:v>
                </c:pt>
                <c:pt idx="4">
                  <c:v>8.1336823032011271E-2</c:v>
                </c:pt>
                <c:pt idx="5">
                  <c:v>0.12710379716934705</c:v>
                </c:pt>
                <c:pt idx="6">
                  <c:v>0.14229829783985956</c:v>
                </c:pt>
                <c:pt idx="7">
                  <c:v>0.13819839960256206</c:v>
                </c:pt>
                <c:pt idx="8">
                  <c:v>0.14880422120194614</c:v>
                </c:pt>
                <c:pt idx="9">
                  <c:v>0.14168115779435689</c:v>
                </c:pt>
                <c:pt idx="10">
                  <c:v>0.12473271560940841</c:v>
                </c:pt>
                <c:pt idx="11">
                  <c:v>0.10110001634113408</c:v>
                </c:pt>
                <c:pt idx="12">
                  <c:v>0.11187807669252148</c:v>
                </c:pt>
                <c:pt idx="13">
                  <c:v>0.10394222800994436</c:v>
                </c:pt>
                <c:pt idx="14">
                  <c:v>0.11496000901205362</c:v>
                </c:pt>
                <c:pt idx="15">
                  <c:v>0.10922994031830238</c:v>
                </c:pt>
                <c:pt idx="16">
                  <c:v>0.11536952046839834</c:v>
                </c:pt>
                <c:pt idx="17">
                  <c:v>0.13268589191490204</c:v>
                </c:pt>
                <c:pt idx="18">
                  <c:v>0.13848042674494088</c:v>
                </c:pt>
                <c:pt idx="19">
                  <c:v>0.16653711252251399</c:v>
                </c:pt>
                <c:pt idx="20">
                  <c:v>0.21462974111980734</c:v>
                </c:pt>
                <c:pt idx="21">
                  <c:v>0.23927002365664077</c:v>
                </c:pt>
                <c:pt idx="22">
                  <c:v>0.25336658354114711</c:v>
                </c:pt>
                <c:pt idx="23">
                  <c:v>0.29873173421560517</c:v>
                </c:pt>
                <c:pt idx="24">
                  <c:v>0.34040341027240589</c:v>
                </c:pt>
                <c:pt idx="25">
                  <c:v>0.40999079189686927</c:v>
                </c:pt>
                <c:pt idx="26">
                  <c:v>0.34448040273282993</c:v>
                </c:pt>
                <c:pt idx="27">
                  <c:v>0.27353914002205071</c:v>
                </c:pt>
                <c:pt idx="28">
                  <c:v>0.29840184463703584</c:v>
                </c:pt>
                <c:pt idx="29">
                  <c:v>0.22706659756413577</c:v>
                </c:pt>
                <c:pt idx="30">
                  <c:v>0.12615438229656734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4D-4383-A389-0CCA1CAF6EFC}"/>
            </c:ext>
          </c:extLst>
        </c:ser>
        <c:ser>
          <c:idx val="1"/>
          <c:order val="1"/>
          <c:tx>
            <c:strRef>
              <c:f>Datenquellen!$O$1</c:f>
              <c:strCache>
                <c:ptCount val="1"/>
                <c:pt idx="0">
                  <c:v>Anteil Stichprobe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Datenquellen!$O$2:$O$32</c:f>
              <c:numCache>
                <c:formatCode>0.00%</c:formatCode>
                <c:ptCount val="31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6.9250438897794059E-2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5.3584450552532678E-2</c:v>
                </c:pt>
                <c:pt idx="10">
                  <c:v>4.4039828074040478E-2</c:v>
                </c:pt>
                <c:pt idx="11">
                  <c:v>3.1134160710753325E-2</c:v>
                </c:pt>
                <c:pt idx="12">
                  <c:v>3.4086574267497415E-2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4.8350212348905588E-2</c:v>
                </c:pt>
                <c:pt idx="18">
                  <c:v>5.5502243797804184E-2</c:v>
                </c:pt>
                <c:pt idx="19">
                  <c:v>7.5741776471703479E-2</c:v>
                </c:pt>
                <c:pt idx="20">
                  <c:v>9.5959595959595953E-2</c:v>
                </c:pt>
                <c:pt idx="21">
                  <c:v>0.1103654709602665</c:v>
                </c:pt>
                <c:pt idx="22">
                  <c:v>0.11784823655147844</c:v>
                </c:pt>
                <c:pt idx="23">
                  <c:v>0.14364488558036945</c:v>
                </c:pt>
                <c:pt idx="24">
                  <c:v>0.16302765647743814</c:v>
                </c:pt>
                <c:pt idx="25">
                  <c:v>0.20188766114180479</c:v>
                </c:pt>
                <c:pt idx="26">
                  <c:v>0.15569938870909744</c:v>
                </c:pt>
                <c:pt idx="27">
                  <c:v>0.11466372657111357</c:v>
                </c:pt>
                <c:pt idx="28">
                  <c:v>0.14097161485250856</c:v>
                </c:pt>
                <c:pt idx="29">
                  <c:v>9.2187095102358119E-2</c:v>
                </c:pt>
                <c:pt idx="30">
                  <c:v>4.6915838996340824E-2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4D-4383-A389-0CCA1CAF6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VOC/Delta-Variante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18.08.2021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51187A-05FF-43D7-BCDF-89120F33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15252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/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46736"/>
              </p:ext>
            </p:extLst>
          </p:nvPr>
        </p:nvGraphicFramePr>
        <p:xfrm>
          <a:off x="1611712" y="843561"/>
          <a:ext cx="7343484" cy="125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31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90665"/>
              </p:ext>
            </p:extLst>
          </p:nvPr>
        </p:nvGraphicFramePr>
        <p:xfrm>
          <a:off x="1576496" y="2219191"/>
          <a:ext cx="7378699" cy="1252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192031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50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(inkl. ad-hoc)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20987"/>
              </p:ext>
            </p:extLst>
          </p:nvPr>
        </p:nvGraphicFramePr>
        <p:xfrm>
          <a:off x="1576496" y="3548694"/>
          <a:ext cx="7378700" cy="1236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D1C129B-68DB-44B1-BB45-513727E08C70}"/>
              </a:ext>
            </a:extLst>
          </p:cNvPr>
          <p:cNvSpPr txBox="1"/>
          <p:nvPr/>
        </p:nvSpPr>
        <p:spPr>
          <a:xfrm>
            <a:off x="6104771" y="821361"/>
            <a:ext cx="3115430" cy="5047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Delta-Sublinien:</a:t>
            </a:r>
            <a:br>
              <a:rPr lang="de-DE" sz="1400" dirty="0"/>
            </a:br>
            <a:r>
              <a:rPr lang="de-DE" sz="1400" dirty="0"/>
              <a:t>Stichprobe: AY.1=2, AY.3=37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Neue Delta-Sublinien von </a:t>
            </a:r>
            <a:br>
              <a:rPr lang="de-DE" sz="1400" dirty="0"/>
            </a:br>
            <a:r>
              <a:rPr lang="de-DE" sz="1400" dirty="0" err="1"/>
              <a:t>Pangolin</a:t>
            </a:r>
            <a:r>
              <a:rPr lang="de-DE" sz="1400" dirty="0"/>
              <a:t> definiert:</a:t>
            </a:r>
            <a:br>
              <a:rPr lang="de-DE" sz="1400" dirty="0"/>
            </a:br>
            <a:r>
              <a:rPr lang="de-DE" sz="1400" dirty="0">
                <a:sym typeface="Wingdings" panose="05000000000000000000" pitchFamily="2" charset="2"/>
              </a:rPr>
              <a:t> Anwendung in KW32 Bericht</a:t>
            </a:r>
            <a:br>
              <a:rPr lang="de-DE" sz="1400" dirty="0">
                <a:sym typeface="Wingdings" panose="05000000000000000000" pitchFamily="2" charset="2"/>
              </a:rPr>
            </a:br>
            <a:r>
              <a:rPr lang="de-DE" sz="1400" dirty="0">
                <a:sym typeface="Wingdings" panose="05000000000000000000" pitchFamily="2" charset="2"/>
              </a:rPr>
              <a:t> Ziel: Unterscheidung d. Auftretens</a:t>
            </a:r>
            <a:br>
              <a:rPr lang="de-DE" sz="1400" dirty="0">
                <a:sym typeface="Wingdings" panose="05000000000000000000" pitchFamily="2" charset="2"/>
              </a:rPr>
            </a:b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Vielfalt der Virusvarianten </a:t>
            </a:r>
            <a:br>
              <a:rPr lang="de-DE" sz="1400" dirty="0"/>
            </a:br>
            <a:r>
              <a:rPr lang="de-DE" sz="1400" dirty="0"/>
              <a:t>nimmt weiter ab:</a:t>
            </a:r>
            <a:br>
              <a:rPr lang="de-DE" sz="1400" dirty="0"/>
            </a:br>
            <a:r>
              <a:rPr lang="de-DE" sz="1400" dirty="0"/>
              <a:t>- nur 2 nicht VOC/VOI</a:t>
            </a:r>
            <a:br>
              <a:rPr lang="de-DE" sz="1400" dirty="0"/>
            </a:br>
            <a:r>
              <a:rPr lang="de-DE" sz="1400" dirty="0"/>
              <a:t>(B.1.619.1 und B.1.258; je 1-mal)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&lt; 2% nicht Delta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B.1.621 (B.1.621.1)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Bei ECDC VOI,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Bei WHO (noch) nicht, aber </a:t>
            </a:r>
            <a:r>
              <a:rPr lang="de-DE" sz="1400" i="1" dirty="0" err="1"/>
              <a:t>Alerts</a:t>
            </a:r>
            <a:r>
              <a:rPr lang="de-DE" sz="1400" i="1" dirty="0"/>
              <a:t> </a:t>
            </a:r>
            <a:r>
              <a:rPr lang="de-DE" sz="1400" i="1" dirty="0" err="1"/>
              <a:t>for</a:t>
            </a:r>
            <a:r>
              <a:rPr lang="de-DE" sz="1400" i="1" dirty="0"/>
              <a:t> Further Monitoring</a:t>
            </a:r>
            <a:endParaRPr lang="de-D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D n=74 in KW01-31,  </a:t>
            </a:r>
            <a:br>
              <a:rPr lang="de-DE" sz="1400" dirty="0"/>
            </a:br>
            <a:r>
              <a:rPr lang="de-DE" sz="1400" dirty="0" err="1"/>
              <a:t>max</a:t>
            </a:r>
            <a:r>
              <a:rPr lang="de-DE" sz="1400" dirty="0"/>
              <a:t> 3 pro KW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E69A1C-5245-4ECA-BB56-211E52E108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7" y="821361"/>
            <a:ext cx="5871383" cy="394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A338D2-DE7E-4C31-B473-A2272B2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9643CEA6-50ED-4382-BC03-109CAE297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627230"/>
              </p:ext>
            </p:extLst>
          </p:nvPr>
        </p:nvGraphicFramePr>
        <p:xfrm>
          <a:off x="291913" y="1352695"/>
          <a:ext cx="5916006" cy="341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90342"/>
              </p:ext>
            </p:extLst>
          </p:nvPr>
        </p:nvGraphicFramePr>
        <p:xfrm>
          <a:off x="6422232" y="1668780"/>
          <a:ext cx="2286000" cy="15106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34,04%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16,30%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41,00%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20,19%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34,45%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15,57%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27,35%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11,47%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29,84%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14,10%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22,71%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9,22%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12,62%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4,69%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Bildschirmpräsentation (16:9)</PresentationFormat>
  <Paragraphs>152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VOC/Delta-Variante in Deutschland  aktuelle Situation  </vt:lpstr>
      <vt:lpstr>Übersicht VOC in Erhebungssystemen</vt:lpstr>
      <vt:lpstr>VOC /VOI</vt:lpstr>
      <vt:lpstr>Anteile der Genomsequenzierung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663</cp:revision>
  <dcterms:created xsi:type="dcterms:W3CDTF">2015-11-02T12:29:13Z</dcterms:created>
  <dcterms:modified xsi:type="dcterms:W3CDTF">2021-08-18T07:32:48Z</dcterms:modified>
</cp:coreProperties>
</file>