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76" r:id="rId2"/>
    <p:sldId id="588" r:id="rId3"/>
    <p:sldId id="578" r:id="rId4"/>
    <p:sldId id="587" r:id="rId5"/>
    <p:sldId id="611" r:id="rId6"/>
    <p:sldId id="637" r:id="rId7"/>
    <p:sldId id="629" r:id="rId8"/>
    <p:sldId id="630" r:id="rId9"/>
    <p:sldId id="640" r:id="rId10"/>
    <p:sldId id="638" r:id="rId11"/>
    <p:sldId id="639" r:id="rId1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AFF5"/>
    <a:srgbClr val="FFFFFF"/>
    <a:srgbClr val="E6E6E6"/>
    <a:srgbClr val="006EC7"/>
    <a:srgbClr val="66A8DD"/>
    <a:srgbClr val="045AA6"/>
    <a:srgbClr val="D0D8E8"/>
    <a:srgbClr val="E9EDF4"/>
    <a:srgbClr val="367BB8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968" autoAdjust="0"/>
  </p:normalViewPr>
  <p:slideViewPr>
    <p:cSldViewPr snapToGrid="0" snapToObjects="1">
      <p:cViewPr varScale="1">
        <p:scale>
          <a:sx n="75" d="100"/>
          <a:sy n="75" d="100"/>
        </p:scale>
        <p:origin x="1550" y="58"/>
      </p:cViewPr>
      <p:guideLst>
        <p:guide orient="horz" pos="2160"/>
        <p:guide pos="2880"/>
      </p:guideLst>
    </p:cSldViewPr>
  </p:slideViewPr>
  <p:notesTextViewPr>
    <p:cViewPr>
      <p:scale>
        <a:sx n="81" d="100"/>
        <a:sy n="81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20 Neue Ausbrüche (inkl. Nachmeldungen) 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32 neue Ausbrüche (inkl. Nachmeldungen)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Feriendichte KW 32: 85%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Im Juli hauptsächlich AG 11-14 involviert (ca. 40%)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Rückgang in 32. KW zur Vorwoche (2,3; Vorwoche: 2,7) </a:t>
            </a:r>
          </a:p>
          <a:p>
            <a:pPr marL="171450" indent="-171450">
              <a:buFontTx/>
              <a:buChar char="-"/>
            </a:pPr>
            <a:r>
              <a:rPr lang="de-DE" dirty="0"/>
              <a:t>ARE-Rate liegt im Bereich der Vorjahre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leicht gesunken</a:t>
            </a:r>
          </a:p>
          <a:p>
            <a:pPr marL="171450" indent="-171450">
              <a:buFontTx/>
              <a:buChar char="-"/>
            </a:pPr>
            <a:r>
              <a:rPr lang="de-DE" dirty="0"/>
              <a:t>Rückgang in der AG ab 0-14 Jahre; leichter Anstieg bei den 15-34 Jährigen; stabil bei den 35- bis 59- Jährigen und der ab 60-Jährigen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32. KW Ferien: BAWÜ, Bay; </a:t>
            </a:r>
            <a:r>
              <a:rPr lang="de-DE" dirty="0" err="1"/>
              <a:t>Bremen+Niedersachsen</a:t>
            </a:r>
            <a:r>
              <a:rPr lang="de-DE" dirty="0"/>
              <a:t>; Saarland und RH-Pfalz, Sachsen, Sachsen-Anhalt und </a:t>
            </a:r>
            <a:r>
              <a:rPr lang="de-DE" dirty="0" err="1"/>
              <a:t>Thürigen</a:t>
            </a: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 Thüringen: bei den Kindern (0-14) gesunken; es waren noch Ferien in NRW: bei den Kindern gestiegen.</a:t>
            </a:r>
          </a:p>
          <a:p>
            <a:pPr marL="0" indent="0">
              <a:buFontTx/>
              <a:buNone/>
            </a:pPr>
            <a:r>
              <a:rPr lang="de-DE" dirty="0"/>
              <a:t>- In 32. KW Schule: </a:t>
            </a:r>
            <a:r>
              <a:rPr lang="de-DE" dirty="0" err="1"/>
              <a:t>Berlin+Brandenburg</a:t>
            </a:r>
            <a:r>
              <a:rPr lang="de-DE" dirty="0"/>
              <a:t> bei den 5 bis 14-Jährigen gestiegen (bei den 0-4 Jährigen gesunken; Schleswig-</a:t>
            </a:r>
            <a:r>
              <a:rPr lang="de-DE" dirty="0" err="1"/>
              <a:t>Hoslstein</a:t>
            </a:r>
            <a:r>
              <a:rPr lang="de-DE" dirty="0"/>
              <a:t> + HH: bei den Kindern gestiegen ebenso in MVP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in den letzten Wochen ein sehr leichter aber kontinuierlicher Anstieg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4, 15-34, 35-59 tendenziell etwas höhere Fallzahlen als üblich um diese 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15-34 und 35-59 Jahre bleiben Fahlzahlen nach Anstieg aus KW 31 stabil (für KW 32 evtl. nach Auffüllen der Zahlen leichter Anstieg)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leichte Anstieg in AG 0 bis 4 scheint sich wieder abzuflachen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in den letzten Wochen ein sehr leichter aber kontinuierlicher Anstieg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4, 15-34, 35-59 tendenziell etwas höhere Fallzahlen als üblich um diese 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15-34 und 35-59 Jahre bleiben Fahlzahlen nach Anstieg aus KW 31 stabil (für KW 32 evtl. nach Auffüllen der Zahlen leichter Anstieg)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leichte Anstieg in AG 0 bis 4 scheint sich wieder abzuflachen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20% (KW 31: 15%)</a:t>
            </a:r>
          </a:p>
          <a:p>
            <a:pPr marL="0" indent="0">
              <a:buFontTx/>
              <a:buNone/>
            </a:pPr>
            <a:r>
              <a:rPr lang="de-DE" b="0" dirty="0"/>
              <a:t>Anstieg setzt sich weiter fort; im Vergleich zu Vorjahr nur kurze Plateau-Phase mit Anteil unter 10% (2020: 19 Wochen, 2021: 7 Wochen)</a:t>
            </a:r>
          </a:p>
          <a:p>
            <a:pPr marL="0" indent="0">
              <a:buFontTx/>
              <a:buNone/>
            </a:pPr>
            <a:r>
              <a:rPr lang="de-DE" b="0" dirty="0"/>
              <a:t>Fallzahlen COVID-SARI in KW 31/32 in 2021 auf Niveau von KW 40/41 in 2020 (siehe Folie 7)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27% (KW 30: 23%)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Deutlicher Anstieg des Anteils in den letzten 3 Wochen,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Zahl Intensiv-SARI mit COVID-19 in KW 32/2021 höher als im letztem Jahr um KW 30 herum  (auf Niveau KW 40 und 41/2020)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2 Wochen (KW 31/2021 und KW 32/2021) wieder deutlich mehr SARI-Fälle mit COVID-19-Diagnose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>
                <a:sym typeface="Wingdings" panose="05000000000000000000" pitchFamily="2" charset="2"/>
              </a:rPr>
              <a:t>Entspricht </a:t>
            </a:r>
            <a:r>
              <a:rPr lang="de-DE" b="0" dirty="0">
                <a:sym typeface="Wingdings" panose="05000000000000000000" pitchFamily="2" charset="2"/>
              </a:rPr>
              <a:t>Anzahl in KW 40/2020 und KW 41/2020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Zur Ansicht: Vergleich des Zeitraums KW 34-KW 41/2020 mit dem Zeitraum KW 25-KW 32/2021 </a:t>
            </a:r>
          </a:p>
          <a:p>
            <a:pPr marL="0" indent="0">
              <a:buFontTx/>
              <a:buNone/>
            </a:pPr>
            <a:r>
              <a:rPr lang="de-DE" b="0" dirty="0"/>
              <a:t>(weil KW 31 und 32/2021 ähnliche Fallzahlen und Anteile wie KW 40 und 41/2020)</a:t>
            </a:r>
          </a:p>
          <a:p>
            <a:pPr marL="171450" indent="-171450">
              <a:buFontTx/>
              <a:buChar char="-"/>
            </a:pPr>
            <a:r>
              <a:rPr lang="de-DE" b="0"/>
              <a:t>Insbesondere </a:t>
            </a:r>
            <a:r>
              <a:rPr lang="de-DE" b="0" dirty="0"/>
              <a:t>aus AG 35-59 mehr COVID-SARI-Fälle im Zeitraum 2021, dafür weniger aus AG 60-79</a:t>
            </a:r>
          </a:p>
          <a:p>
            <a:pPr marL="171450" indent="-171450">
              <a:buFontTx/>
              <a:buChar char="-"/>
            </a:pPr>
            <a:r>
              <a:rPr lang="de-DE" b="0" dirty="0"/>
              <a:t>Bei Intensiv-COVID-SARI sehr geringe Fallzahlen, aber Tendenz ebenso: mehr aus AG 35-59, weniger aus AG 60-79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3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 17.8.2021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3.542 Ausbrüche in Kindergärten/Horte (&gt;= 2 Fälle) übermittelt</a:t>
            </a:r>
          </a:p>
          <a:p>
            <a:pPr lvl="1"/>
            <a:r>
              <a:rPr lang="de-DE" sz="1200" dirty="0"/>
              <a:t>3.011 (85%) Ausbrüche mit Kinderbeteiligung (&lt;15J.), 45% (9.324/20.555) der Fälle sind 0 - 5 Jahre alt</a:t>
            </a:r>
          </a:p>
          <a:p>
            <a:pPr lvl="1"/>
            <a:r>
              <a:rPr lang="de-DE" sz="1200" dirty="0"/>
              <a:t>531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16.08.2021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A2A2F1-6387-4C09-9AA5-875CA1E5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90" y="1956122"/>
            <a:ext cx="7425266" cy="45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2.864 Ausbrüche in Schulen übermittelt (&gt;= 2 Fälle, 0-5 Jahre ausgeschlossen) </a:t>
            </a:r>
          </a:p>
          <a:p>
            <a:pPr lvl="1"/>
            <a:r>
              <a:rPr lang="de-DE" sz="1200" dirty="0"/>
              <a:t>2.681 (94%) Ausbrüche mit Fällen &lt; 21 Jahren, 30% (6-10J.), 23% (11-14J.), 27% (15-20J.), 21% (21+)</a:t>
            </a:r>
          </a:p>
          <a:p>
            <a:pPr lvl="1"/>
            <a:r>
              <a:rPr lang="de-DE" sz="1200" dirty="0"/>
              <a:t>183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16.08.2021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01E06C3-44B4-416E-9F65-56E132AE1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18" y="2029960"/>
            <a:ext cx="6718754" cy="43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32.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Stand:. 17.8.2021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32. KW 2021 bei ca. 2.300 ARE pro 100.000 Einwohner.</a:t>
            </a:r>
          </a:p>
          <a:p>
            <a:endParaRPr lang="de-DE" dirty="0">
              <a:highlight>
                <a:srgbClr val="FFFFFF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1,9 Millionen akuten Atem­wegs­er­kran­kungen (Vorwoche: ca. 2,2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338128" y="5517735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8" y="4106530"/>
            <a:ext cx="3484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Anstieg 0 bis 4 </a:t>
            </a:r>
          </a:p>
          <a:p>
            <a:r>
              <a:rPr lang="de-DE" dirty="0">
                <a:highlight>
                  <a:srgbClr val="FFFFFF"/>
                </a:highlight>
              </a:rPr>
              <a:t>Rückgang bei 5 bis 14 Jahre</a:t>
            </a:r>
          </a:p>
          <a:p>
            <a:r>
              <a:rPr lang="de-DE" dirty="0">
                <a:highlight>
                  <a:srgbClr val="FFFFFF"/>
                </a:highlight>
              </a:rPr>
              <a:t>Rückgang 15 bis 34 Jahre </a:t>
            </a:r>
          </a:p>
          <a:p>
            <a:r>
              <a:rPr lang="de-DE" dirty="0">
                <a:highlight>
                  <a:srgbClr val="FFFFFF"/>
                </a:highlight>
              </a:rPr>
              <a:t>Leichter Rückgang 35 bis 59 Jahre</a:t>
            </a:r>
          </a:p>
          <a:p>
            <a:r>
              <a:rPr lang="de-DE" dirty="0">
                <a:highlight>
                  <a:srgbClr val="FFFFFF"/>
                </a:highlight>
              </a:rPr>
              <a:t>stabil ab 60 Jahre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15900F-508B-48B9-80C5-EEA6E9B9F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92" y="884945"/>
            <a:ext cx="4779328" cy="29388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50A04E2-E0CE-421A-9796-661AE9FF4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92" y="3812500"/>
            <a:ext cx="4706302" cy="267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32.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17.8.2021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5328" y="5857527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highlight>
                  <a:srgbClr val="FFFFFF"/>
                </a:highlight>
              </a:rPr>
              <a:t>Der Wert (gesamt) lag in der 32. KW 2021 bei ca. 545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450.000 Arzt­besuchen wegen akuter Atem­wegs­er­kran­kungen.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BDB4BD5-B6BF-4823-A7F9-1BF39907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" y="1023937"/>
            <a:ext cx="80962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1" y="3729169"/>
            <a:ext cx="7854319" cy="287991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616" y="443730"/>
            <a:ext cx="8201719" cy="300729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32.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32.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289505" y="196628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056951" y="2158165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192193" y="4756446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407071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352771"/>
            <a:ext cx="59137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50046" y="493824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27%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089608" y="5115673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101775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2EDF25-FDD6-4001-B8A2-8134224E2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664869"/>
            <a:ext cx="8915400" cy="43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1" cy="283500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32.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9" cy="28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endParaRPr lang="de-DE" b="1" dirty="0"/>
          </a:p>
          <a:p>
            <a:r>
              <a:rPr lang="de-DE" b="1" dirty="0"/>
              <a:t>Vgl. KW 34-41/2020</a:t>
            </a:r>
          </a:p>
          <a:p>
            <a:r>
              <a:rPr lang="de-DE" b="1" dirty="0"/>
              <a:t>mit KW 25-32/2020</a:t>
            </a:r>
            <a:endParaRPr lang="de-DE" dirty="0"/>
          </a:p>
          <a:p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Intensivbehandlung:</a:t>
            </a:r>
          </a:p>
          <a:p>
            <a:endParaRPr lang="de-DE" b="1" dirty="0"/>
          </a:p>
          <a:p>
            <a:r>
              <a:rPr lang="de-DE" b="1" dirty="0"/>
              <a:t>Vgl. KW 34-41/2020</a:t>
            </a:r>
          </a:p>
          <a:p>
            <a:r>
              <a:rPr lang="de-DE" b="1" dirty="0"/>
              <a:t>Mit KW 25-32/2020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32. KW 2021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34E6A68-BDCD-4F31-B41A-9BAF469C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084" y="4013784"/>
            <a:ext cx="3106796" cy="238984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0890C6D-9E5C-48E8-AF02-0985193F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640" y="4053746"/>
            <a:ext cx="3106797" cy="238984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4C679EF-F121-48FC-8AE0-19DA39142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045" y="1171109"/>
            <a:ext cx="3083355" cy="237181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F955C0-EEF9-4E1F-93D3-F5C2CDBEA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640" y="1162092"/>
            <a:ext cx="3106797" cy="2389843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17F794C-3EC1-4C9B-B760-711343785B28}"/>
              </a:ext>
            </a:extLst>
          </p:cNvPr>
          <p:cNvCxnSpPr>
            <a:cxnSpLocks/>
          </p:cNvCxnSpPr>
          <p:nvPr/>
        </p:nvCxnSpPr>
        <p:spPr>
          <a:xfrm flipH="1">
            <a:off x="5434388" y="1171109"/>
            <a:ext cx="791330" cy="847174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3EC2BFB-12D8-4F48-911D-CBB1784FA168}"/>
              </a:ext>
            </a:extLst>
          </p:cNvPr>
          <p:cNvCxnSpPr>
            <a:cxnSpLocks/>
          </p:cNvCxnSpPr>
          <p:nvPr/>
        </p:nvCxnSpPr>
        <p:spPr>
          <a:xfrm>
            <a:off x="7073900" y="1210833"/>
            <a:ext cx="1475892" cy="475344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6DA3628D-6409-4660-AB37-77BF164CB866}"/>
              </a:ext>
            </a:extLst>
          </p:cNvPr>
          <p:cNvSpPr txBox="1"/>
          <p:nvPr/>
        </p:nvSpPr>
        <p:spPr>
          <a:xfrm>
            <a:off x="5991108" y="936461"/>
            <a:ext cx="131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59 Jahre</a:t>
            </a:r>
          </a:p>
        </p:txBody>
      </p:sp>
    </p:spTree>
    <p:extLst>
      <p:ext uri="{BB962C8B-B14F-4D97-AF65-F5344CB8AC3E}">
        <p14:creationId xmlns:p14="http://schemas.microsoft.com/office/powerpoint/2010/main" val="102827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Bildschirmpräsentation (4:3)</PresentationFormat>
  <Paragraphs>129</Paragraphs>
  <Slides>11</Slides>
  <Notes>11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17.8.2021</vt:lpstr>
      <vt:lpstr>GrippeWeb bis zur 32. KW 2021 </vt:lpstr>
      <vt:lpstr>Arbeitsgemeinschaft Influenza ARE-Konsultationen bis zur 32.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2467</cp:revision>
  <cp:lastPrinted>2020-05-13T06:04:10Z</cp:lastPrinted>
  <dcterms:created xsi:type="dcterms:W3CDTF">2015-11-02T12:29:13Z</dcterms:created>
  <dcterms:modified xsi:type="dcterms:W3CDTF">2021-08-18T08:23:19Z</dcterms:modified>
</cp:coreProperties>
</file>