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31" r:id="rId2"/>
    <p:sldId id="732" r:id="rId3"/>
    <p:sldId id="734" r:id="rId4"/>
    <p:sldId id="725" r:id="rId5"/>
    <p:sldId id="733" r:id="rId6"/>
    <p:sldId id="702" r:id="rId7"/>
    <p:sldId id="701" r:id="rId8"/>
    <p:sldId id="698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79766" autoAdjust="0"/>
  </p:normalViewPr>
  <p:slideViewPr>
    <p:cSldViewPr>
      <p:cViewPr varScale="1">
        <p:scale>
          <a:sx n="54" d="100"/>
          <a:sy n="54" d="100"/>
        </p:scale>
        <p:origin x="19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ff.co.nz/national/health/coronavirus/126113792/covid19-nz-how-the-coronavirus-cases-in-aucklands-delta-variant-outbreak-are-connecte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75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Alpha: +5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Beta: +1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Gamma: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Delta + 3 im Vergleich zu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https://www.stuff.co.nz/national/health/coronavirus/126113792/covid19-nz-how-the-coronavirus-cases-in-aucklands-delta-variant-outbreak-are-connected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Fall A: </a:t>
            </a:r>
            <a:r>
              <a:rPr lang="de-DE" dirty="0" err="1"/>
              <a:t>Tradesman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Mitarbeiter (20 jähriger)  Mitbewohner (n = 4 inkl. Mitarbeiter, Krankenschwester, Lehrerin am Avondale College)</a:t>
            </a: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Zero-</a:t>
            </a:r>
            <a:r>
              <a:rPr lang="de-DE" dirty="0" err="1"/>
              <a:t>Covid</a:t>
            </a:r>
            <a:r>
              <a:rPr lang="de-DE" dirty="0"/>
              <a:t>-Strategie: Australien und </a:t>
            </a:r>
            <a:r>
              <a:rPr lang="de-DE" dirty="0" err="1"/>
              <a:t>Viet</a:t>
            </a:r>
            <a:r>
              <a:rPr lang="de-DE" dirty="0"/>
              <a:t> Nam (Eindämmung der Delta-Variante erweist sich als schwierig)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WGS ergab Link zu Ausbruch in New South Wales (Australien)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Reisebeschränkungen,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Alle Personen, ohne Staatsbürgerschaft NZ oder permanenten Wohnsitz dürfen nicht einreisen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https://covid19.govt.nz/alert-levels-and-updates/alert-level-4/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4784D-ACB2-4C06-BA24-2437C87E0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51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https://www.bbc.com/news/world-middle-east-58245285, 18.08.2021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Jewish New Year festival of Rosh Hashanah on 6 September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4784D-ACB2-4C06-BA24-2437C87E0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4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40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20.08.2021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12187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77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edia/releases/2021/s0818-covid-19-booster-shot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209.201.939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+1,4%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4.390.467 Todesfälle (CFR: 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714074" y="6415496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19.08.2021;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19.08.2021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03868"/>
              </p:ext>
            </p:extLst>
          </p:nvPr>
        </p:nvGraphicFramePr>
        <p:xfrm>
          <a:off x="89933" y="1556792"/>
          <a:ext cx="9018571" cy="4704605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18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36.924.023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966.331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17,84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291,94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4.556.417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275.200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327,65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32.322.258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244.552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-7,92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6.355.891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209.087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7,75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308,0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20.416.183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203.541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-10,27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95,76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Indonesien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3.930.300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156.145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-24,14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989.859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150.088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215,03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6.684.531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149.740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102,61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6.362.616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146.016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1.466.512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145.965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7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Übersicht Virusvarianten,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987824" y="657167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17.08.2021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F3833E-74F1-4A89-99FB-DCB12A8AE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" y="606311"/>
            <a:ext cx="9080501" cy="482517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9C804B-D4D7-4B17-A5A8-1606B29893E5}"/>
              </a:ext>
            </a:extLst>
          </p:cNvPr>
          <p:cNvSpPr txBox="1"/>
          <p:nvPr/>
        </p:nvSpPr>
        <p:spPr>
          <a:xfrm>
            <a:off x="395536" y="53732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Entscheidung Risikogebiete-Schalte am 19.08.2021: </a:t>
            </a:r>
            <a:r>
              <a:rPr lang="de-DE" sz="2000" dirty="0"/>
              <a:t>Virusvariantengebiete </a:t>
            </a:r>
            <a:r>
              <a:rPr lang="de-DE" sz="2000" b="1" dirty="0"/>
              <a:t>Brasilien </a:t>
            </a:r>
            <a:r>
              <a:rPr lang="de-DE" sz="2000" dirty="0"/>
              <a:t>und </a:t>
            </a:r>
            <a:r>
              <a:rPr lang="de-DE" sz="2000" b="1" dirty="0"/>
              <a:t>Uruguay</a:t>
            </a:r>
            <a:r>
              <a:rPr lang="de-DE" sz="2000" dirty="0"/>
              <a:t> ab Sonntag (22.08.), 0 Uhr </a:t>
            </a:r>
            <a:r>
              <a:rPr lang="de-DE" sz="2000" dirty="0" err="1"/>
              <a:t>entlistet</a:t>
            </a:r>
            <a:r>
              <a:rPr lang="de-DE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Aktuell keine Virusvariantengebiete</a:t>
            </a:r>
          </a:p>
        </p:txBody>
      </p:sp>
    </p:spTree>
    <p:extLst>
      <p:ext uri="{BB962C8B-B14F-4D97-AF65-F5344CB8AC3E}">
        <p14:creationId xmlns:p14="http://schemas.microsoft.com/office/powerpoint/2010/main" val="15362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BE286E70-0310-446A-AD4B-3FF9D4DD0440}"/>
              </a:ext>
            </a:extLst>
          </p:cNvPr>
          <p:cNvCxnSpPr>
            <a:cxnSpLocks/>
          </p:cNvCxnSpPr>
          <p:nvPr/>
        </p:nvCxnSpPr>
        <p:spPr>
          <a:xfrm>
            <a:off x="0" y="548680"/>
            <a:ext cx="5724128" cy="4263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3FE3EC92-B693-478F-9FFF-E781915040E1}"/>
              </a:ext>
            </a:extLst>
          </p:cNvPr>
          <p:cNvSpPr txBox="1">
            <a:spLocks/>
          </p:cNvSpPr>
          <p:nvPr/>
        </p:nvSpPr>
        <p:spPr>
          <a:xfrm>
            <a:off x="213555" y="44624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Scala Sans OT" panose="020B0504030101020104" pitchFamily="34" charset="0"/>
              </a:rPr>
              <a:t>COVID-19/ Neuseeland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3AF37CD6-3BC6-4C6C-B60E-2E366AAD8C9B}"/>
              </a:ext>
            </a:extLst>
          </p:cNvPr>
          <p:cNvSpPr txBox="1">
            <a:spLocks/>
          </p:cNvSpPr>
          <p:nvPr/>
        </p:nvSpPr>
        <p:spPr>
          <a:xfrm>
            <a:off x="77009" y="2348880"/>
            <a:ext cx="4206960" cy="414766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rgbClr val="0070C0"/>
                </a:solidFill>
              </a:rPr>
              <a:t>Aktuelle Lagebeschreibung: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dirty="0"/>
              <a:t>17.08.2021: Erster lokaler Fall </a:t>
            </a:r>
            <a:r>
              <a:rPr lang="de-DE" sz="1800" dirty="0"/>
              <a:t>„Case A“ </a:t>
            </a:r>
            <a:r>
              <a:rPr lang="de-DE" sz="1800" b="1" dirty="0"/>
              <a:t>mit Delta-Variante</a:t>
            </a:r>
            <a:r>
              <a:rPr lang="de-DE" sz="1800" dirty="0"/>
              <a:t>: 58-jähriger ungeimpfter Mann - &gt; 4 weitere Fälle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b="1" dirty="0">
                <a:sym typeface="Wingdings" panose="05000000000000000000" pitchFamily="2" charset="2"/>
              </a:rPr>
              <a:t>21 Fälle (19.08.2021, 13 Uhr)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WGS zeigt Link zum Ausbruch in NSW, Australien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1 Fall nicht assoziiert zum Cluster: Air New Zealand Mitarbeiterin, reiste von Japan nach Auckland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Weitere Fälle erwartet, &gt; 2400 KP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FF0000"/>
              </a:solidFill>
            </a:endParaRPr>
          </a:p>
          <a:p>
            <a:endParaRPr lang="de-DE" sz="1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990DB1-0F6C-4073-8026-AAB289B68A25}"/>
              </a:ext>
            </a:extLst>
          </p:cNvPr>
          <p:cNvSpPr txBox="1"/>
          <p:nvPr/>
        </p:nvSpPr>
        <p:spPr>
          <a:xfrm>
            <a:off x="207637" y="650174"/>
            <a:ext cx="8318886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70C0"/>
                </a:solidFill>
              </a:rPr>
              <a:t>Epidemiologische Parameter </a:t>
            </a:r>
            <a:r>
              <a:rPr lang="de-DE" sz="1600" dirty="0">
                <a:solidFill>
                  <a:prstClr val="black"/>
                </a:solidFill>
              </a:rPr>
              <a:t>(WHO, </a:t>
            </a:r>
            <a:r>
              <a:rPr lang="de-DE" sz="1600" dirty="0">
                <a:solidFill>
                  <a:srgbClr val="0070C0"/>
                </a:solidFill>
              </a:rPr>
              <a:t>18.08.2021</a:t>
            </a:r>
            <a:r>
              <a:rPr lang="de-DE" sz="1600" dirty="0">
                <a:solidFill>
                  <a:prstClr val="black"/>
                </a:solidFill>
              </a:rPr>
              <a:t>;  OWID, </a:t>
            </a:r>
            <a:r>
              <a:rPr lang="de-DE" sz="1600" dirty="0">
                <a:solidFill>
                  <a:srgbClr val="0070C0"/>
                </a:solidFill>
              </a:rPr>
              <a:t>18.08.2021</a:t>
            </a:r>
            <a:r>
              <a:rPr lang="de-DE" sz="1600" dirty="0">
                <a:solidFill>
                  <a:prstClr val="black"/>
                </a:solidFill>
              </a:rPr>
              <a:t>)</a:t>
            </a:r>
            <a:endParaRPr lang="de-DE" sz="16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7-Tages-Inzidenz (Neuinfektionen / 100.000 EW, Trend zur Vorwoche): </a:t>
            </a:r>
            <a:r>
              <a:rPr lang="de-DE" sz="1600" b="1" dirty="0">
                <a:solidFill>
                  <a:srgbClr val="0070C0"/>
                </a:solidFill>
              </a:rPr>
              <a:t>0,7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600" b="1" dirty="0">
                <a:solidFill>
                  <a:srgbClr val="FF0000"/>
                </a:solidFill>
              </a:rPr>
              <a:t>(+33,3%)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7T-Fälle: </a:t>
            </a:r>
            <a:r>
              <a:rPr lang="de-DE" sz="1600" b="1" dirty="0">
                <a:solidFill>
                  <a:srgbClr val="0070C0"/>
                </a:solidFill>
              </a:rPr>
              <a:t>32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Tests / Woche / 100.000 EW: </a:t>
            </a:r>
            <a:r>
              <a:rPr lang="de-DE" sz="1600" b="1" dirty="0">
                <a:solidFill>
                  <a:srgbClr val="0070C0"/>
                </a:solidFill>
              </a:rPr>
              <a:t>733,3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Positivanteil: </a:t>
            </a:r>
            <a:r>
              <a:rPr lang="de-DE" sz="1600" b="1" dirty="0">
                <a:solidFill>
                  <a:srgbClr val="0070C0"/>
                </a:solidFill>
              </a:rPr>
              <a:t>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Vollständig geimpft: </a:t>
            </a:r>
            <a:r>
              <a:rPr lang="de-DE" sz="1600" b="1" dirty="0">
                <a:solidFill>
                  <a:srgbClr val="0070C0"/>
                </a:solidFill>
              </a:rPr>
              <a:t>19,8</a:t>
            </a:r>
            <a:r>
              <a:rPr lang="de-DE" sz="1600" b="1" dirty="0">
                <a:solidFill>
                  <a:prstClr val="black"/>
                </a:solidFill>
              </a:rPr>
              <a:t> % | Teilweise geimpft: </a:t>
            </a:r>
            <a:r>
              <a:rPr lang="de-DE" sz="1600" b="1" dirty="0">
                <a:solidFill>
                  <a:srgbClr val="0070C0"/>
                </a:solidFill>
              </a:rPr>
              <a:t>34,3%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8DAABE-D46D-403C-9AF5-E88CFD1C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84" y="2586954"/>
            <a:ext cx="5064057" cy="291525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888CB9F-167F-42BD-AFC8-BD5EE0735A69}"/>
              </a:ext>
            </a:extLst>
          </p:cNvPr>
          <p:cNvSpPr/>
          <p:nvPr/>
        </p:nvSpPr>
        <p:spPr>
          <a:xfrm>
            <a:off x="0" y="56612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Maßnahmen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Landesweiter Lockdown bis mind. Dienstag (24.08., 23.59 Uhr)</a:t>
            </a:r>
            <a:r>
              <a:rPr lang="de-DE" dirty="0"/>
              <a:t>: Einwohner müssen zu Hause bleiben, Schulen / Geschäfte geschlossen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Lockdown</a:t>
            </a:r>
            <a:r>
              <a:rPr lang="de-DE" dirty="0"/>
              <a:t> in </a:t>
            </a:r>
            <a:r>
              <a:rPr lang="de-DE" b="1" dirty="0"/>
              <a:t>Auckland</a:t>
            </a:r>
            <a:r>
              <a:rPr lang="de-DE" dirty="0"/>
              <a:t> und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Coromandel</a:t>
            </a:r>
            <a:r>
              <a:rPr lang="de-DE" b="1" dirty="0"/>
              <a:t> </a:t>
            </a:r>
            <a:r>
              <a:rPr lang="de-DE" dirty="0"/>
              <a:t>für </a:t>
            </a:r>
            <a:r>
              <a:rPr lang="de-DE" b="1" dirty="0"/>
              <a:t>7 Tage</a:t>
            </a:r>
          </a:p>
        </p:txBody>
      </p:sp>
    </p:spTree>
    <p:extLst>
      <p:ext uri="{BB962C8B-B14F-4D97-AF65-F5344CB8AC3E}">
        <p14:creationId xmlns:p14="http://schemas.microsoft.com/office/powerpoint/2010/main" val="127515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E1CA4A4-B87C-47CB-982F-716359F19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92" y="5240881"/>
            <a:ext cx="4677907" cy="1728383"/>
          </a:xfrm>
          <a:prstGeom prst="rect">
            <a:avLst/>
          </a:prstGeom>
        </p:spPr>
      </p:pic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BE286E70-0310-446A-AD4B-3FF9D4DD0440}"/>
              </a:ext>
            </a:extLst>
          </p:cNvPr>
          <p:cNvCxnSpPr>
            <a:cxnSpLocks/>
          </p:cNvCxnSpPr>
          <p:nvPr/>
        </p:nvCxnSpPr>
        <p:spPr>
          <a:xfrm>
            <a:off x="0" y="404664"/>
            <a:ext cx="5724128" cy="4263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3FE3EC92-B693-478F-9FFF-E781915040E1}"/>
              </a:ext>
            </a:extLst>
          </p:cNvPr>
          <p:cNvSpPr txBox="1">
            <a:spLocks/>
          </p:cNvSpPr>
          <p:nvPr/>
        </p:nvSpPr>
        <p:spPr>
          <a:xfrm>
            <a:off x="213555" y="-27384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Scala Sans OT" panose="020B0504030101020104" pitchFamily="34" charset="0"/>
              </a:rPr>
              <a:t>COVID-19/ Israel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3AF37CD6-3BC6-4C6C-B60E-2E366AAD8C9B}"/>
              </a:ext>
            </a:extLst>
          </p:cNvPr>
          <p:cNvSpPr txBox="1">
            <a:spLocks/>
          </p:cNvSpPr>
          <p:nvPr/>
        </p:nvSpPr>
        <p:spPr>
          <a:xfrm>
            <a:off x="439589" y="2060848"/>
            <a:ext cx="8470960" cy="414766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rgbClr val="0070C0"/>
                </a:solidFill>
              </a:rPr>
              <a:t>Aktuelle Lagebeschreibung:</a:t>
            </a:r>
          </a:p>
          <a:p>
            <a:pPr lvl="0"/>
            <a:r>
              <a:rPr lang="de-DE" sz="1600" dirty="0"/>
              <a:t>Anstieg der neuen Fälle seit Ende Juni mit Delta-Variante </a:t>
            </a:r>
          </a:p>
          <a:p>
            <a:pPr lvl="0"/>
            <a:r>
              <a:rPr lang="de-DE" sz="1600" dirty="0"/>
              <a:t>Anstieg der Krankenhausaufnahmen: </a:t>
            </a:r>
          </a:p>
          <a:p>
            <a:pPr lvl="1"/>
            <a:r>
              <a:rPr lang="de-DE" sz="1600" b="1" dirty="0"/>
              <a:t>394 schwere COVID-19-Fälle</a:t>
            </a:r>
            <a:r>
              <a:rPr lang="de-DE" sz="1600" dirty="0"/>
              <a:t>, </a:t>
            </a:r>
            <a:r>
              <a:rPr lang="de-DE" sz="1600" b="1" dirty="0"/>
              <a:t>87 kritische COVID-19-Fälle </a:t>
            </a:r>
            <a:r>
              <a:rPr lang="de-DE" sz="1600" dirty="0"/>
              <a:t>(</a:t>
            </a:r>
            <a:r>
              <a:rPr lang="de-DE" sz="1600" dirty="0" err="1"/>
              <a:t>MoH</a:t>
            </a:r>
            <a:r>
              <a:rPr lang="de-DE" sz="1600" dirty="0"/>
              <a:t> Israel, 10.08.2021)</a:t>
            </a:r>
          </a:p>
          <a:p>
            <a:pPr lvl="1"/>
            <a:r>
              <a:rPr lang="de-DE" sz="1600" b="1" dirty="0"/>
              <a:t>603 schwere COVID-19-Fälle</a:t>
            </a:r>
            <a:r>
              <a:rPr lang="de-DE" sz="1600" dirty="0"/>
              <a:t>, </a:t>
            </a:r>
            <a:r>
              <a:rPr lang="de-DE" sz="1600" b="1" dirty="0"/>
              <a:t>103 kritische COVID-19-Fälle </a:t>
            </a:r>
            <a:r>
              <a:rPr lang="de-DE" sz="1600" dirty="0"/>
              <a:t>(</a:t>
            </a:r>
            <a:r>
              <a:rPr lang="de-DE" sz="1600" dirty="0" err="1"/>
              <a:t>MoH</a:t>
            </a:r>
            <a:r>
              <a:rPr lang="de-DE" sz="1600" dirty="0"/>
              <a:t> Israel, 19.08.2021)  </a:t>
            </a:r>
          </a:p>
          <a:p>
            <a:r>
              <a:rPr lang="de-DE" sz="1600" dirty="0"/>
              <a:t>Mögliche Ursachen: Delta-Variante, Reduktion der Impfstoffeffektivität über Zeit, Lockerung der Maßnahmen</a:t>
            </a:r>
          </a:p>
          <a:p>
            <a:pPr marL="0" indent="0">
              <a:buNone/>
            </a:pPr>
            <a:r>
              <a:rPr lang="de-DE" sz="1600" b="1" dirty="0">
                <a:solidFill>
                  <a:srgbClr val="0070C0"/>
                </a:solidFill>
              </a:rPr>
              <a:t>Maßnahmen</a:t>
            </a:r>
            <a:endParaRPr lang="de-DE" sz="1600" dirty="0"/>
          </a:p>
          <a:p>
            <a:r>
              <a:rPr lang="de-DE" sz="1600" dirty="0"/>
              <a:t>Wiedereinführung des „Green Pass“ (3G) und Ausweitung der Testpflicht auf  3 – 11-Jährige</a:t>
            </a:r>
          </a:p>
          <a:p>
            <a:r>
              <a:rPr lang="de-DE" sz="1600" dirty="0"/>
              <a:t>Nicht Geimpfte müssen Kosten für Tests selbst tragen</a:t>
            </a:r>
          </a:p>
          <a:p>
            <a:r>
              <a:rPr lang="de-DE" sz="1600" dirty="0"/>
              <a:t>Booster-Impfung für &gt; 50-Jährigen, Gesundheitspersonal und Personen mit Grunderkrankungen</a:t>
            </a:r>
          </a:p>
          <a:p>
            <a:pPr marL="0" indent="0">
              <a:buNone/>
            </a:pPr>
            <a:endParaRPr lang="de-DE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FF0000"/>
              </a:solidFill>
            </a:endParaRPr>
          </a:p>
          <a:p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AD1313-F564-4E41-ADE2-E301E5098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3" y="5914032"/>
            <a:ext cx="742950" cy="7905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539C770-71E0-4C97-A561-15A73DD8EC9A}"/>
              </a:ext>
            </a:extLst>
          </p:cNvPr>
          <p:cNvSpPr txBox="1"/>
          <p:nvPr/>
        </p:nvSpPr>
        <p:spPr>
          <a:xfrm>
            <a:off x="8024137" y="6665766"/>
            <a:ext cx="1016607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de-DE" sz="900" dirty="0">
                <a:solidFill>
                  <a:prstClr val="black"/>
                </a:solidFill>
                <a:latin typeface="Calibri"/>
              </a:rPr>
              <a:t>WHO, 18.08.2021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B64044E-7F2C-4FA6-B179-87CBC3C6E385}"/>
              </a:ext>
            </a:extLst>
          </p:cNvPr>
          <p:cNvSpPr txBox="1"/>
          <p:nvPr/>
        </p:nvSpPr>
        <p:spPr>
          <a:xfrm>
            <a:off x="3323409" y="6614773"/>
            <a:ext cx="1016607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de-DE" sz="900" dirty="0">
                <a:solidFill>
                  <a:prstClr val="black"/>
                </a:solidFill>
                <a:latin typeface="Calibri"/>
              </a:rPr>
              <a:t>WHO, 18.08.2021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990DB1-0F6C-4073-8026-AAB289B68A25}"/>
              </a:ext>
            </a:extLst>
          </p:cNvPr>
          <p:cNvSpPr txBox="1"/>
          <p:nvPr/>
        </p:nvSpPr>
        <p:spPr>
          <a:xfrm>
            <a:off x="213555" y="476672"/>
            <a:ext cx="8318886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70C0"/>
                </a:solidFill>
              </a:rPr>
              <a:t>Epidemiologische Parameter </a:t>
            </a:r>
            <a:r>
              <a:rPr lang="de-DE" sz="1600" dirty="0">
                <a:solidFill>
                  <a:prstClr val="black"/>
                </a:solidFill>
              </a:rPr>
              <a:t>(WHO, </a:t>
            </a:r>
            <a:r>
              <a:rPr lang="de-DE" sz="1600" dirty="0">
                <a:solidFill>
                  <a:srgbClr val="0070C0"/>
                </a:solidFill>
              </a:rPr>
              <a:t>18.08.2021</a:t>
            </a:r>
            <a:r>
              <a:rPr lang="de-DE" sz="1600" dirty="0">
                <a:solidFill>
                  <a:prstClr val="black"/>
                </a:solidFill>
              </a:rPr>
              <a:t>;  OWID, </a:t>
            </a:r>
            <a:r>
              <a:rPr lang="de-DE" sz="1600" dirty="0">
                <a:solidFill>
                  <a:srgbClr val="0070C0"/>
                </a:solidFill>
              </a:rPr>
              <a:t>18.08.2021</a:t>
            </a:r>
            <a:r>
              <a:rPr lang="de-DE" sz="1600" dirty="0">
                <a:solidFill>
                  <a:prstClr val="black"/>
                </a:solidFill>
              </a:rPr>
              <a:t>)</a:t>
            </a:r>
            <a:endParaRPr lang="de-DE" sz="16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7-Tages-Inzidenz (Neuinfektionen / 100.000 EW, Trend zur Vorwoche): </a:t>
            </a:r>
            <a:r>
              <a:rPr lang="de-DE" sz="1600" b="1" dirty="0">
                <a:solidFill>
                  <a:srgbClr val="0070C0"/>
                </a:solidFill>
              </a:rPr>
              <a:t>457,7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600" b="1" dirty="0">
                <a:solidFill>
                  <a:srgbClr val="FF0000"/>
                </a:solidFill>
              </a:rPr>
              <a:t>(+22,5%)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7-Tages-Fälle: </a:t>
            </a:r>
            <a:r>
              <a:rPr lang="de-DE" sz="1600" b="1" dirty="0">
                <a:solidFill>
                  <a:srgbClr val="0070C0"/>
                </a:solidFill>
              </a:rPr>
              <a:t>39.616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Tests / Woche / 100.000 EW: </a:t>
            </a:r>
            <a:r>
              <a:rPr lang="de-DE" sz="1600" b="1" dirty="0">
                <a:solidFill>
                  <a:srgbClr val="0070C0"/>
                </a:solidFill>
              </a:rPr>
              <a:t>9.943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Positivanteil: </a:t>
            </a:r>
            <a:r>
              <a:rPr lang="de-DE" sz="1600" b="1" dirty="0">
                <a:solidFill>
                  <a:srgbClr val="0070C0"/>
                </a:solidFill>
              </a:rPr>
              <a:t>4,8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Vollständig geimpft: </a:t>
            </a:r>
            <a:r>
              <a:rPr lang="de-DE" sz="1600" b="1" dirty="0">
                <a:solidFill>
                  <a:srgbClr val="0070C0"/>
                </a:solidFill>
              </a:rPr>
              <a:t>62,3</a:t>
            </a:r>
            <a:r>
              <a:rPr lang="de-DE" sz="1600" b="1" dirty="0">
                <a:solidFill>
                  <a:prstClr val="black"/>
                </a:solidFill>
              </a:rPr>
              <a:t> % | Teilweise geimpft: </a:t>
            </a:r>
            <a:r>
              <a:rPr lang="de-DE" sz="1600" b="1" dirty="0">
                <a:solidFill>
                  <a:srgbClr val="0070C0"/>
                </a:solidFill>
              </a:rPr>
              <a:t>67,7%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1401B1-31B0-4B42-A0DB-230B05446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7" y="5222082"/>
            <a:ext cx="1922637" cy="15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6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Zusammenfassung + News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-617089" y="6373479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Quellen</a:t>
            </a:r>
            <a:r>
              <a:rPr lang="de-DE" sz="1200" i="1" dirty="0">
                <a:solidFill>
                  <a:prstClr val="black"/>
                </a:solidFill>
              </a:rPr>
              <a:t>: </a:t>
            </a:r>
            <a:r>
              <a:rPr lang="en-US" sz="1200" b="1" u="sng" dirty="0">
                <a:hlinkClick r:id="rId3"/>
              </a:rPr>
              <a:t>https://www.cdc.gov/media/releases/2021/s0818-covid-19-booster-shots.html</a:t>
            </a:r>
            <a:r>
              <a:rPr lang="en-US" sz="1200" b="1" u="sng" dirty="0"/>
              <a:t> ; </a:t>
            </a:r>
            <a:r>
              <a:rPr lang="de-DE" sz="1200" dirty="0"/>
              <a:t>https://www.bbc.com/news/world-middle-east-58245285, 18.08.2021</a:t>
            </a:r>
          </a:p>
          <a:p>
            <a:pPr algn="r"/>
            <a:endParaRPr lang="de-DE" sz="1200" dirty="0"/>
          </a:p>
          <a:p>
            <a:pPr algn="r"/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211994-A0D4-48F2-AE6E-E41D6D23243F}"/>
              </a:ext>
            </a:extLst>
          </p:cNvPr>
          <p:cNvSpPr txBox="1"/>
          <p:nvPr/>
        </p:nvSpPr>
        <p:spPr>
          <a:xfrm>
            <a:off x="611560" y="876192"/>
            <a:ext cx="79208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Zusammenfassung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Weltweit</a:t>
            </a:r>
            <a:r>
              <a:rPr lang="de-DE" sz="2000" dirty="0"/>
              <a:t>: Anzahl der Neuinfektionen auf Plateau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Delta-Variante</a:t>
            </a:r>
            <a:r>
              <a:rPr lang="de-DE" sz="2000" dirty="0"/>
              <a:t> breitet sich weiter aus: Länder mit </a:t>
            </a:r>
            <a:r>
              <a:rPr lang="de-DE" sz="2000" b="1" dirty="0"/>
              <a:t>Zero-</a:t>
            </a:r>
            <a:r>
              <a:rPr lang="de-DE" sz="2000" b="1" dirty="0" err="1"/>
              <a:t>Covid</a:t>
            </a:r>
            <a:r>
              <a:rPr lang="de-DE" sz="2000" b="1" dirty="0"/>
              <a:t>-Strategie</a:t>
            </a:r>
            <a:r>
              <a:rPr lang="de-DE" sz="2000" dirty="0"/>
              <a:t> kämpfen mit Eindämmung der </a:t>
            </a:r>
            <a:r>
              <a:rPr lang="de-DE" sz="2000" b="1" dirty="0"/>
              <a:t>Delta-Variante</a:t>
            </a:r>
            <a:r>
              <a:rPr lang="de-DE" sz="2000" dirty="0"/>
              <a:t>: Neuseeland, Australien, </a:t>
            </a:r>
            <a:r>
              <a:rPr lang="de-DE" sz="2000" dirty="0" err="1"/>
              <a:t>Viet</a:t>
            </a:r>
            <a:r>
              <a:rPr lang="de-DE" sz="2000" dirty="0"/>
              <a:t> Nam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Risikogebiete: </a:t>
            </a:r>
            <a:r>
              <a:rPr lang="de-DE" sz="2000" b="1" dirty="0" err="1"/>
              <a:t>Entlistung</a:t>
            </a:r>
            <a:r>
              <a:rPr lang="de-DE" sz="2000" b="1" dirty="0"/>
              <a:t> der Gamma-VVG </a:t>
            </a:r>
            <a:r>
              <a:rPr lang="de-DE" sz="2000" dirty="0"/>
              <a:t>Brasilien und Uruguay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Derzeit keine VVG </a:t>
            </a:r>
          </a:p>
          <a:p>
            <a:endParaRPr lang="de-DE" dirty="0"/>
          </a:p>
          <a:p>
            <a:r>
              <a:rPr lang="de-DE" sz="2000" b="1" dirty="0">
                <a:solidFill>
                  <a:srgbClr val="0070C0"/>
                </a:solidFill>
              </a:rPr>
              <a:t>News: Booster-Impfungen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USA: </a:t>
            </a:r>
            <a:r>
              <a:rPr lang="de-DE" sz="2000" dirty="0"/>
              <a:t>CDC Advisory </a:t>
            </a:r>
            <a:r>
              <a:rPr lang="de-DE" sz="2000" dirty="0" err="1"/>
              <a:t>Commitee</a:t>
            </a:r>
            <a:r>
              <a:rPr lang="de-DE" sz="2000" dirty="0"/>
              <a:t> on </a:t>
            </a:r>
            <a:r>
              <a:rPr lang="de-DE" sz="2000" dirty="0" err="1"/>
              <a:t>Immunization</a:t>
            </a:r>
            <a:r>
              <a:rPr lang="de-DE" sz="2000" dirty="0"/>
              <a:t> Practices (ACIP) kündigt Booster-Impfungen ab 20.09.2021 für alle Personen 8 Monate nach Gabe der 2. Impfdosis an (Mitarbeitende im Gesundheitswesen, Bewohner / Bewohnerinnen von Pflegeeinrichtungen, Ältere Menschen)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Israel:</a:t>
            </a:r>
            <a:r>
              <a:rPr lang="de-DE" sz="2000" dirty="0"/>
              <a:t> Booster-Impfung für &gt; 50-Jährigen, Gesundheitspersonal und Personen mit Grunderkrankungen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5267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19.08.2021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8F16FA-8318-44C6-ABD2-E00A5F013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6901"/>
          <a:stretch/>
        </p:blipFill>
        <p:spPr>
          <a:xfrm>
            <a:off x="269082" y="870267"/>
            <a:ext cx="8209858" cy="55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-288032" y="633558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17.08.2021, Datenstand 15.08.2021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552E86-688D-4133-8AE9-2F7392055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651" y="709717"/>
            <a:ext cx="4978647" cy="245051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224389" y="741397"/>
            <a:ext cx="3771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stagniert, steigt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Western Pacific (+14%)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Americas</a:t>
            </a:r>
            <a:r>
              <a:rPr lang="de-DE" dirty="0"/>
              <a:t> (+8%)</a:t>
            </a:r>
          </a:p>
          <a:p>
            <a:pPr lvl="1"/>
            <a:endParaRPr lang="de-DE" dirty="0"/>
          </a:p>
          <a:p>
            <a:r>
              <a:rPr lang="de-DE" b="1" dirty="0"/>
              <a:t>Anzahl Todesfälle stagniert, steigt in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Western Pacific (23%)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Eastern </a:t>
            </a:r>
            <a:r>
              <a:rPr lang="de-DE" dirty="0" err="1"/>
              <a:t>Mediterranean</a:t>
            </a:r>
            <a:r>
              <a:rPr lang="de-DE" dirty="0"/>
              <a:t> (15%)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799110-D6F6-476D-B435-7CF424722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39" y="3158967"/>
            <a:ext cx="5778797" cy="32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Bildschirmpräsentation (4:3)</PresentationFormat>
  <Paragraphs>220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Übersicht Virusvarianten, weltweit</vt:lpstr>
      <vt:lpstr>PowerPoint-Präsentation</vt:lpstr>
      <vt:lpstr>PowerPoint-Präsentation</vt:lpstr>
      <vt:lpstr>Zusammenfassung + News</vt:lpstr>
      <vt:lpstr>PowerPoint-Präsentation</vt:lpstr>
      <vt:lpstr>7-Tages-Inzidenz pro 100.000 Einwohner weltweit </vt:lpstr>
      <vt:lpstr>Fall- und Todeszahlen weltweit, WHO SitRep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Denkel, Luisa</cp:lastModifiedBy>
  <cp:revision>1658</cp:revision>
  <cp:lastPrinted>2020-09-29T15:21:52Z</cp:lastPrinted>
  <dcterms:created xsi:type="dcterms:W3CDTF">2020-03-24T07:57:46Z</dcterms:created>
  <dcterms:modified xsi:type="dcterms:W3CDTF">2021-08-20T08:16:23Z</dcterms:modified>
</cp:coreProperties>
</file>