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264" r:id="rId5"/>
    <p:sldId id="735" r:id="rId6"/>
    <p:sldId id="737" r:id="rId7"/>
    <p:sldId id="736" r:id="rId8"/>
    <p:sldId id="729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2924" autoAdjust="0"/>
  </p:normalViewPr>
  <p:slideViewPr>
    <p:cSldViewPr snapToGrid="0" snapToObjects="1">
      <p:cViewPr varScale="1">
        <p:scale>
          <a:sx n="125" d="100"/>
          <a:sy n="125" d="100"/>
        </p:scale>
        <p:origin x="153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COVID-19-Wochenbericht (vom Vortag)</a:t>
            </a:r>
          </a:p>
          <a:p>
            <a:r>
              <a:rPr lang="de-DE" dirty="0"/>
              <a:t>Neue Abbildung für den 19.08.2021</a:t>
            </a:r>
          </a:p>
          <a:p>
            <a:r>
              <a:rPr lang="de-DE" dirty="0"/>
              <a:t>Muss nicht mehr für Freitags Lage-AG erstellt werden, da Stefan Kröger diese Daten Mittwochs vorstellt (Stand 20.08.2021)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24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Außerplanmäßiger Screenshot vom aktuellen Situationsbericht </a:t>
            </a:r>
          </a:p>
          <a:p>
            <a:r>
              <a:rPr lang="de-DE" dirty="0"/>
              <a:t>Quelle: https://www.rki.de/DE/Content/InfAZ/N/Neuartiges_Coronavirus/Situationsberichte/COVID-19-Trends/COVID-19-Trends.html?__blob=publicationFile#/home</a:t>
            </a:r>
          </a:p>
          <a:p>
            <a:endParaRPr lang="de-DE" dirty="0"/>
          </a:p>
          <a:p>
            <a:r>
              <a:rPr lang="de-DE" dirty="0"/>
              <a:t>CAVE: Bild ist verlinkt zu Webseite: STRG+ Klick um zur Seite zu kommen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48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Abbildung, nach RS bisher nur als Sonderauswertung für den 06.08., </a:t>
            </a:r>
          </a:p>
          <a:p>
            <a:r>
              <a:rPr lang="de-DE" dirty="0"/>
              <a:t>aktualisierte Version als Back-up angelegt mit Hilfe von Cube-Abfrage (Vorlage siehe 13.08.2021)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6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AZ/N/Neuartiges_Coronavirus/Situationsberichte/COVID-19-Trends/COVID-19-Trends.html?__blob=publicationFi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20.08.2021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877" y="4767263"/>
            <a:ext cx="1860421" cy="273844"/>
          </a:xfrm>
        </p:spPr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93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4739419" y="558572"/>
            <a:ext cx="3370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FF0000"/>
                </a:solidFill>
              </a:rPr>
              <a:t>DIVI-Datenstand: 19.08.2021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FB8FA99-532B-452C-9864-F1D058FC0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67667"/>
              </p:ext>
            </p:extLst>
          </p:nvPr>
        </p:nvGraphicFramePr>
        <p:xfrm>
          <a:off x="1284580" y="938159"/>
          <a:ext cx="6945020" cy="3542401"/>
        </p:xfrm>
        <a:graphic>
          <a:graphicData uri="http://schemas.openxmlformats.org/drawingml/2006/table">
            <a:tbl>
              <a:tblPr firstRow="1" firstCol="1" bandRow="1"/>
              <a:tblGrid>
                <a:gridCol w="933755">
                  <a:extLst>
                    <a:ext uri="{9D8B030D-6E8A-4147-A177-3AD203B41FA5}">
                      <a16:colId xmlns:a16="http://schemas.microsoft.com/office/drawing/2014/main" val="124172054"/>
                    </a:ext>
                  </a:extLst>
                </a:gridCol>
                <a:gridCol w="921531">
                  <a:extLst>
                    <a:ext uri="{9D8B030D-6E8A-4147-A177-3AD203B41FA5}">
                      <a16:colId xmlns:a16="http://schemas.microsoft.com/office/drawing/2014/main" val="4259543599"/>
                    </a:ext>
                  </a:extLst>
                </a:gridCol>
                <a:gridCol w="70586">
                  <a:extLst>
                    <a:ext uri="{9D8B030D-6E8A-4147-A177-3AD203B41FA5}">
                      <a16:colId xmlns:a16="http://schemas.microsoft.com/office/drawing/2014/main" val="1925177683"/>
                    </a:ext>
                  </a:extLst>
                </a:gridCol>
                <a:gridCol w="1055993">
                  <a:extLst>
                    <a:ext uri="{9D8B030D-6E8A-4147-A177-3AD203B41FA5}">
                      <a16:colId xmlns:a16="http://schemas.microsoft.com/office/drawing/2014/main" val="2949361999"/>
                    </a:ext>
                  </a:extLst>
                </a:gridCol>
                <a:gridCol w="1113714">
                  <a:extLst>
                    <a:ext uri="{9D8B030D-6E8A-4147-A177-3AD203B41FA5}">
                      <a16:colId xmlns:a16="http://schemas.microsoft.com/office/drawing/2014/main" val="3681919406"/>
                    </a:ext>
                  </a:extLst>
                </a:gridCol>
                <a:gridCol w="70586">
                  <a:extLst>
                    <a:ext uri="{9D8B030D-6E8A-4147-A177-3AD203B41FA5}">
                      <a16:colId xmlns:a16="http://schemas.microsoft.com/office/drawing/2014/main" val="2913396547"/>
                    </a:ext>
                  </a:extLst>
                </a:gridCol>
                <a:gridCol w="1144954">
                  <a:extLst>
                    <a:ext uri="{9D8B030D-6E8A-4147-A177-3AD203B41FA5}">
                      <a16:colId xmlns:a16="http://schemas.microsoft.com/office/drawing/2014/main" val="376463466"/>
                    </a:ext>
                  </a:extLst>
                </a:gridCol>
                <a:gridCol w="95752">
                  <a:extLst>
                    <a:ext uri="{9D8B030D-6E8A-4147-A177-3AD203B41FA5}">
                      <a16:colId xmlns:a16="http://schemas.microsoft.com/office/drawing/2014/main" val="42457941"/>
                    </a:ext>
                  </a:extLst>
                </a:gridCol>
                <a:gridCol w="1538149">
                  <a:extLst>
                    <a:ext uri="{9D8B030D-6E8A-4147-A177-3AD203B41FA5}">
                      <a16:colId xmlns:a16="http://schemas.microsoft.com/office/drawing/2014/main" val="2174243719"/>
                    </a:ext>
                  </a:extLst>
                </a:gridCol>
              </a:tblGrid>
              <a:tr h="4232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19.08. 12:15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20.08.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14427"/>
                  </a:ext>
                </a:extLst>
              </a:tr>
              <a:tr h="517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25/100.000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auf ITS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62040"/>
                  </a:ext>
                </a:extLst>
              </a:tr>
              <a:tr h="284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+9.280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+6.200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48,8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+21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+108.178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18593"/>
                  </a:ext>
                </a:extLst>
              </a:tr>
              <a:tr h="284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(3.853.055)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67.700]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[293/412]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[621]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+201.463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57804"/>
                  </a:ext>
                </a:extLst>
              </a:tr>
              <a:tr h="78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4, 5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78904"/>
                  </a:ext>
                </a:extLst>
              </a:tr>
              <a:tr h="19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+304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+3.000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1,30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2,8 %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53.066.487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088260"/>
                  </a:ext>
                </a:extLst>
              </a:tr>
              <a:tr h="19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(277.959)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3.693.400)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[128/412]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48.652.173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683800"/>
                  </a:ext>
                </a:extLst>
              </a:tr>
              <a:tr h="468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 Impfung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33137"/>
                  </a:ext>
                </a:extLst>
              </a:tr>
              <a:tr h="149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1,45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+55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63,8 % </a:t>
                      </a:r>
                      <a:r>
                        <a:rPr lang="de-DE" sz="8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219819"/>
                  </a:ext>
                </a:extLst>
              </a:tr>
              <a:tr h="2364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(91.956)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[17/412]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58,5 % </a:t>
                      </a:r>
                      <a:r>
                        <a:rPr lang="de-DE" sz="8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892" marR="148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95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-47342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2F9255-7BE4-4F36-8866-C21D11560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" r="3408" b="6793"/>
          <a:stretch/>
        </p:blipFill>
        <p:spPr>
          <a:xfrm>
            <a:off x="350356" y="666949"/>
            <a:ext cx="7983646" cy="40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17829"/>
            <a:ext cx="7141678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n=40.608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A7CA9A-8682-4504-B23B-3D287A235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6" y="597765"/>
            <a:ext cx="6227545" cy="44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6F94CA-EDAA-4D5B-8A52-CE07A95E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BDD8E9-0DDB-4F19-B3FF-5102195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C398CB-109A-4A2C-B5C4-1E9EDFB5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189831"/>
            <a:ext cx="7983646" cy="714291"/>
          </a:xfrm>
        </p:spPr>
        <p:txBody>
          <a:bodyPr/>
          <a:lstStyle/>
          <a:p>
            <a:r>
              <a:rPr lang="de-DE" dirty="0"/>
              <a:t>Verbreitung VOC in Deutschland, 32. KW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37334E-841E-421C-8669-D966BFA3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1" b="6170"/>
          <a:stretch/>
        </p:blipFill>
        <p:spPr>
          <a:xfrm>
            <a:off x="1652397" y="784389"/>
            <a:ext cx="5839206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EEAE876-173F-411A-82D0-B7A6DE163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B9791D-53DF-4CB7-8F4B-280CA278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7C5CB5-A983-489B-B7F9-D91A061D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0C5A27D-A743-466D-876E-6618C653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7983646" cy="714291"/>
          </a:xfrm>
        </p:spPr>
        <p:txBody>
          <a:bodyPr/>
          <a:lstStyle/>
          <a:p>
            <a:r>
              <a:rPr lang="de-DE" dirty="0"/>
              <a:t>Screenshot - COVID-19-Trends im Überblick - </a:t>
            </a:r>
            <a:r>
              <a:rPr lang="de-DE" dirty="0">
                <a:hlinkClick r:id="rId3"/>
              </a:rPr>
              <a:t>Link</a:t>
            </a:r>
            <a:r>
              <a:rPr lang="de-DE" dirty="0"/>
              <a:t> </a:t>
            </a:r>
          </a:p>
        </p:txBody>
      </p:sp>
      <p:pic>
        <p:nvPicPr>
          <p:cNvPr id="9" name="Grafik 8" descr="COVID-19: wöchentlicher Trend-Überblick - Mozilla Firefox">
            <a:hlinkClick r:id="rId3"/>
            <a:extLst>
              <a:ext uri="{FF2B5EF4-FFF2-40B4-BE49-F238E27FC236}">
                <a16:creationId xmlns:a16="http://schemas.microsoft.com/office/drawing/2014/main" id="{8990898C-2434-4986-9D0D-831BB3282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99" r="1500" b="3021"/>
          <a:stretch/>
        </p:blipFill>
        <p:spPr>
          <a:xfrm>
            <a:off x="68580" y="568643"/>
            <a:ext cx="9006840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14258E-C8E3-47D0-893E-15987D72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53B31-BF01-4C02-A348-A4DA0B79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05F754-17EC-4136-A717-B68CFD56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Fall-Verstorbenen-Anteil / 7-Tage-Inzidenz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EDBFE9-145D-47BB-B1C3-A6858B6D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" y="902064"/>
            <a:ext cx="7590178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2117414" cy="273844"/>
          </a:xfrm>
        </p:spPr>
        <p:txBody>
          <a:bodyPr/>
          <a:lstStyle/>
          <a:p>
            <a:r>
              <a:rPr lang="de-DE"/>
              <a:t>20.08.2021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1" y="-540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D6F598-7856-496C-86D5-1DD400C78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" t="8721" r="4347" b="2411"/>
          <a:stretch/>
        </p:blipFill>
        <p:spPr>
          <a:xfrm>
            <a:off x="838200" y="628075"/>
            <a:ext cx="7104662" cy="38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Bildschirmpräsentation (16:9)</PresentationFormat>
  <Paragraphs>138</Paragraphs>
  <Slides>8</Slides>
  <Notes>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n=40.608 (COVID-19)</vt:lpstr>
      <vt:lpstr>Verbreitung VOC in Deutschland, 32. KW</vt:lpstr>
      <vt:lpstr>Screenshot - COVID-19-Trends im Überblick - Link </vt:lpstr>
      <vt:lpstr>Fall-Verstorbenen-Anteil / 7-Tage-Inzidenz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Hofmann, Alexandra</cp:lastModifiedBy>
  <cp:revision>391</cp:revision>
  <dcterms:created xsi:type="dcterms:W3CDTF">2015-11-02T12:29:13Z</dcterms:created>
  <dcterms:modified xsi:type="dcterms:W3CDTF">2021-08-20T13:18:53Z</dcterms:modified>
</cp:coreProperties>
</file>