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14503400" cy="10693400"/>
  <p:notesSz cx="145034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825940"/>
    <a:srgbClr val="F48080"/>
    <a:srgbClr val="F4C880"/>
    <a:srgbClr val="EFED85"/>
    <a:srgbClr val="FFC000"/>
    <a:srgbClr val="C00000"/>
    <a:srgbClr val="FFFF00"/>
    <a:srgbClr val="EBF1DE"/>
    <a:srgbClr val="1BF1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34" autoAdjust="0"/>
    <p:restoredTop sz="93883" autoAdjust="0"/>
  </p:normalViewPr>
  <p:slideViewPr>
    <p:cSldViewPr>
      <p:cViewPr varScale="1">
        <p:scale>
          <a:sx n="44" d="100"/>
          <a:sy n="44" d="100"/>
        </p:scale>
        <p:origin x="1552" y="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2849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8215313" y="0"/>
            <a:ext cx="6284912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75F24-3A83-4BAE-8D61-A35E6EF952C3}" type="datetimeFigureOut">
              <a:rPr lang="de-DE" smtClean="0"/>
              <a:t>20.08.2021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05363" y="1336675"/>
            <a:ext cx="489267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450975" y="5146675"/>
            <a:ext cx="1160145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62849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8215313" y="10156825"/>
            <a:ext cx="6284912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1CB47-DC2D-409F-8B72-4BDFC8C41DC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2021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29" y="-18663"/>
            <a:ext cx="7536791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D6463DAF-47D7-499A-B485-A033DDA9A8AF}"/>
              </a:ext>
            </a:extLst>
          </p:cNvPr>
          <p:cNvGrpSpPr/>
          <p:nvPr/>
        </p:nvGrpSpPr>
        <p:grpSpPr>
          <a:xfrm>
            <a:off x="774700" y="2968790"/>
            <a:ext cx="11804800" cy="1219200"/>
            <a:chOff x="774700" y="738717"/>
            <a:chExt cx="12941300" cy="1219200"/>
          </a:xfrm>
        </p:grpSpPr>
        <p:sp>
          <p:nvSpPr>
            <p:cNvPr id="2" name="Rechteck: abgerundete Ecken 1">
              <a:extLst>
                <a:ext uri="{FF2B5EF4-FFF2-40B4-BE49-F238E27FC236}">
                  <a16:creationId xmlns:a16="http://schemas.microsoft.com/office/drawing/2014/main" id="{9FE78AEA-0FE8-4562-BBE1-03BED1B628EE}"/>
                </a:ext>
              </a:extLst>
            </p:cNvPr>
            <p:cNvSpPr/>
            <p:nvPr/>
          </p:nvSpPr>
          <p:spPr>
            <a:xfrm>
              <a:off x="774700" y="738717"/>
              <a:ext cx="12941300" cy="12192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2E9EDB5F-09D6-48F1-8DA7-56EF56D7CE78}"/>
                </a:ext>
              </a:extLst>
            </p:cNvPr>
            <p:cNvSpPr txBox="1"/>
            <p:nvPr/>
          </p:nvSpPr>
          <p:spPr>
            <a:xfrm>
              <a:off x="1016000" y="876300"/>
              <a:ext cx="405985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7-Tagesinzidenz (Fälle /100.000)</a:t>
              </a:r>
            </a:p>
            <a:p>
              <a:r>
                <a:rPr lang="de-DE" dirty="0"/>
                <a:t>„Wie schnell verbreitet ist das Virus?“</a:t>
              </a:r>
            </a:p>
            <a:p>
              <a:r>
                <a:rPr lang="de-DE" b="1" i="1" dirty="0"/>
                <a:t>Meldewesen</a:t>
              </a: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0F0A6DC6-03C7-4C39-A4BB-9C567F4F4C8D}"/>
              </a:ext>
            </a:extLst>
          </p:cNvPr>
          <p:cNvGrpSpPr/>
          <p:nvPr/>
        </p:nvGrpSpPr>
        <p:grpSpPr>
          <a:xfrm>
            <a:off x="774700" y="4414473"/>
            <a:ext cx="11804798" cy="1229381"/>
            <a:chOff x="774700" y="2184400"/>
            <a:chExt cx="12941300" cy="1229381"/>
          </a:xfrm>
        </p:grpSpPr>
        <p:sp>
          <p:nvSpPr>
            <p:cNvPr id="3" name="Rechteck: abgerundete Ecken 2">
              <a:extLst>
                <a:ext uri="{FF2B5EF4-FFF2-40B4-BE49-F238E27FC236}">
                  <a16:creationId xmlns:a16="http://schemas.microsoft.com/office/drawing/2014/main" id="{7B44447D-1D5C-4536-8956-AF3701482A44}"/>
                </a:ext>
              </a:extLst>
            </p:cNvPr>
            <p:cNvSpPr/>
            <p:nvPr/>
          </p:nvSpPr>
          <p:spPr>
            <a:xfrm>
              <a:off x="774700" y="2184400"/>
              <a:ext cx="12941300" cy="12192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20C6565-7159-489E-A051-3527E58871FA}"/>
                </a:ext>
              </a:extLst>
            </p:cNvPr>
            <p:cNvSpPr txBox="1"/>
            <p:nvPr/>
          </p:nvSpPr>
          <p:spPr>
            <a:xfrm>
              <a:off x="1003300" y="2213452"/>
              <a:ext cx="471154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7-Tages-Hospitalisierungsinzidenz </a:t>
              </a:r>
            </a:p>
            <a:p>
              <a:r>
                <a:rPr lang="de-DE" dirty="0"/>
                <a:t>„Wie viele Personen werden hospitalisiert?“</a:t>
              </a:r>
            </a:p>
            <a:p>
              <a:r>
                <a:rPr lang="de-DE" b="1" i="1" dirty="0"/>
                <a:t>Meldewesen</a:t>
              </a:r>
            </a:p>
            <a:p>
              <a:r>
                <a:rPr lang="de-DE" dirty="0"/>
                <a:t> 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E18E2DEE-4A71-4548-B993-380BD8AE7379}"/>
              </a:ext>
            </a:extLst>
          </p:cNvPr>
          <p:cNvGrpSpPr/>
          <p:nvPr/>
        </p:nvGrpSpPr>
        <p:grpSpPr>
          <a:xfrm>
            <a:off x="774699" y="5849573"/>
            <a:ext cx="11804797" cy="1231900"/>
            <a:chOff x="774700" y="3619500"/>
            <a:chExt cx="12954000" cy="1231900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7CE72B29-66F3-4CD8-BE14-D17C095952BB}"/>
                </a:ext>
              </a:extLst>
            </p:cNvPr>
            <p:cNvSpPr/>
            <p:nvPr/>
          </p:nvSpPr>
          <p:spPr>
            <a:xfrm>
              <a:off x="774700" y="3632200"/>
              <a:ext cx="12954000" cy="12192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8F90F9A2-0852-44E7-932D-D828B2790F5E}"/>
                </a:ext>
              </a:extLst>
            </p:cNvPr>
            <p:cNvSpPr txBox="1"/>
            <p:nvPr/>
          </p:nvSpPr>
          <p:spPr>
            <a:xfrm>
              <a:off x="1003300" y="3619500"/>
              <a:ext cx="396239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/>
                <a:t>% COVID-ITS-Fälle an ITS-Kapazität </a:t>
              </a:r>
            </a:p>
            <a:p>
              <a:r>
                <a:rPr lang="de-DE" dirty="0"/>
                <a:t>„Wie stark ist das Gesundheitswesen </a:t>
              </a:r>
              <a:r>
                <a:rPr lang="de-DE" dirty="0" err="1"/>
                <a:t>be</a:t>
              </a:r>
              <a:r>
                <a:rPr lang="de-DE" dirty="0"/>
                <a:t>- bzw. überlastet?“</a:t>
              </a:r>
              <a:endParaRPr lang="de-DE" b="1" dirty="0"/>
            </a:p>
            <a:p>
              <a:r>
                <a:rPr lang="de-DE" b="1" i="1" dirty="0"/>
                <a:t>DIVI-</a:t>
              </a:r>
              <a:r>
                <a:rPr lang="de-DE" b="1" i="1" dirty="0" err="1"/>
                <a:t>Intensivregister</a:t>
              </a:r>
              <a:endParaRPr lang="de-DE" b="1" i="1" dirty="0"/>
            </a:p>
          </p:txBody>
        </p: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18FFFBC2-583F-432F-B71F-7BC9C1A7FD2A}"/>
              </a:ext>
            </a:extLst>
          </p:cNvPr>
          <p:cNvGrpSpPr/>
          <p:nvPr/>
        </p:nvGrpSpPr>
        <p:grpSpPr>
          <a:xfrm>
            <a:off x="5602118" y="2048503"/>
            <a:ext cx="1987203" cy="5383254"/>
            <a:chOff x="5137168" y="580430"/>
            <a:chExt cx="1447800" cy="7661870"/>
          </a:xfrm>
        </p:grpSpPr>
        <p:sp>
          <p:nvSpPr>
            <p:cNvPr id="17" name="Rechteck: abgerundete Ecken 16">
              <a:extLst>
                <a:ext uri="{FF2B5EF4-FFF2-40B4-BE49-F238E27FC236}">
                  <a16:creationId xmlns:a16="http://schemas.microsoft.com/office/drawing/2014/main" id="{F3BED50F-0C73-431A-AE1B-2E3903CBD0C9}"/>
                </a:ext>
              </a:extLst>
            </p:cNvPr>
            <p:cNvSpPr/>
            <p:nvPr/>
          </p:nvSpPr>
          <p:spPr>
            <a:xfrm>
              <a:off x="5137168" y="580430"/>
              <a:ext cx="1447800" cy="7661870"/>
            </a:xfrm>
            <a:prstGeom prst="roundRect">
              <a:avLst/>
            </a:prstGeom>
            <a:solidFill>
              <a:srgbClr val="EBF1DE">
                <a:alpha val="47059"/>
              </a:srgb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BFD32115-16FE-4470-8E26-AD9BDF0E8BF4}"/>
                </a:ext>
              </a:extLst>
            </p:cNvPr>
            <p:cNvSpPr txBox="1"/>
            <p:nvPr/>
          </p:nvSpPr>
          <p:spPr>
            <a:xfrm>
              <a:off x="5270500" y="850900"/>
              <a:ext cx="1256113" cy="44925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2000" b="1" dirty="0"/>
                <a:t>Basisstufe</a:t>
              </a:r>
            </a:p>
          </p:txBody>
        </p:sp>
      </p:grpSp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8FDD8203-62FF-4478-8058-65F43DDAAA6A}"/>
              </a:ext>
            </a:extLst>
          </p:cNvPr>
          <p:cNvGrpSpPr/>
          <p:nvPr/>
        </p:nvGrpSpPr>
        <p:grpSpPr>
          <a:xfrm>
            <a:off x="7911097" y="2055887"/>
            <a:ext cx="2040424" cy="5383254"/>
            <a:chOff x="9067800" y="580430"/>
            <a:chExt cx="1447800" cy="7661870"/>
          </a:xfrm>
          <a:solidFill>
            <a:srgbClr val="FFC000">
              <a:alpha val="25000"/>
            </a:srgbClr>
          </a:solidFill>
        </p:grpSpPr>
        <p:sp>
          <p:nvSpPr>
            <p:cNvPr id="16" name="Rechteck: abgerundete Ecken 15">
              <a:extLst>
                <a:ext uri="{FF2B5EF4-FFF2-40B4-BE49-F238E27FC236}">
                  <a16:creationId xmlns:a16="http://schemas.microsoft.com/office/drawing/2014/main" id="{D7D9F7F7-E48D-411F-AE9A-0AF131C3F786}"/>
                </a:ext>
              </a:extLst>
            </p:cNvPr>
            <p:cNvSpPr/>
            <p:nvPr/>
          </p:nvSpPr>
          <p:spPr>
            <a:xfrm>
              <a:off x="9067800" y="580430"/>
              <a:ext cx="1447800" cy="7661870"/>
            </a:xfrm>
            <a:prstGeom prst="roundRect">
              <a:avLst/>
            </a:prstGeom>
            <a:grpFill/>
            <a:ln>
              <a:solidFill>
                <a:srgbClr val="EFED8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B7E53B24-1ECA-4B52-8B58-81DF72F98C01}"/>
                </a:ext>
              </a:extLst>
            </p:cNvPr>
            <p:cNvSpPr txBox="1"/>
            <p:nvPr/>
          </p:nvSpPr>
          <p:spPr>
            <a:xfrm>
              <a:off x="9420309" y="917125"/>
              <a:ext cx="847231" cy="41470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Stufe 1</a:t>
              </a:r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B71C7B0D-046D-4626-8D0D-251DEA049AA3}"/>
              </a:ext>
            </a:extLst>
          </p:cNvPr>
          <p:cNvGrpSpPr/>
          <p:nvPr/>
        </p:nvGrpSpPr>
        <p:grpSpPr>
          <a:xfrm>
            <a:off x="10285186" y="2055887"/>
            <a:ext cx="2100778" cy="5383254"/>
            <a:chOff x="5422900" y="580430"/>
            <a:chExt cx="1447800" cy="7661870"/>
          </a:xfrm>
        </p:grpSpPr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FDF6D660-46B0-4B43-A430-10D188B1E7EB}"/>
                </a:ext>
              </a:extLst>
            </p:cNvPr>
            <p:cNvSpPr/>
            <p:nvPr/>
          </p:nvSpPr>
          <p:spPr>
            <a:xfrm>
              <a:off x="5422900" y="580430"/>
              <a:ext cx="1447800" cy="7661870"/>
            </a:xfrm>
            <a:prstGeom prst="roundRect">
              <a:avLst/>
            </a:prstGeom>
            <a:solidFill>
              <a:srgbClr val="C00000">
                <a:alpha val="25882"/>
              </a:srgbClr>
            </a:solidFill>
            <a:ln>
              <a:solidFill>
                <a:srgbClr val="F4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F54D19FC-8CE2-4DAB-8173-0D395188F683}"/>
                </a:ext>
              </a:extLst>
            </p:cNvPr>
            <p:cNvSpPr txBox="1"/>
            <p:nvPr/>
          </p:nvSpPr>
          <p:spPr>
            <a:xfrm>
              <a:off x="5780797" y="902785"/>
              <a:ext cx="587372" cy="41470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Stufe 2</a:t>
              </a:r>
            </a:p>
          </p:txBody>
        </p:sp>
      </p:grpSp>
      <p:sp>
        <p:nvSpPr>
          <p:cNvPr id="22" name="Textfeld 21">
            <a:extLst>
              <a:ext uri="{FF2B5EF4-FFF2-40B4-BE49-F238E27FC236}">
                <a16:creationId xmlns:a16="http://schemas.microsoft.com/office/drawing/2014/main" id="{BFA700F0-8098-4167-AC82-729F24EC3867}"/>
              </a:ext>
            </a:extLst>
          </p:cNvPr>
          <p:cNvSpPr txBox="1"/>
          <p:nvPr/>
        </p:nvSpPr>
        <p:spPr>
          <a:xfrm rot="16200000">
            <a:off x="-410658" y="4801716"/>
            <a:ext cx="1632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Leitindikatoren</a:t>
            </a: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921787EC-15A9-4E36-AF67-876724AA09BA}"/>
              </a:ext>
            </a:extLst>
          </p:cNvPr>
          <p:cNvCxnSpPr>
            <a:cxnSpLocks/>
          </p:cNvCxnSpPr>
          <p:nvPr/>
        </p:nvCxnSpPr>
        <p:spPr>
          <a:xfrm>
            <a:off x="590033" y="3461973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2CF8A59E-CD27-4B7F-B51D-BE96BDE8B092}"/>
              </a:ext>
            </a:extLst>
          </p:cNvPr>
          <p:cNvCxnSpPr>
            <a:cxnSpLocks/>
          </p:cNvCxnSpPr>
          <p:nvPr/>
        </p:nvCxnSpPr>
        <p:spPr>
          <a:xfrm>
            <a:off x="590033" y="3461973"/>
            <a:ext cx="185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3E3A43DE-3D77-4A28-8D2D-2891BE124D56}"/>
              </a:ext>
            </a:extLst>
          </p:cNvPr>
          <p:cNvCxnSpPr>
            <a:cxnSpLocks/>
          </p:cNvCxnSpPr>
          <p:nvPr/>
        </p:nvCxnSpPr>
        <p:spPr>
          <a:xfrm>
            <a:off x="588632" y="4909773"/>
            <a:ext cx="185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7AB06FE1-D6DB-4C4E-A44B-17F4AB944E67}"/>
              </a:ext>
            </a:extLst>
          </p:cNvPr>
          <p:cNvCxnSpPr>
            <a:cxnSpLocks/>
          </p:cNvCxnSpPr>
          <p:nvPr/>
        </p:nvCxnSpPr>
        <p:spPr>
          <a:xfrm>
            <a:off x="587231" y="6433773"/>
            <a:ext cx="1857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>
            <a:extLst>
              <a:ext uri="{FF2B5EF4-FFF2-40B4-BE49-F238E27FC236}">
                <a16:creationId xmlns:a16="http://schemas.microsoft.com/office/drawing/2014/main" id="{E0D401BE-662C-4FDF-A5C3-86286161568C}"/>
              </a:ext>
            </a:extLst>
          </p:cNvPr>
          <p:cNvSpPr txBox="1"/>
          <p:nvPr/>
        </p:nvSpPr>
        <p:spPr>
          <a:xfrm>
            <a:off x="6104569" y="3292746"/>
            <a:ext cx="722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&lt; 35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B98B23A7-0830-484E-93D9-AAA4EE69CECF}"/>
              </a:ext>
            </a:extLst>
          </p:cNvPr>
          <p:cNvSpPr txBox="1"/>
          <p:nvPr/>
        </p:nvSpPr>
        <p:spPr>
          <a:xfrm>
            <a:off x="8139370" y="3305108"/>
            <a:ext cx="1626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35 bis 100</a:t>
            </a: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DE21CFB8-DFB2-4858-9F31-91F554891AFF}"/>
              </a:ext>
            </a:extLst>
          </p:cNvPr>
          <p:cNvSpPr txBox="1"/>
          <p:nvPr/>
        </p:nvSpPr>
        <p:spPr>
          <a:xfrm>
            <a:off x="10872348" y="3316957"/>
            <a:ext cx="1179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&gt; 100</a:t>
            </a: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3DBC8046-3232-41A7-BD97-A8DFC468A8C7}"/>
              </a:ext>
            </a:extLst>
          </p:cNvPr>
          <p:cNvSpPr txBox="1"/>
          <p:nvPr/>
        </p:nvSpPr>
        <p:spPr>
          <a:xfrm>
            <a:off x="6108588" y="4752908"/>
            <a:ext cx="566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&lt; 2 </a:t>
            </a: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41D12AF7-E7A4-4CF5-B27F-A65DCFFD452F}"/>
              </a:ext>
            </a:extLst>
          </p:cNvPr>
          <p:cNvSpPr txBox="1"/>
          <p:nvPr/>
        </p:nvSpPr>
        <p:spPr>
          <a:xfrm>
            <a:off x="8279794" y="4755549"/>
            <a:ext cx="134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2 bis 5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9BC70DBE-7113-4C75-9E26-0571039DC779}"/>
              </a:ext>
            </a:extLst>
          </p:cNvPr>
          <p:cNvSpPr txBox="1"/>
          <p:nvPr/>
        </p:nvSpPr>
        <p:spPr>
          <a:xfrm>
            <a:off x="10894785" y="4760292"/>
            <a:ext cx="982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&gt; 5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03C812A1-E9D6-4147-8464-9286AF87F66B}"/>
              </a:ext>
            </a:extLst>
          </p:cNvPr>
          <p:cNvSpPr txBox="1"/>
          <p:nvPr/>
        </p:nvSpPr>
        <p:spPr>
          <a:xfrm>
            <a:off x="6065321" y="6196243"/>
            <a:ext cx="856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&lt; 3 %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74FD60C9-F241-488D-A663-B32B74D199E6}"/>
              </a:ext>
            </a:extLst>
          </p:cNvPr>
          <p:cNvSpPr txBox="1"/>
          <p:nvPr/>
        </p:nvSpPr>
        <p:spPr>
          <a:xfrm>
            <a:off x="8180686" y="6198884"/>
            <a:ext cx="1546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3 bis 12 %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BB6BA96-9A50-4525-9AFF-7FE7F336CCD9}"/>
              </a:ext>
            </a:extLst>
          </p:cNvPr>
          <p:cNvSpPr txBox="1"/>
          <p:nvPr/>
        </p:nvSpPr>
        <p:spPr>
          <a:xfrm>
            <a:off x="10894785" y="6160375"/>
            <a:ext cx="1013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&gt; 12 %</a:t>
            </a:r>
          </a:p>
        </p:txBody>
      </p:sp>
      <p:sp>
        <p:nvSpPr>
          <p:cNvPr id="68" name="Rechteck: abgerundete Ecken 67">
            <a:extLst>
              <a:ext uri="{FF2B5EF4-FFF2-40B4-BE49-F238E27FC236}">
                <a16:creationId xmlns:a16="http://schemas.microsoft.com/office/drawing/2014/main" id="{3A04C4AA-39D3-44A6-A76C-24CD748A48A8}"/>
              </a:ext>
            </a:extLst>
          </p:cNvPr>
          <p:cNvSpPr/>
          <p:nvPr/>
        </p:nvSpPr>
        <p:spPr>
          <a:xfrm>
            <a:off x="5602118" y="1003300"/>
            <a:ext cx="6735914" cy="93123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8259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Wechsel von Stufe zu Stufe nur, </a:t>
            </a:r>
            <a:r>
              <a:rPr lang="de-DE" b="1" dirty="0">
                <a:solidFill>
                  <a:schemeClr val="tx1"/>
                </a:solidFill>
              </a:rPr>
              <a:t>wenn mindestens zwei der drei Leitindikatoren </a:t>
            </a:r>
            <a:r>
              <a:rPr lang="de-DE" dirty="0">
                <a:solidFill>
                  <a:schemeClr val="tx1"/>
                </a:solidFill>
              </a:rPr>
              <a:t>die jeweiligen Kriterien 3 Tage in Folge erfüllen</a:t>
            </a:r>
          </a:p>
        </p:txBody>
      </p:sp>
      <p:sp>
        <p:nvSpPr>
          <p:cNvPr id="69" name="Rechteck: abgerundete Ecken 68">
            <a:extLst>
              <a:ext uri="{FF2B5EF4-FFF2-40B4-BE49-F238E27FC236}">
                <a16:creationId xmlns:a16="http://schemas.microsoft.com/office/drawing/2014/main" id="{3711DA85-9DDA-4A54-A3EA-9698B3EE9967}"/>
              </a:ext>
            </a:extLst>
          </p:cNvPr>
          <p:cNvSpPr/>
          <p:nvPr/>
        </p:nvSpPr>
        <p:spPr>
          <a:xfrm>
            <a:off x="5602118" y="7681147"/>
            <a:ext cx="6977354" cy="254235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Basismaßnahmen</a:t>
            </a:r>
            <a:r>
              <a:rPr lang="de-DE" dirty="0">
                <a:solidFill>
                  <a:schemeClr val="tx1"/>
                </a:solidFill>
              </a:rPr>
              <a:t> (unabhängig von den Stufen)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AHA+L (Abstand, Hygiene, Alltag mit Maske = Mund-Nasen-Schutz)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Corona-Warn-App (auch Veranstaltungs- und Orts-Check-In)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bei Symptomen zu Hause bleiben und sich testen lassen (auch Geimpfte)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vollständige Impfung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Fallidentifizierung und -Isolierung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Kontaktsuche und -Quarantäne (insbesondere Cluster, Fallketten)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Kontakte und Mobilität reduzieren</a:t>
            </a:r>
          </a:p>
        </p:txBody>
      </p:sp>
      <p:sp>
        <p:nvSpPr>
          <p:cNvPr id="62" name="object 33">
            <a:extLst>
              <a:ext uri="{FF2B5EF4-FFF2-40B4-BE49-F238E27FC236}">
                <a16:creationId xmlns:a16="http://schemas.microsoft.com/office/drawing/2014/main" id="{E0C76DDB-9ADF-45CE-8222-1524BAB26420}"/>
              </a:ext>
            </a:extLst>
          </p:cNvPr>
          <p:cNvSpPr/>
          <p:nvPr/>
        </p:nvSpPr>
        <p:spPr>
          <a:xfrm>
            <a:off x="4813300" y="3393157"/>
            <a:ext cx="533400" cy="510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35">
            <a:extLst>
              <a:ext uri="{FF2B5EF4-FFF2-40B4-BE49-F238E27FC236}">
                <a16:creationId xmlns:a16="http://schemas.microsoft.com/office/drawing/2014/main" id="{510872CF-D907-48B0-958F-9112C1A53067}"/>
              </a:ext>
            </a:extLst>
          </p:cNvPr>
          <p:cNvSpPr/>
          <p:nvPr/>
        </p:nvSpPr>
        <p:spPr>
          <a:xfrm>
            <a:off x="4323498" y="6430002"/>
            <a:ext cx="794602" cy="7152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DC2CB380-09CD-404E-BD0C-DDED4ACFB2A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3" r="7058"/>
          <a:stretch/>
        </p:blipFill>
        <p:spPr>
          <a:xfrm>
            <a:off x="4352151" y="4982202"/>
            <a:ext cx="728635" cy="75830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98B3EAC-28AD-4C28-9421-FC5472FE4A45}"/>
              </a:ext>
            </a:extLst>
          </p:cNvPr>
          <p:cNvSpPr txBox="1"/>
          <p:nvPr/>
        </p:nvSpPr>
        <p:spPr>
          <a:xfrm>
            <a:off x="4137061" y="179324"/>
            <a:ext cx="69045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Aktualisiertes Stufenkonzept „</a:t>
            </a:r>
            <a:r>
              <a:rPr lang="de-DE" sz="28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ControlCOVID</a:t>
            </a:r>
            <a:r>
              <a:rPr lang="de-DE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</a:p>
          <a:p>
            <a:pPr algn="ctr"/>
            <a:r>
              <a:rPr lang="de-DE" sz="1600" dirty="0"/>
              <a:t>Stand August 2021</a:t>
            </a:r>
          </a:p>
        </p:txBody>
      </p:sp>
    </p:spTree>
    <p:extLst>
      <p:ext uri="{BB962C8B-B14F-4D97-AF65-F5344CB8AC3E}">
        <p14:creationId xmlns:p14="http://schemas.microsoft.com/office/powerpoint/2010/main" val="59620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51198FF1-1279-4FD2-8A22-B2AA3BCC89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80448"/>
              </p:ext>
            </p:extLst>
          </p:nvPr>
        </p:nvGraphicFramePr>
        <p:xfrm>
          <a:off x="317500" y="283947"/>
          <a:ext cx="13715999" cy="9593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1396357855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92434319"/>
                    </a:ext>
                  </a:extLst>
                </a:gridCol>
                <a:gridCol w="3290454">
                  <a:extLst>
                    <a:ext uri="{9D8B030D-6E8A-4147-A177-3AD203B41FA5}">
                      <a16:colId xmlns:a16="http://schemas.microsoft.com/office/drawing/2014/main" val="1924644797"/>
                    </a:ext>
                  </a:extLst>
                </a:gridCol>
                <a:gridCol w="3491345">
                  <a:extLst>
                    <a:ext uri="{9D8B030D-6E8A-4147-A177-3AD203B41FA5}">
                      <a16:colId xmlns:a16="http://schemas.microsoft.com/office/drawing/2014/main" val="1148340852"/>
                    </a:ext>
                  </a:extLst>
                </a:gridCol>
              </a:tblGrid>
              <a:tr h="331302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Indikatoren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Basisstufe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>
                          <a:solidFill>
                            <a:schemeClr val="tx1"/>
                          </a:solidFill>
                        </a:rPr>
                        <a:t>Stufe 1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Stufe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824137"/>
                  </a:ext>
                </a:extLst>
              </a:tr>
              <a:tr h="20938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Fallinzidenz,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Hosp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.-Inzidenz, ITS-Kapazität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max. ein Indikator in nächster Stufe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mind. zwei der drei Indikatoren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mind. zwei der drei Indikatoren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732532"/>
                  </a:ext>
                </a:extLst>
              </a:tr>
              <a:tr h="33130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Setting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Basismaßnahmen plus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286880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Zusammenkünfte im Innenbereich bis 100 Personen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Schutzkonzept, Reduktion der Personenzahl auf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218825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Zugang (als Besucher) in Krankenhäuser, Alten- und Pflegeeinrichtungen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bzw. Besuch von Personen mit HOHEM Risiko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für einen schweren Krankheitsverlauf (für Bewohner / Patienten, Personal s. spez. Empfehlungen)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Schutzkonzept, Reduktion zugelassener Personenzahl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(NAT bei allen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 Schutzkonzept, Reduktion zugelassener Personenzahl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211668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Bars, Clubs, Gesang in Gruppen in Innenräumen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3G 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3G (NAT bei allen)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Schutzkonzept, </a:t>
                      </a:r>
                      <a:r>
                        <a:rPr kumimoji="0" lang="de-DE" sz="14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Personenzahl reduzieren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Schließung erwägen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6215339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Betriebe, Unternehmen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Schutz- und Testkonzepte (Geimpft/Genesen oder mind. 2x pro Woche testen)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Schutz- und Testkonzepte (Geimpft/Genesen oder mind. 2x pro Woche testen), m</a:t>
                      </a:r>
                      <a:r>
                        <a:rPr kumimoji="0" lang="de-DE" sz="1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obiles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Arbeiten empfohlen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Schutz- und Testkonzepte (mind. 3x pro Woche testen, auch Geimpfte und Genesene), m</a:t>
                      </a:r>
                      <a:r>
                        <a:rPr kumimoji="0" lang="de-DE" sz="1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obiles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Arbeiten empfohlen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8893726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Innengastronomie (Sitzplätze)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MNS entfällt am Platz,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MNS entfällt am Platz,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MNS entfällt am Platz, Personenzahl reduzieren,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206409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Universitäten, FHs, Berufsschulen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Distanzveranstaltungen</a:t>
                      </a: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131145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KiTas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, Schulen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Schutz- und Testkonzepte gemäß S3-Leitlinie,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für Lehr- bzw. Erziehungspersonal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Schutz- und Testkonzepte gemäß S3-Leitlinie,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für Lehr- bzw. Erziehungspersonal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Schutz- und Testkonzepte gemäß S3-Leitlinie,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für Lehr- bzw. Erziehungspersonal,</a:t>
                      </a:r>
                    </a:p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Wechsel- u. Distanzunterricht erwägen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99545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Personennah- und Fernverkehr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Schutzkonzept, wenn möglich Sitzplatzreservierung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Schutzkonzept, wenn möglich Sitzplatzreservierung, Reduktion Fahrgastzahl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204766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Zusammenkünfte im Innenbereich über 100 Personen, Großveranstaltungen im Innen- oder Außenbereich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konzept, Reduktion der Personenzahl je nach Frischluftzufuhr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Verbot erwägen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705889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körpernahe Dienstleistungen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017632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Einzelhandel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 Schutzkonzept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524613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Hotels, Beherbergung allgemein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</a:t>
                      </a:r>
                      <a:r>
                        <a:rPr kumimoji="0" lang="de-DE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Schutzkonzept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Gastronomie siehe dort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346414"/>
                  </a:ext>
                </a:extLst>
              </a:tr>
              <a:tr h="289327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Parks, Spielplätze, Zoos (Außenbereich)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MNS entfällt bei Abstand &gt;1,5 m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MNS entfällt bei Abstand &gt;1,5 m</a:t>
                      </a:r>
                      <a:endParaRPr kumimoji="0" lang="de-DE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MNS entfällt bei Abstand &gt;1,5 m</a:t>
                      </a:r>
                      <a:endParaRPr lang="de-DE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337181"/>
                  </a:ext>
                </a:extLst>
              </a:tr>
              <a:tr h="47311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Sport im Außenbereich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 in Umkleiden etc., MNS kann entfallen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 in Umkleiden etc., MNS kann entfallen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 in Umkleiden etc., MNS kann entfallen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1899526"/>
                  </a:ext>
                </a:extLst>
              </a:tr>
              <a:tr h="47311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Sport im Innenbereich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Schutzkonzept, MNS kann entfallen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Schutzkonzept, MNS kann entfallen, Reduktion der Personenzahl je nach Frischluftzufuhr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3G +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Schutzkonzept, MNS kann entfallen, weitere Reduktion der Personenzahl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61181"/>
                  </a:ext>
                </a:extLst>
              </a:tr>
            </a:tbl>
          </a:graphicData>
        </a:graphic>
      </p:graphicFrame>
      <p:sp>
        <p:nvSpPr>
          <p:cNvPr id="2" name="Textfeld 1">
            <a:extLst>
              <a:ext uri="{FF2B5EF4-FFF2-40B4-BE49-F238E27FC236}">
                <a16:creationId xmlns:a16="http://schemas.microsoft.com/office/drawing/2014/main" id="{5ACE310C-7D4C-423F-B45E-074AA92F9E9A}"/>
              </a:ext>
            </a:extLst>
          </p:cNvPr>
          <p:cNvSpPr txBox="1"/>
          <p:nvPr/>
        </p:nvSpPr>
        <p:spPr>
          <a:xfrm>
            <a:off x="1063696" y="10104676"/>
            <a:ext cx="110512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3G: vollständig geimpfte, genesene oder aktuell negativ getestete Personen. </a:t>
            </a:r>
          </a:p>
          <a:p>
            <a:r>
              <a:rPr lang="de-DE" sz="1400" dirty="0"/>
              <a:t>NAT bei allen: alle Personen, auch geimpfte und genesene, müssen zusätzlich einen negativen Nukleinsäure-Amplifikations-Test (z.B. PCR) nachweisen</a:t>
            </a:r>
          </a:p>
          <a:p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95681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654</Words>
  <Application>Microsoft Office PowerPoint</Application>
  <PresentationFormat>Benutzerdefiniert</PresentationFormat>
  <Paragraphs>107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ControlCOVID: Strategie und Handreichung zur Entwicklung von Stufenkonzepten bis Frühjahr 2021</dc:title>
  <dc:creator>RKI</dc:creator>
  <cp:lastModifiedBy>Budas</cp:lastModifiedBy>
  <cp:revision>87</cp:revision>
  <cp:lastPrinted>2021-08-18T11:07:59Z</cp:lastPrinted>
  <dcterms:created xsi:type="dcterms:W3CDTF">2021-04-23T17:18:19Z</dcterms:created>
  <dcterms:modified xsi:type="dcterms:W3CDTF">2021-08-20T10:40:45Z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Acrobat PDFMaker 17 für Word</vt:lpwstr>
  </property>
  <property fmtid="{D5CDD505-2E9C-101B-9397-08002B2CF9AE}" pid="4" name="LastSaved">
    <vt:filetime>2021-04-23T00:00:00Z</vt:filetime>
  </property>
</Properties>
</file>