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4" r:id="rId2"/>
    <p:sldId id="296" r:id="rId3"/>
    <p:sldId id="299" r:id="rId4"/>
    <p:sldId id="298" r:id="rId5"/>
    <p:sldId id="2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3" autoAdjust="0"/>
    <p:restoredTop sz="95088" autoAdjust="0"/>
  </p:normalViewPr>
  <p:slideViewPr>
    <p:cSldViewPr snapToGrid="0">
      <p:cViewPr>
        <p:scale>
          <a:sx n="112" d="100"/>
          <a:sy n="112" d="100"/>
        </p:scale>
        <p:origin x="846" y="-18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Vorwoche: 597  -&gt; Anstieg ITS-Belegung zur Vorwoche: + 210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ITS-Erstaufnahmen der letzten 7 Tage: +385 neue COVID-Patient. wurden auf ITS neu aufgenommen (16.-22. Aug)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Höchste Anstiege seit 4 Wochen: Hamburg, NRW, Saarland;</a:t>
            </a:r>
          </a:p>
          <a:p>
            <a:r>
              <a:rPr lang="de-DE" dirty="0"/>
              <a:t>Starker Anstieg letzte 1-2 Wochen: Bayern, Baden-Württemberg, Meck-Pomm, Bremen</a:t>
            </a:r>
          </a:p>
          <a:p>
            <a:r>
              <a:rPr lang="de-DE" dirty="0"/>
              <a:t>&lt; 3% Linie (Basisstufe): 7 Länder</a:t>
            </a:r>
          </a:p>
          <a:p>
            <a:r>
              <a:rPr lang="de-DE" dirty="0"/>
              <a:t>&gt; 3 % (Stufe 1): 9 Länder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&lt; 60 Jahre: 57,4%  der COVID-ITS-Patient*innen  </a:t>
            </a:r>
          </a:p>
          <a:p>
            <a:r>
              <a:rPr lang="de-DE" dirty="0"/>
              <a:t>- Alle Altersgruppe ansteigend (außer 0-17); Besonders starke Anstiege in den Gruppen: 30-69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17.08.2021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4461" y="718241"/>
            <a:ext cx="11822513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24.08.2021 werden </a:t>
            </a:r>
            <a:r>
              <a:rPr lang="de-DE" sz="1600" b="1" dirty="0"/>
              <a:t>807 </a:t>
            </a:r>
            <a:r>
              <a:rPr lang="de-DE" sz="1600" dirty="0"/>
              <a:t>COVID-19-Patient*innen auf Intensivstationen (der ca. 1.300 Akutkrankenhäuser) behandelt.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In vielen Bundesländern sind wieder Anstiege in der COVID-ITS-Belegung zu beobachten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Die täglichen Neuaufnahmen von COVID-Patienten auf ITS nehmen zu (+385 letzte 7 Tage), alle Behandlungsgruppen sind ansteigend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0297" y="6518818"/>
            <a:ext cx="1510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24.08.2021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209C2B-C649-47CF-9B15-0F2B88950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051131"/>
            <a:ext cx="6576518" cy="4149631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3188329" y="2298976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2604467" y="2297523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3955423" y="2245183"/>
            <a:ext cx="6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 flipH="1">
            <a:off x="6453872" y="4698891"/>
            <a:ext cx="138829" cy="387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6392255" y="5157706"/>
            <a:ext cx="54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807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7814563" y="2412939"/>
            <a:ext cx="387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Neuaufnahmen auf die ITS  </a:t>
            </a:r>
            <a:r>
              <a:rPr lang="de-DE" sz="1600" i="1" dirty="0"/>
              <a:t>(Tages-Inzidenz)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522198-6521-40A9-9BBC-734A9B55D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57" y="2997800"/>
            <a:ext cx="4170981" cy="30208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0C983B-F653-4AA0-B1CC-67F2568CD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411" y="6180625"/>
            <a:ext cx="2257425" cy="43815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3D036AE0-A4A1-496C-8FE4-15ABD8FD29B7}"/>
              </a:ext>
            </a:extLst>
          </p:cNvPr>
          <p:cNvSpPr/>
          <p:nvPr/>
        </p:nvSpPr>
        <p:spPr>
          <a:xfrm>
            <a:off x="11686903" y="2997800"/>
            <a:ext cx="287383" cy="328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709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</a:t>
            </a:r>
            <a:br>
              <a:rPr lang="de-DE" sz="2000" b="1" dirty="0">
                <a:latin typeface="+mj-lt"/>
              </a:rPr>
            </a:br>
            <a:r>
              <a:rPr lang="de-DE" sz="2000" b="1" dirty="0">
                <a:latin typeface="+mj-lt"/>
              </a:rPr>
              <a:t>ITS-Betten </a:t>
            </a:r>
            <a:br>
              <a:rPr lang="de-DE" sz="2000" b="1" dirty="0">
                <a:latin typeface="+mj-lt"/>
              </a:rPr>
            </a:b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(* 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C6B324-7386-4982-97A9-CBF160342B9A}"/>
              </a:ext>
            </a:extLst>
          </p:cNvPr>
          <p:cNvSpPr txBox="1"/>
          <p:nvPr/>
        </p:nvSpPr>
        <p:spPr>
          <a:xfrm>
            <a:off x="200297" y="6518818"/>
            <a:ext cx="1510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24.08.2021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EC7B37-7AF6-4380-803F-2A0F4975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1" y="1"/>
            <a:ext cx="9675223" cy="68580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DFA1662-5BDB-4999-B315-327CEC94A366}"/>
              </a:ext>
            </a:extLst>
          </p:cNvPr>
          <p:cNvCxnSpPr/>
          <p:nvPr/>
        </p:nvCxnSpPr>
        <p:spPr>
          <a:xfrm>
            <a:off x="2458149" y="1411330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A9EE8BC-AAA1-4D1A-8099-5F9E6041C875}"/>
              </a:ext>
            </a:extLst>
          </p:cNvPr>
          <p:cNvCxnSpPr/>
          <p:nvPr/>
        </p:nvCxnSpPr>
        <p:spPr>
          <a:xfrm>
            <a:off x="2458149" y="1979763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F74A4D1-E367-4A07-8922-58E50DB7EEFB}"/>
              </a:ext>
            </a:extLst>
          </p:cNvPr>
          <p:cNvCxnSpPr/>
          <p:nvPr/>
        </p:nvCxnSpPr>
        <p:spPr>
          <a:xfrm>
            <a:off x="2458149" y="4906698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BB99B30-B45A-43E8-9F22-BC419D03DAEF}"/>
              </a:ext>
            </a:extLst>
          </p:cNvPr>
          <p:cNvCxnSpPr/>
          <p:nvPr/>
        </p:nvCxnSpPr>
        <p:spPr>
          <a:xfrm>
            <a:off x="2458149" y="5487039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63DC62E-BBA5-4F4B-935E-C76FAC1A4F62}"/>
              </a:ext>
            </a:extLst>
          </p:cNvPr>
          <p:cNvCxnSpPr>
            <a:cxnSpLocks/>
          </p:cNvCxnSpPr>
          <p:nvPr/>
        </p:nvCxnSpPr>
        <p:spPr>
          <a:xfrm>
            <a:off x="7444125" y="4906698"/>
            <a:ext cx="2617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1E29F48-54CB-4442-9B8B-9B8E2396DE5E}"/>
              </a:ext>
            </a:extLst>
          </p:cNvPr>
          <p:cNvCxnSpPr/>
          <p:nvPr/>
        </p:nvCxnSpPr>
        <p:spPr>
          <a:xfrm>
            <a:off x="7444125" y="1416603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238F765-4C30-497C-A431-C7B014592D50}"/>
              </a:ext>
            </a:extLst>
          </p:cNvPr>
          <p:cNvCxnSpPr/>
          <p:nvPr/>
        </p:nvCxnSpPr>
        <p:spPr>
          <a:xfrm>
            <a:off x="7444125" y="1993632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F8E386F-50D0-4F09-8916-2E3E200D047A}"/>
              </a:ext>
            </a:extLst>
          </p:cNvPr>
          <p:cNvCxnSpPr/>
          <p:nvPr/>
        </p:nvCxnSpPr>
        <p:spPr>
          <a:xfrm>
            <a:off x="7444125" y="5487039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32E5CB3-3617-4E6E-A9EC-3288CD404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924" y="923775"/>
            <a:ext cx="4085800" cy="570409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830B871-DA5A-430E-A2C4-E0C70850ABB0}"/>
              </a:ext>
            </a:extLst>
          </p:cNvPr>
          <p:cNvSpPr/>
          <p:nvPr/>
        </p:nvSpPr>
        <p:spPr>
          <a:xfrm>
            <a:off x="6036658" y="833480"/>
            <a:ext cx="364142" cy="606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9ED5C7-9551-40CD-AB95-6DD2C0901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537" y="66040"/>
            <a:ext cx="4352925" cy="66675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6E15399-0132-48A0-905F-3034F22B25B0}"/>
              </a:ext>
            </a:extLst>
          </p:cNvPr>
          <p:cNvGrpSpPr/>
          <p:nvPr/>
        </p:nvGrpSpPr>
        <p:grpSpPr>
          <a:xfrm>
            <a:off x="1078673" y="794050"/>
            <a:ext cx="4280091" cy="5735747"/>
            <a:chOff x="6753080" y="766353"/>
            <a:chExt cx="4280091" cy="5735747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7EC9F0F-EE78-49AE-9745-498D5EC78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944"/>
            <a:stretch/>
          </p:blipFill>
          <p:spPr>
            <a:xfrm>
              <a:off x="6753080" y="766353"/>
              <a:ext cx="4280091" cy="5735747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CCFD2BB-55B4-4E65-8F81-51340932981C}"/>
                </a:ext>
              </a:extLst>
            </p:cNvPr>
            <p:cNvSpPr/>
            <p:nvPr/>
          </p:nvSpPr>
          <p:spPr>
            <a:xfrm>
              <a:off x="10641286" y="832834"/>
              <a:ext cx="39188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76460ECE-AF90-40A9-BEB3-557A87B3B8EF}"/>
              </a:ext>
            </a:extLst>
          </p:cNvPr>
          <p:cNvSpPr txBox="1"/>
          <p:nvPr/>
        </p:nvSpPr>
        <p:spPr>
          <a:xfrm>
            <a:off x="1400406" y="794050"/>
            <a:ext cx="131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Stand 17.08.21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51A1F91-972B-4445-A80D-39ED1EFD5101}"/>
              </a:ext>
            </a:extLst>
          </p:cNvPr>
          <p:cNvSpPr txBox="1"/>
          <p:nvPr/>
        </p:nvSpPr>
        <p:spPr>
          <a:xfrm>
            <a:off x="6690446" y="832834"/>
            <a:ext cx="131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Stand 24.08.21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DAAE7D9-8EBF-455E-9D90-656C4E418337}"/>
              </a:ext>
            </a:extLst>
          </p:cNvPr>
          <p:cNvSpPr/>
          <p:nvPr/>
        </p:nvSpPr>
        <p:spPr>
          <a:xfrm>
            <a:off x="10384361" y="919917"/>
            <a:ext cx="39188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2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9414710-3BB1-4E3D-A388-71A523239F7A}"/>
              </a:ext>
            </a:extLst>
          </p:cNvPr>
          <p:cNvSpPr txBox="1"/>
          <p:nvPr/>
        </p:nvSpPr>
        <p:spPr>
          <a:xfrm>
            <a:off x="6809979" y="73911"/>
            <a:ext cx="3687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(prozentual)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F7CA93-F178-4B6B-9DCB-AAA73FE7C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1" y="83720"/>
            <a:ext cx="5723848" cy="358275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E475344-E740-4AA2-B6D5-4C2531590D36}"/>
              </a:ext>
            </a:extLst>
          </p:cNvPr>
          <p:cNvSpPr/>
          <p:nvPr/>
        </p:nvSpPr>
        <p:spPr>
          <a:xfrm>
            <a:off x="6662058" y="6224067"/>
            <a:ext cx="355122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260896E-AC48-41D6-86D5-F86C882CC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12" y="409152"/>
            <a:ext cx="5002068" cy="309036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BE98C30-0806-4D73-B579-A8FB08D30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1635" y="73910"/>
            <a:ext cx="850365" cy="1421603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7F03C2E-F247-40E3-8C32-74DD6D0C08A3}"/>
              </a:ext>
            </a:extLst>
          </p:cNvPr>
          <p:cNvSpPr/>
          <p:nvPr/>
        </p:nvSpPr>
        <p:spPr>
          <a:xfrm>
            <a:off x="6804326" y="3535849"/>
            <a:ext cx="425708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1943239" y="4759659"/>
            <a:ext cx="186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(absolut)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67D2CF9-8745-4F86-91E5-8516709D7B11}"/>
              </a:ext>
            </a:extLst>
          </p:cNvPr>
          <p:cNvGrpSpPr/>
          <p:nvPr/>
        </p:nvGrpSpPr>
        <p:grpSpPr>
          <a:xfrm>
            <a:off x="3290131" y="3768696"/>
            <a:ext cx="4603027" cy="3065265"/>
            <a:chOff x="3290131" y="3768696"/>
            <a:chExt cx="4603027" cy="306526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BD18E34-70DE-445C-B52A-E82495D5B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131" y="3768696"/>
              <a:ext cx="4603027" cy="3028934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A4B2382-AC8C-4773-8971-6AF39EC76182}"/>
                </a:ext>
              </a:extLst>
            </p:cNvPr>
            <p:cNvSpPr txBox="1"/>
            <p:nvPr/>
          </p:nvSpPr>
          <p:spPr>
            <a:xfrm>
              <a:off x="3627243" y="6572351"/>
              <a:ext cx="606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Jul 17</a:t>
              </a: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63F88E12-9227-4F1B-87E3-C83A038517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3283" y="4845465"/>
            <a:ext cx="975457" cy="168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93051AC-CDBB-4F45-A416-A1763C928651}"/>
              </a:ext>
            </a:extLst>
          </p:cNvPr>
          <p:cNvSpPr/>
          <p:nvPr/>
        </p:nvSpPr>
        <p:spPr>
          <a:xfrm>
            <a:off x="5710844" y="1387921"/>
            <a:ext cx="1678706" cy="13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1" y="661901"/>
            <a:ext cx="7263763" cy="8858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8085923" y="13565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6C3AAA-C578-41FA-8266-F4AEC06CD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74" y="503977"/>
            <a:ext cx="4054091" cy="242435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FC02606-9BE5-4E95-8427-1915A7E91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" y="2251496"/>
            <a:ext cx="7514365" cy="45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Breitbild</PresentationFormat>
  <Paragraphs>34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Fischer, Martina</cp:lastModifiedBy>
  <cp:revision>338</cp:revision>
  <dcterms:created xsi:type="dcterms:W3CDTF">2021-01-13T08:46:29Z</dcterms:created>
  <dcterms:modified xsi:type="dcterms:W3CDTF">2021-08-24T19:44:09Z</dcterms:modified>
</cp:coreProperties>
</file>