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1" r:id="rId2"/>
    <p:sldId id="283" r:id="rId3"/>
    <p:sldId id="285" r:id="rId4"/>
    <p:sldId id="282" r:id="rId5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75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0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210818%20Krisensta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825%20Krisenstab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825%20Krisenstab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825%20Krisenstab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825%20Krisenstab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825%20Krisenstab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825%20Krisenstab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825%20Krisenstab%20Abfrage+Auswertung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Proben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2682272"/>
        <c:axId val="462682600"/>
      </c:barChart>
      <c:catAx>
        <c:axId val="462682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Kalenderwoche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600"/>
        <c:crosses val="autoZero"/>
        <c:auto val="1"/>
        <c:lblAlgn val="ctr"/>
        <c:lblOffset val="100"/>
        <c:noMultiLvlLbl val="0"/>
      </c:catAx>
      <c:valAx>
        <c:axId val="462682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Anzahl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Proben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Probeneingang!$C$1</c:f>
              <c:strCache>
                <c:ptCount val="1"/>
                <c:pt idx="0">
                  <c:v>Eins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Probeneingang!$A$2:$B$54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Probeneingang!$C$2:$C$54</c:f>
              <c:numCache>
                <c:formatCode>General</c:formatCode>
                <c:ptCount val="53"/>
                <c:pt idx="0">
                  <c:v>56</c:v>
                </c:pt>
                <c:pt idx="1">
                  <c:v>55</c:v>
                </c:pt>
                <c:pt idx="2">
                  <c:v>33</c:v>
                </c:pt>
                <c:pt idx="3">
                  <c:v>36</c:v>
                </c:pt>
                <c:pt idx="4">
                  <c:v>53</c:v>
                </c:pt>
                <c:pt idx="5">
                  <c:v>52</c:v>
                </c:pt>
                <c:pt idx="6">
                  <c:v>86</c:v>
                </c:pt>
                <c:pt idx="7">
                  <c:v>97</c:v>
                </c:pt>
                <c:pt idx="8">
                  <c:v>96</c:v>
                </c:pt>
                <c:pt idx="9">
                  <c:v>188</c:v>
                </c:pt>
                <c:pt idx="10">
                  <c:v>247</c:v>
                </c:pt>
                <c:pt idx="11">
                  <c:v>186</c:v>
                </c:pt>
                <c:pt idx="12">
                  <c:v>72</c:v>
                </c:pt>
                <c:pt idx="13">
                  <c:v>43</c:v>
                </c:pt>
                <c:pt idx="14">
                  <c:v>142</c:v>
                </c:pt>
                <c:pt idx="15">
                  <c:v>142</c:v>
                </c:pt>
                <c:pt idx="16">
                  <c:v>165</c:v>
                </c:pt>
                <c:pt idx="17">
                  <c:v>159</c:v>
                </c:pt>
                <c:pt idx="18">
                  <c:v>160</c:v>
                </c:pt>
                <c:pt idx="19">
                  <c:v>151</c:v>
                </c:pt>
                <c:pt idx="20">
                  <c:v>167</c:v>
                </c:pt>
                <c:pt idx="21">
                  <c:v>162</c:v>
                </c:pt>
                <c:pt idx="22">
                  <c:v>215</c:v>
                </c:pt>
                <c:pt idx="23">
                  <c:v>241</c:v>
                </c:pt>
                <c:pt idx="24">
                  <c:v>260</c:v>
                </c:pt>
                <c:pt idx="25">
                  <c:v>277</c:v>
                </c:pt>
                <c:pt idx="26">
                  <c:v>144</c:v>
                </c:pt>
                <c:pt idx="27">
                  <c:v>157</c:v>
                </c:pt>
                <c:pt idx="28">
                  <c:v>148</c:v>
                </c:pt>
                <c:pt idx="29">
                  <c:v>175</c:v>
                </c:pt>
                <c:pt idx="30">
                  <c:v>146</c:v>
                </c:pt>
                <c:pt idx="31">
                  <c:v>127</c:v>
                </c:pt>
                <c:pt idx="32">
                  <c:v>84</c:v>
                </c:pt>
                <c:pt idx="33">
                  <c:v>113</c:v>
                </c:pt>
                <c:pt idx="34">
                  <c:v>95</c:v>
                </c:pt>
                <c:pt idx="35">
                  <c:v>105</c:v>
                </c:pt>
                <c:pt idx="36">
                  <c:v>101</c:v>
                </c:pt>
                <c:pt idx="37">
                  <c:v>114</c:v>
                </c:pt>
                <c:pt idx="38">
                  <c:v>110</c:v>
                </c:pt>
                <c:pt idx="39">
                  <c:v>167</c:v>
                </c:pt>
                <c:pt idx="40">
                  <c:v>149</c:v>
                </c:pt>
                <c:pt idx="41">
                  <c:v>130</c:v>
                </c:pt>
                <c:pt idx="42">
                  <c:v>97</c:v>
                </c:pt>
                <c:pt idx="43">
                  <c:v>114</c:v>
                </c:pt>
                <c:pt idx="44">
                  <c:v>84</c:v>
                </c:pt>
                <c:pt idx="45">
                  <c:v>97</c:v>
                </c:pt>
                <c:pt idx="46">
                  <c:v>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F5-4BA6-BFF7-3E2FCCF90D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2682272"/>
        <c:axId val="462682600"/>
      </c:barChart>
      <c:catAx>
        <c:axId val="462682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Kalenderwoche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600"/>
        <c:crosses val="autoZero"/>
        <c:auto val="1"/>
        <c:lblAlgn val="ctr"/>
        <c:lblOffset val="100"/>
        <c:noMultiLvlLbl val="0"/>
      </c:catAx>
      <c:valAx>
        <c:axId val="462682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Anzahl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AGI Altersgruppen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1C-4BBA-A3AB-DF3FFC830508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81C-4BBA-A3AB-DF3FFC830508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81C-4BBA-A3AB-DF3FFC830508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81C-4BBA-A3AB-DF3FFC830508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81C-4BBA-A3AB-DF3FFC830508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81C-4BBA-A3AB-DF3FFC830508}"/>
              </c:ext>
            </c:extLst>
          </c:dPt>
          <c:cat>
            <c:strRef>
              <c:f>Probeneingang!$B$68:$B$73</c:f>
              <c:strCache>
                <c:ptCount val="6"/>
                <c:pt idx="0">
                  <c:v>0-4y</c:v>
                </c:pt>
                <c:pt idx="1">
                  <c:v>5-15y</c:v>
                </c:pt>
                <c:pt idx="2">
                  <c:v>16-34y</c:v>
                </c:pt>
                <c:pt idx="3">
                  <c:v>35-60y</c:v>
                </c:pt>
                <c:pt idx="4">
                  <c:v>&gt;60Y</c:v>
                </c:pt>
                <c:pt idx="5">
                  <c:v>unbekannt</c:v>
                </c:pt>
              </c:strCache>
            </c:strRef>
          </c:cat>
          <c:val>
            <c:numRef>
              <c:f>Probeneingang!$C$68:$C$73</c:f>
              <c:numCache>
                <c:formatCode>0.00%</c:formatCode>
                <c:ptCount val="6"/>
                <c:pt idx="0">
                  <c:v>0.39814814814814814</c:v>
                </c:pt>
                <c:pt idx="1">
                  <c:v>0.12962962962962962</c:v>
                </c:pt>
                <c:pt idx="2">
                  <c:v>0.1388888888888889</c:v>
                </c:pt>
                <c:pt idx="3">
                  <c:v>0.21296296296296297</c:v>
                </c:pt>
                <c:pt idx="4">
                  <c:v>0.1111111111111111</c:v>
                </c:pt>
                <c:pt idx="5">
                  <c:v>9.2592592592592587E-3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81C-4BBA-A3AB-DF3FFC8305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2133792"/>
        <c:axId val="342134448"/>
      </c:barChart>
      <c:catAx>
        <c:axId val="34213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2134448"/>
        <c:crosses val="autoZero"/>
        <c:auto val="1"/>
        <c:lblAlgn val="ctr"/>
        <c:lblOffset val="100"/>
        <c:noMultiLvlLbl val="0"/>
      </c:catAx>
      <c:valAx>
        <c:axId val="342134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2133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SARS-CoV-2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multiLvlStrRef>
              <c:f>'SARS-CoV-2'!$A$2:$B$86</c:f>
              <c:multiLvlStrCache>
                <c:ptCount val="85"/>
                <c:lvl>
                  <c:pt idx="0">
                    <c:v>8</c:v>
                  </c:pt>
                  <c:pt idx="1">
                    <c:v>9</c:v>
                  </c:pt>
                  <c:pt idx="2">
                    <c:v>10</c:v>
                  </c:pt>
                  <c:pt idx="3">
                    <c:v>11</c:v>
                  </c:pt>
                  <c:pt idx="4">
                    <c:v>12</c:v>
                  </c:pt>
                  <c:pt idx="5">
                    <c:v>13</c:v>
                  </c:pt>
                  <c:pt idx="6">
                    <c:v>14</c:v>
                  </c:pt>
                  <c:pt idx="7">
                    <c:v>15</c:v>
                  </c:pt>
                  <c:pt idx="8">
                    <c:v>16</c:v>
                  </c:pt>
                  <c:pt idx="9">
                    <c:v>17</c:v>
                  </c:pt>
                  <c:pt idx="10">
                    <c:v>18</c:v>
                  </c:pt>
                  <c:pt idx="11">
                    <c:v>19</c:v>
                  </c:pt>
                  <c:pt idx="12">
                    <c:v>20</c:v>
                  </c:pt>
                  <c:pt idx="13">
                    <c:v>21</c:v>
                  </c:pt>
                  <c:pt idx="14">
                    <c:v>22</c:v>
                  </c:pt>
                  <c:pt idx="15">
                    <c:v>23</c:v>
                  </c:pt>
                  <c:pt idx="16">
                    <c:v>24</c:v>
                  </c:pt>
                  <c:pt idx="17">
                    <c:v>25</c:v>
                  </c:pt>
                  <c:pt idx="18">
                    <c:v>26</c:v>
                  </c:pt>
                  <c:pt idx="19">
                    <c:v>27</c:v>
                  </c:pt>
                  <c:pt idx="20">
                    <c:v>28</c:v>
                  </c:pt>
                  <c:pt idx="21">
                    <c:v>29</c:v>
                  </c:pt>
                  <c:pt idx="22">
                    <c:v>30</c:v>
                  </c:pt>
                  <c:pt idx="23">
                    <c:v>31</c:v>
                  </c:pt>
                  <c:pt idx="24">
                    <c:v>32</c:v>
                  </c:pt>
                  <c:pt idx="25">
                    <c:v>33</c:v>
                  </c:pt>
                  <c:pt idx="26">
                    <c:v>34</c:v>
                  </c:pt>
                  <c:pt idx="27">
                    <c:v>35</c:v>
                  </c:pt>
                  <c:pt idx="28">
                    <c:v>36</c:v>
                  </c:pt>
                  <c:pt idx="29">
                    <c:v>37</c:v>
                  </c:pt>
                  <c:pt idx="30">
                    <c:v>38</c:v>
                  </c:pt>
                  <c:pt idx="31">
                    <c:v>39</c:v>
                  </c:pt>
                  <c:pt idx="32">
                    <c:v>40</c:v>
                  </c:pt>
                  <c:pt idx="33">
                    <c:v>41</c:v>
                  </c:pt>
                  <c:pt idx="34">
                    <c:v>42</c:v>
                  </c:pt>
                  <c:pt idx="35">
                    <c:v>43</c:v>
                  </c:pt>
                  <c:pt idx="36">
                    <c:v>44</c:v>
                  </c:pt>
                  <c:pt idx="37">
                    <c:v>45</c:v>
                  </c:pt>
                  <c:pt idx="38">
                    <c:v>46</c:v>
                  </c:pt>
                  <c:pt idx="39">
                    <c:v>47</c:v>
                  </c:pt>
                  <c:pt idx="40">
                    <c:v>48</c:v>
                  </c:pt>
                  <c:pt idx="41">
                    <c:v>49</c:v>
                  </c:pt>
                  <c:pt idx="42">
                    <c:v>50</c:v>
                  </c:pt>
                  <c:pt idx="43">
                    <c:v>51</c:v>
                  </c:pt>
                  <c:pt idx="44">
                    <c:v>52</c:v>
                  </c:pt>
                  <c:pt idx="45">
                    <c:v>53</c:v>
                  </c:pt>
                  <c:pt idx="46">
                    <c:v>1</c:v>
                  </c:pt>
                  <c:pt idx="47">
                    <c:v>2</c:v>
                  </c:pt>
                  <c:pt idx="48">
                    <c:v>3</c:v>
                  </c:pt>
                  <c:pt idx="49">
                    <c:v>4</c:v>
                  </c:pt>
                  <c:pt idx="50">
                    <c:v>5</c:v>
                  </c:pt>
                  <c:pt idx="51">
                    <c:v>6</c:v>
                  </c:pt>
                  <c:pt idx="52">
                    <c:v>7</c:v>
                  </c:pt>
                  <c:pt idx="53">
                    <c:v>8</c:v>
                  </c:pt>
                  <c:pt idx="54">
                    <c:v>9</c:v>
                  </c:pt>
                  <c:pt idx="55">
                    <c:v>10</c:v>
                  </c:pt>
                  <c:pt idx="56">
                    <c:v>11</c:v>
                  </c:pt>
                  <c:pt idx="57">
                    <c:v>12</c:v>
                  </c:pt>
                  <c:pt idx="58">
                    <c:v>13</c:v>
                  </c:pt>
                  <c:pt idx="59">
                    <c:v>14</c:v>
                  </c:pt>
                  <c:pt idx="60">
                    <c:v>15</c:v>
                  </c:pt>
                  <c:pt idx="61">
                    <c:v>16</c:v>
                  </c:pt>
                  <c:pt idx="62">
                    <c:v>17</c:v>
                  </c:pt>
                  <c:pt idx="63">
                    <c:v>18</c:v>
                  </c:pt>
                  <c:pt idx="64">
                    <c:v>19</c:v>
                  </c:pt>
                  <c:pt idx="65">
                    <c:v>20</c:v>
                  </c:pt>
                  <c:pt idx="66">
                    <c:v>21</c:v>
                  </c:pt>
                  <c:pt idx="67">
                    <c:v>22</c:v>
                  </c:pt>
                  <c:pt idx="68">
                    <c:v>23</c:v>
                  </c:pt>
                  <c:pt idx="69">
                    <c:v>24</c:v>
                  </c:pt>
                  <c:pt idx="70">
                    <c:v>25</c:v>
                  </c:pt>
                  <c:pt idx="71">
                    <c:v>26</c:v>
                  </c:pt>
                  <c:pt idx="72">
                    <c:v>27</c:v>
                  </c:pt>
                  <c:pt idx="73">
                    <c:v>28</c:v>
                  </c:pt>
                  <c:pt idx="74">
                    <c:v>29</c:v>
                  </c:pt>
                  <c:pt idx="75">
                    <c:v>30</c:v>
                  </c:pt>
                  <c:pt idx="76">
                    <c:v>31</c:v>
                  </c:pt>
                  <c:pt idx="77">
                    <c:v>32</c:v>
                  </c:pt>
                  <c:pt idx="78">
                    <c:v>33</c:v>
                  </c:pt>
                  <c:pt idx="79">
                    <c:v>34</c:v>
                  </c:pt>
                  <c:pt idx="80">
                    <c:v>35</c:v>
                  </c:pt>
                  <c:pt idx="81">
                    <c:v>36</c:v>
                  </c:pt>
                  <c:pt idx="82">
                    <c:v>37</c:v>
                  </c:pt>
                  <c:pt idx="83">
                    <c:v>38</c:v>
                  </c:pt>
                  <c:pt idx="84">
                    <c:v>39</c:v>
                  </c:pt>
                </c:lvl>
                <c:lvl>
                  <c:pt idx="0">
                    <c:v>2020</c:v>
                  </c:pt>
                  <c:pt idx="46">
                    <c:v>2021</c:v>
                  </c:pt>
                </c:lvl>
              </c:multiLvlStrCache>
            </c:multiLvlStrRef>
          </c:cat>
          <c:val>
            <c:numRef>
              <c:f>'SARS-CoV-2'!$C$2:$C$86</c:f>
              <c:numCache>
                <c:formatCode>General</c:formatCode>
                <c:ptCount val="85"/>
                <c:pt idx="0">
                  <c:v>0</c:v>
                </c:pt>
                <c:pt idx="1">
                  <c:v>0</c:v>
                </c:pt>
                <c:pt idx="2">
                  <c:v>0.4</c:v>
                </c:pt>
                <c:pt idx="3">
                  <c:v>0.9</c:v>
                </c:pt>
                <c:pt idx="4">
                  <c:v>1.5</c:v>
                </c:pt>
                <c:pt idx="5">
                  <c:v>3.1</c:v>
                </c:pt>
                <c:pt idx="6">
                  <c:v>2</c:v>
                </c:pt>
                <c:pt idx="7">
                  <c:v>2.5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1.82</c:v>
                </c:pt>
                <c:pt idx="32">
                  <c:v>1.79</c:v>
                </c:pt>
                <c:pt idx="33">
                  <c:v>5.45</c:v>
                </c:pt>
                <c:pt idx="34">
                  <c:v>0</c:v>
                </c:pt>
                <c:pt idx="35">
                  <c:v>0</c:v>
                </c:pt>
                <c:pt idx="36">
                  <c:v>5.66</c:v>
                </c:pt>
                <c:pt idx="37">
                  <c:v>3.84</c:v>
                </c:pt>
                <c:pt idx="38">
                  <c:v>2.33</c:v>
                </c:pt>
                <c:pt idx="39">
                  <c:v>2.1</c:v>
                </c:pt>
                <c:pt idx="40">
                  <c:v>5.2</c:v>
                </c:pt>
                <c:pt idx="41">
                  <c:v>10.64</c:v>
                </c:pt>
                <c:pt idx="42">
                  <c:v>11.06</c:v>
                </c:pt>
                <c:pt idx="43">
                  <c:v>8.6</c:v>
                </c:pt>
                <c:pt idx="44">
                  <c:v>15.27</c:v>
                </c:pt>
                <c:pt idx="45">
                  <c:v>11.63</c:v>
                </c:pt>
                <c:pt idx="46">
                  <c:v>14.08</c:v>
                </c:pt>
                <c:pt idx="47">
                  <c:v>10.56</c:v>
                </c:pt>
                <c:pt idx="48">
                  <c:v>10.299999999999999</c:v>
                </c:pt>
                <c:pt idx="49">
                  <c:v>6.29</c:v>
                </c:pt>
                <c:pt idx="50">
                  <c:v>6.25</c:v>
                </c:pt>
                <c:pt idx="51">
                  <c:v>7.28</c:v>
                </c:pt>
                <c:pt idx="52">
                  <c:v>7.19</c:v>
                </c:pt>
                <c:pt idx="53">
                  <c:v>7.41</c:v>
                </c:pt>
                <c:pt idx="54">
                  <c:v>4.1900000000000004</c:v>
                </c:pt>
                <c:pt idx="55">
                  <c:v>5.3900000000000006</c:v>
                </c:pt>
                <c:pt idx="56">
                  <c:v>6.13</c:v>
                </c:pt>
                <c:pt idx="57">
                  <c:v>4.5</c:v>
                </c:pt>
                <c:pt idx="58">
                  <c:v>6.25</c:v>
                </c:pt>
                <c:pt idx="59">
                  <c:v>11.459999999999999</c:v>
                </c:pt>
                <c:pt idx="60">
                  <c:v>6.7100000000000009</c:v>
                </c:pt>
                <c:pt idx="61">
                  <c:v>6.8199999999999994</c:v>
                </c:pt>
                <c:pt idx="62">
                  <c:v>8.9</c:v>
                </c:pt>
                <c:pt idx="63">
                  <c:v>3.94</c:v>
                </c:pt>
                <c:pt idx="64">
                  <c:v>4.7600000000000007</c:v>
                </c:pt>
                <c:pt idx="65">
                  <c:v>3.4799999999999995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0.91</c:v>
                </c:pt>
                <c:pt idx="71">
                  <c:v>0.6</c:v>
                </c:pt>
                <c:pt idx="72">
                  <c:v>0</c:v>
                </c:pt>
                <c:pt idx="73">
                  <c:v>0.77</c:v>
                </c:pt>
                <c:pt idx="74">
                  <c:v>0</c:v>
                </c:pt>
                <c:pt idx="75">
                  <c:v>0</c:v>
                </c:pt>
                <c:pt idx="76">
                  <c:v>2.3800000000000003</c:v>
                </c:pt>
                <c:pt idx="77">
                  <c:v>1.03</c:v>
                </c:pt>
                <c:pt idx="78">
                  <c:v>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AD-4818-AAB0-26036AD92C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093504"/>
        <c:axId val="609089240"/>
      </c:lineChart>
      <c:catAx>
        <c:axId val="60909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089240"/>
        <c:crosses val="autoZero"/>
        <c:auto val="1"/>
        <c:lblAlgn val="ctr"/>
        <c:lblOffset val="100"/>
        <c:noMultiLvlLbl val="0"/>
      </c:catAx>
      <c:valAx>
        <c:axId val="609089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0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Influenzaviren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Influenza!$C$1</c:f>
              <c:strCache>
                <c:ptCount val="1"/>
                <c:pt idx="0">
                  <c:v>A/H3N2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Influenza!$A$2:$B$55</c:f>
              <c:multiLvlStrCache>
                <c:ptCount val="54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Influenza!$C$2:$C$55</c:f>
              <c:numCache>
                <c:formatCode>General</c:formatCode>
                <c:ptCount val="5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4A-4920-B429-CD5D8724F2BB}"/>
            </c:ext>
          </c:extLst>
        </c:ser>
        <c:ser>
          <c:idx val="1"/>
          <c:order val="1"/>
          <c:tx>
            <c:strRef>
              <c:f>Influenza!$D$1</c:f>
              <c:strCache>
                <c:ptCount val="1"/>
                <c:pt idx="0">
                  <c:v>A/H1N1pdm09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Influenza!$A$2:$B$55</c:f>
              <c:multiLvlStrCache>
                <c:ptCount val="54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Influenza!$D$2:$D$55</c:f>
              <c:numCache>
                <c:formatCode>General</c:formatCode>
                <c:ptCount val="5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4A-4920-B429-CD5D8724F2BB}"/>
            </c:ext>
          </c:extLst>
        </c:ser>
        <c:ser>
          <c:idx val="2"/>
          <c:order val="2"/>
          <c:tx>
            <c:strRef>
              <c:f>Influenza!$E$1</c:f>
              <c:strCache>
                <c:ptCount val="1"/>
                <c:pt idx="0">
                  <c:v>B/yam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Influenza!$A$2:$B$55</c:f>
              <c:multiLvlStrCache>
                <c:ptCount val="54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Influenza!$E$2:$E$55</c:f>
              <c:numCache>
                <c:formatCode>General</c:formatCode>
                <c:ptCount val="5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4A-4920-B429-CD5D8724F2BB}"/>
            </c:ext>
          </c:extLst>
        </c:ser>
        <c:ser>
          <c:idx val="3"/>
          <c:order val="3"/>
          <c:tx>
            <c:strRef>
              <c:f>Influenza!$F$1</c:f>
              <c:strCache>
                <c:ptCount val="1"/>
                <c:pt idx="0">
                  <c:v>B/vic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Influenza!$A$2:$B$55</c:f>
              <c:multiLvlStrCache>
                <c:ptCount val="54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Influenza!$F$2:$F$55</c:f>
              <c:numCache>
                <c:formatCode>General</c:formatCode>
                <c:ptCount val="5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14A-4920-B429-CD5D8724F2BB}"/>
            </c:ext>
          </c:extLst>
        </c:ser>
        <c:ser>
          <c:idx val="4"/>
          <c:order val="4"/>
          <c:tx>
            <c:strRef>
              <c:f>Influenza!$G$1</c:f>
              <c:strCache>
                <c:ptCount val="1"/>
                <c:pt idx="0">
                  <c:v>A(H1N1)v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Influenza!$A$2:$B$55</c:f>
              <c:multiLvlStrCache>
                <c:ptCount val="54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Influenza!$G$2:$G$55</c:f>
              <c:numCache>
                <c:formatCode>General</c:formatCode>
                <c:ptCount val="5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0.56999999999999995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14A-4920-B429-CD5D8724F2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76816"/>
        <c:axId val="609179112"/>
      </c:lineChart>
      <c:catAx>
        <c:axId val="60917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79112"/>
        <c:crosses val="autoZero"/>
        <c:auto val="1"/>
        <c:lblAlgn val="ctr"/>
        <c:lblOffset val="100"/>
        <c:noMultiLvlLbl val="0"/>
      </c:catAx>
      <c:valAx>
        <c:axId val="609179112"/>
        <c:scaling>
          <c:orientation val="minMax"/>
          <c:max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76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endemische</a:t>
            </a:r>
            <a:r>
              <a:rPr lang="de-DE" baseline="0"/>
              <a:t> Coronaviren</a:t>
            </a:r>
            <a:endParaRPr lang="de-D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'end Hu CoV'!$C$1</c:f>
              <c:strCache>
                <c:ptCount val="1"/>
                <c:pt idx="0">
                  <c:v>229E</c:v>
                </c:pt>
              </c:strCache>
            </c:strRef>
          </c:tx>
          <c:spPr>
            <a:ln w="28575" cap="rnd">
              <a:solidFill>
                <a:srgbClr val="33CC33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CoV'!$C$2:$C$54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0.59171597633136097</c:v>
                </c:pt>
                <c:pt idx="21">
                  <c:v>0.60240963855421692</c:v>
                </c:pt>
                <c:pt idx="22">
                  <c:v>0</c:v>
                </c:pt>
                <c:pt idx="23">
                  <c:v>0</c:v>
                </c:pt>
                <c:pt idx="24">
                  <c:v>1.1320754716981132</c:v>
                </c:pt>
                <c:pt idx="25">
                  <c:v>0</c:v>
                </c:pt>
                <c:pt idx="26">
                  <c:v>0</c:v>
                </c:pt>
                <c:pt idx="27">
                  <c:v>1.2738853503184715</c:v>
                </c:pt>
                <c:pt idx="28">
                  <c:v>0</c:v>
                </c:pt>
                <c:pt idx="29">
                  <c:v>1.0638297872340425</c:v>
                </c:pt>
                <c:pt idx="30">
                  <c:v>1.3071895424836601</c:v>
                </c:pt>
                <c:pt idx="31">
                  <c:v>0</c:v>
                </c:pt>
                <c:pt idx="32">
                  <c:v>0</c:v>
                </c:pt>
                <c:pt idx="33">
                  <c:v>3.4188034188034191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0.5988023952095809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B1-4F15-B6D6-1F2150CF4821}"/>
            </c:ext>
          </c:extLst>
        </c:ser>
        <c:ser>
          <c:idx val="1"/>
          <c:order val="1"/>
          <c:tx>
            <c:strRef>
              <c:f>'end Hu CoV'!$D$1</c:f>
              <c:strCache>
                <c:ptCount val="1"/>
                <c:pt idx="0">
                  <c:v>HKU1</c:v>
                </c:pt>
              </c:strCache>
            </c:strRef>
          </c:tx>
          <c:spPr>
            <a:ln w="28575" cap="rnd">
              <a:solidFill>
                <a:srgbClr val="0099CC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CoV'!$D$2:$D$54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B1-4F15-B6D6-1F2150CF4821}"/>
            </c:ext>
          </c:extLst>
        </c:ser>
        <c:ser>
          <c:idx val="2"/>
          <c:order val="2"/>
          <c:tx>
            <c:strRef>
              <c:f>'end Hu CoV'!$E$1</c:f>
              <c:strCache>
                <c:ptCount val="1"/>
                <c:pt idx="0">
                  <c:v>OC43</c:v>
                </c:pt>
              </c:strCache>
            </c:strRef>
          </c:tx>
          <c:spPr>
            <a:ln w="28575" cap="rnd">
              <a:solidFill>
                <a:srgbClr val="AD290F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CoV'!$E$2:$E$54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0.91324200913242004</c:v>
                </c:pt>
                <c:pt idx="23">
                  <c:v>0.79681274900398402</c:v>
                </c:pt>
                <c:pt idx="24">
                  <c:v>1.5094339622641511</c:v>
                </c:pt>
                <c:pt idx="25">
                  <c:v>1.7301038062283738</c:v>
                </c:pt>
                <c:pt idx="26">
                  <c:v>2.083333333333333</c:v>
                </c:pt>
                <c:pt idx="27">
                  <c:v>1.2738853503184715</c:v>
                </c:pt>
                <c:pt idx="28">
                  <c:v>5.2631578947368416</c:v>
                </c:pt>
                <c:pt idx="29">
                  <c:v>2.1276595744680851</c:v>
                </c:pt>
                <c:pt idx="30">
                  <c:v>2.6143790849673203</c:v>
                </c:pt>
                <c:pt idx="31">
                  <c:v>5.46875</c:v>
                </c:pt>
                <c:pt idx="32">
                  <c:v>1.1904761904761905</c:v>
                </c:pt>
                <c:pt idx="33">
                  <c:v>2.5641025641025639</c:v>
                </c:pt>
                <c:pt idx="34">
                  <c:v>6.1224489795918364</c:v>
                </c:pt>
                <c:pt idx="35">
                  <c:v>3.7383177570093453</c:v>
                </c:pt>
                <c:pt idx="36">
                  <c:v>4.6875</c:v>
                </c:pt>
                <c:pt idx="37">
                  <c:v>7.8260869565217401</c:v>
                </c:pt>
                <c:pt idx="38">
                  <c:v>10.909090909090908</c:v>
                </c:pt>
                <c:pt idx="39">
                  <c:v>3.5928143712574849</c:v>
                </c:pt>
                <c:pt idx="40">
                  <c:v>7.18954248366013</c:v>
                </c:pt>
                <c:pt idx="41">
                  <c:v>3.3333333333333335</c:v>
                </c:pt>
                <c:pt idx="42">
                  <c:v>3.0927835051546393</c:v>
                </c:pt>
                <c:pt idx="43">
                  <c:v>7.0175438596491224</c:v>
                </c:pt>
                <c:pt idx="44">
                  <c:v>5.9523809523809517</c:v>
                </c:pt>
                <c:pt idx="45">
                  <c:v>3.2608695652173911</c:v>
                </c:pt>
                <c:pt idx="46">
                  <c:v>12.96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B1-4F15-B6D6-1F2150CF4821}"/>
            </c:ext>
          </c:extLst>
        </c:ser>
        <c:ser>
          <c:idx val="3"/>
          <c:order val="3"/>
          <c:tx>
            <c:strRef>
              <c:f>'end Hu CoV'!$F$1</c:f>
              <c:strCache>
                <c:ptCount val="1"/>
                <c:pt idx="0">
                  <c:v>NL63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CoV'!$F$2:$F$54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1.3513513513513513</c:v>
                </c:pt>
                <c:pt idx="16">
                  <c:v>1.1235955056179776</c:v>
                </c:pt>
                <c:pt idx="17">
                  <c:v>2.5</c:v>
                </c:pt>
                <c:pt idx="18">
                  <c:v>1.2121212121212122</c:v>
                </c:pt>
                <c:pt idx="19">
                  <c:v>2.5641025641025639</c:v>
                </c:pt>
                <c:pt idx="20">
                  <c:v>1.7751479289940828</c:v>
                </c:pt>
                <c:pt idx="21">
                  <c:v>2.4096385542168677</c:v>
                </c:pt>
                <c:pt idx="22">
                  <c:v>3.6529680365296802</c:v>
                </c:pt>
                <c:pt idx="23">
                  <c:v>6.3745019920318722</c:v>
                </c:pt>
                <c:pt idx="24">
                  <c:v>8.3018867924528301</c:v>
                </c:pt>
                <c:pt idx="25">
                  <c:v>13.84083044982699</c:v>
                </c:pt>
                <c:pt idx="26">
                  <c:v>15.972222222222221</c:v>
                </c:pt>
                <c:pt idx="27">
                  <c:v>12.101910828025478</c:v>
                </c:pt>
                <c:pt idx="28">
                  <c:v>17.105263157894736</c:v>
                </c:pt>
                <c:pt idx="29">
                  <c:v>16.48936170212766</c:v>
                </c:pt>
                <c:pt idx="30">
                  <c:v>15.686274509803921</c:v>
                </c:pt>
                <c:pt idx="31">
                  <c:v>14.84375</c:v>
                </c:pt>
                <c:pt idx="32">
                  <c:v>27.380952380952383</c:v>
                </c:pt>
                <c:pt idx="33">
                  <c:v>17.094017094017094</c:v>
                </c:pt>
                <c:pt idx="34">
                  <c:v>12.244897959183673</c:v>
                </c:pt>
                <c:pt idx="35">
                  <c:v>23.364485981308412</c:v>
                </c:pt>
                <c:pt idx="36">
                  <c:v>10.15625</c:v>
                </c:pt>
                <c:pt idx="37">
                  <c:v>11.304347826086957</c:v>
                </c:pt>
                <c:pt idx="38">
                  <c:v>6.3636363636363633</c:v>
                </c:pt>
                <c:pt idx="39">
                  <c:v>2.9940119760479043</c:v>
                </c:pt>
                <c:pt idx="40">
                  <c:v>1.9607843137254901</c:v>
                </c:pt>
                <c:pt idx="41">
                  <c:v>0</c:v>
                </c:pt>
                <c:pt idx="42">
                  <c:v>2.0618556701030926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CB1-4F15-B6D6-1F2150CF4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37784"/>
        <c:axId val="609135160"/>
      </c:lineChart>
      <c:catAx>
        <c:axId val="60913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35160"/>
        <c:crosses val="autoZero"/>
        <c:auto val="1"/>
        <c:lblAlgn val="ctr"/>
        <c:lblOffset val="100"/>
        <c:noMultiLvlLbl val="0"/>
      </c:catAx>
      <c:valAx>
        <c:axId val="609135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3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Sonstige</a:t>
            </a:r>
            <a:r>
              <a:rPr lang="de-DE" baseline="0"/>
              <a:t> Atemwegsviren</a:t>
            </a:r>
            <a:endParaRPr lang="de-D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'HRV u.a.'!$C$1</c:f>
              <c:strCache>
                <c:ptCount val="1"/>
                <c:pt idx="0">
                  <c:v>HRV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u.a.'!$C$2:$C$54</c:f>
              <c:numCache>
                <c:formatCode>General</c:formatCode>
                <c:ptCount val="53"/>
                <c:pt idx="0">
                  <c:v>69.64</c:v>
                </c:pt>
                <c:pt idx="1">
                  <c:v>49.09</c:v>
                </c:pt>
                <c:pt idx="2">
                  <c:v>60.61</c:v>
                </c:pt>
                <c:pt idx="3">
                  <c:v>44.44</c:v>
                </c:pt>
                <c:pt idx="4">
                  <c:v>45.28</c:v>
                </c:pt>
                <c:pt idx="5">
                  <c:v>44.23</c:v>
                </c:pt>
                <c:pt idx="6">
                  <c:v>24.42</c:v>
                </c:pt>
                <c:pt idx="7">
                  <c:v>15.5</c:v>
                </c:pt>
                <c:pt idx="8">
                  <c:v>16.7</c:v>
                </c:pt>
                <c:pt idx="9">
                  <c:v>19.68</c:v>
                </c:pt>
                <c:pt idx="10">
                  <c:v>25.99</c:v>
                </c:pt>
                <c:pt idx="11">
                  <c:v>30.1</c:v>
                </c:pt>
                <c:pt idx="12">
                  <c:v>9.44</c:v>
                </c:pt>
                <c:pt idx="13">
                  <c:v>7.32</c:v>
                </c:pt>
                <c:pt idx="14" formatCode="0.00">
                  <c:v>9.86</c:v>
                </c:pt>
                <c:pt idx="15" formatCode="0.00">
                  <c:v>8.4500000000000011</c:v>
                </c:pt>
                <c:pt idx="16" formatCode="0.00">
                  <c:v>6.0600000000000005</c:v>
                </c:pt>
                <c:pt idx="17" formatCode="0.00">
                  <c:v>10.69</c:v>
                </c:pt>
                <c:pt idx="18" formatCode="0.00">
                  <c:v>8.75</c:v>
                </c:pt>
                <c:pt idx="19" formatCode="0.00">
                  <c:v>9.93</c:v>
                </c:pt>
                <c:pt idx="20" formatCode="0.00">
                  <c:v>8.3800000000000008</c:v>
                </c:pt>
                <c:pt idx="21" formatCode="0.00">
                  <c:v>9.879999999999999</c:v>
                </c:pt>
                <c:pt idx="22" formatCode="0.00">
                  <c:v>19.07</c:v>
                </c:pt>
                <c:pt idx="23" formatCode="0.00">
                  <c:v>25.31</c:v>
                </c:pt>
                <c:pt idx="24" formatCode="0.00">
                  <c:v>30.65</c:v>
                </c:pt>
                <c:pt idx="25" formatCode="0.00">
                  <c:v>34.949999999999996</c:v>
                </c:pt>
                <c:pt idx="26" formatCode="0.00">
                  <c:v>37.5</c:v>
                </c:pt>
                <c:pt idx="27" formatCode="0.00">
                  <c:v>11.459999999999999</c:v>
                </c:pt>
                <c:pt idx="28" formatCode="0.00">
                  <c:v>16.11</c:v>
                </c:pt>
                <c:pt idx="29" formatCode="0.00">
                  <c:v>23.3</c:v>
                </c:pt>
                <c:pt idx="30" formatCode="0.00">
                  <c:v>16.439999999999998</c:v>
                </c:pt>
                <c:pt idx="31" formatCode="0.00">
                  <c:v>18.11</c:v>
                </c:pt>
                <c:pt idx="32" formatCode="0.00">
                  <c:v>13.100000000000001</c:v>
                </c:pt>
                <c:pt idx="33" formatCode="0.00">
                  <c:v>13.91</c:v>
                </c:pt>
                <c:pt idx="34" formatCode="0.00">
                  <c:v>27.66</c:v>
                </c:pt>
                <c:pt idx="35" formatCode="0.00">
                  <c:v>27.62</c:v>
                </c:pt>
                <c:pt idx="36" formatCode="0.00">
                  <c:v>33.660000000000004</c:v>
                </c:pt>
                <c:pt idx="37" formatCode="0.00">
                  <c:v>28.07</c:v>
                </c:pt>
                <c:pt idx="38" formatCode="0.00">
                  <c:v>37.269999999999996</c:v>
                </c:pt>
                <c:pt idx="39" formatCode="0.00">
                  <c:v>49.7</c:v>
                </c:pt>
                <c:pt idx="40" formatCode="0.00">
                  <c:v>44.97</c:v>
                </c:pt>
                <c:pt idx="41" formatCode="0.00">
                  <c:v>44.62</c:v>
                </c:pt>
                <c:pt idx="42" formatCode="0.00">
                  <c:v>42.27</c:v>
                </c:pt>
                <c:pt idx="43" formatCode="0.00">
                  <c:v>40.35</c:v>
                </c:pt>
                <c:pt idx="44">
                  <c:v>26.19</c:v>
                </c:pt>
                <c:pt idx="45">
                  <c:v>32.99</c:v>
                </c:pt>
                <c:pt idx="46">
                  <c:v>35.19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96-48FE-BD51-1BDF08CCE7FC}"/>
            </c:ext>
          </c:extLst>
        </c:ser>
        <c:ser>
          <c:idx val="1"/>
          <c:order val="1"/>
          <c:tx>
            <c:strRef>
              <c:f>'HRV u.a.'!$D$1</c:f>
              <c:strCache>
                <c:ptCount val="1"/>
                <c:pt idx="0">
                  <c:v>PIV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u.a.'!$D$2:$D$54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0.70000000000000007</c:v>
                </c:pt>
                <c:pt idx="16">
                  <c:v>0</c:v>
                </c:pt>
                <c:pt idx="17">
                  <c:v>0.63</c:v>
                </c:pt>
                <c:pt idx="18">
                  <c:v>0</c:v>
                </c:pt>
                <c:pt idx="19">
                  <c:v>0</c:v>
                </c:pt>
                <c:pt idx="20">
                  <c:v>1.7999999999999998</c:v>
                </c:pt>
                <c:pt idx="21">
                  <c:v>0</c:v>
                </c:pt>
                <c:pt idx="22">
                  <c:v>0.92999999999999994</c:v>
                </c:pt>
                <c:pt idx="23">
                  <c:v>0.41000000000000003</c:v>
                </c:pt>
                <c:pt idx="24">
                  <c:v>0.38</c:v>
                </c:pt>
                <c:pt idx="25">
                  <c:v>1.38</c:v>
                </c:pt>
                <c:pt idx="26">
                  <c:v>2.08</c:v>
                </c:pt>
                <c:pt idx="27">
                  <c:v>2.5499999999999998</c:v>
                </c:pt>
                <c:pt idx="28">
                  <c:v>2.0099999999999998</c:v>
                </c:pt>
                <c:pt idx="29">
                  <c:v>1.7000000000000002</c:v>
                </c:pt>
                <c:pt idx="30">
                  <c:v>5.48</c:v>
                </c:pt>
                <c:pt idx="31">
                  <c:v>3.94</c:v>
                </c:pt>
                <c:pt idx="32">
                  <c:v>1.1900000000000002</c:v>
                </c:pt>
                <c:pt idx="33">
                  <c:v>6.9599999999999991</c:v>
                </c:pt>
                <c:pt idx="34">
                  <c:v>9.5699999999999985</c:v>
                </c:pt>
                <c:pt idx="35">
                  <c:v>9.5200000000000014</c:v>
                </c:pt>
                <c:pt idx="36">
                  <c:v>13.86</c:v>
                </c:pt>
                <c:pt idx="37">
                  <c:v>22.81</c:v>
                </c:pt>
                <c:pt idx="38">
                  <c:v>14.549999999999999</c:v>
                </c:pt>
                <c:pt idx="39">
                  <c:v>24.55</c:v>
                </c:pt>
                <c:pt idx="40">
                  <c:v>28.189999999999998</c:v>
                </c:pt>
                <c:pt idx="41">
                  <c:v>40.770000000000003</c:v>
                </c:pt>
                <c:pt idx="42">
                  <c:v>48.449999999999996</c:v>
                </c:pt>
                <c:pt idx="43">
                  <c:v>28.95</c:v>
                </c:pt>
                <c:pt idx="44">
                  <c:v>40.479999999999997</c:v>
                </c:pt>
                <c:pt idx="45">
                  <c:v>30.93</c:v>
                </c:pt>
                <c:pt idx="46">
                  <c:v>22.22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A96-48FE-BD51-1BDF08CCE7FC}"/>
            </c:ext>
          </c:extLst>
        </c:ser>
        <c:ser>
          <c:idx val="2"/>
          <c:order val="2"/>
          <c:tx>
            <c:strRef>
              <c:f>'HRV u.a.'!$E$1</c:f>
              <c:strCache>
                <c:ptCount val="1"/>
                <c:pt idx="0">
                  <c:v>HMPV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u.a.'!$E$2:$E$54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1.27</c:v>
                </c:pt>
                <c:pt idx="28">
                  <c:v>0.66</c:v>
                </c:pt>
                <c:pt idx="29">
                  <c:v>1.6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2.34</c:v>
                </c:pt>
                <c:pt idx="37">
                  <c:v>0</c:v>
                </c:pt>
                <c:pt idx="38">
                  <c:v>0</c:v>
                </c:pt>
                <c:pt idx="39">
                  <c:v>0.6</c:v>
                </c:pt>
                <c:pt idx="40">
                  <c:v>1.31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1.85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A96-48FE-BD51-1BDF08CCE7FC}"/>
            </c:ext>
          </c:extLst>
        </c:ser>
        <c:ser>
          <c:idx val="3"/>
          <c:order val="3"/>
          <c:tx>
            <c:strRef>
              <c:f>'HRV u.a.'!$F$1</c:f>
              <c:strCache>
                <c:ptCount val="1"/>
                <c:pt idx="0">
                  <c:v>RSV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u.a.'!$F$2:$F$54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0.92999999999999994</c:v>
                </c:pt>
                <c:pt idx="23">
                  <c:v>0.41000000000000003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1.5699999999999998</c:v>
                </c:pt>
                <c:pt idx="32">
                  <c:v>0</c:v>
                </c:pt>
                <c:pt idx="33">
                  <c:v>0</c:v>
                </c:pt>
                <c:pt idx="34">
                  <c:v>2.13</c:v>
                </c:pt>
                <c:pt idx="35">
                  <c:v>0</c:v>
                </c:pt>
                <c:pt idx="36">
                  <c:v>1.9800000000000002</c:v>
                </c:pt>
                <c:pt idx="37">
                  <c:v>0.88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0.77</c:v>
                </c:pt>
                <c:pt idx="42">
                  <c:v>0</c:v>
                </c:pt>
                <c:pt idx="43">
                  <c:v>3.51</c:v>
                </c:pt>
                <c:pt idx="44">
                  <c:v>5.9499999999999993</c:v>
                </c:pt>
                <c:pt idx="45">
                  <c:v>4.12</c:v>
                </c:pt>
                <c:pt idx="46">
                  <c:v>6.48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A96-48FE-BD51-1BDF08CCE7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45984"/>
        <c:axId val="609147296"/>
      </c:lineChart>
      <c:catAx>
        <c:axId val="60914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47296"/>
        <c:crosses val="autoZero"/>
        <c:auto val="1"/>
        <c:lblAlgn val="ctr"/>
        <c:lblOffset val="100"/>
        <c:noMultiLvlLbl val="0"/>
      </c:catAx>
      <c:valAx>
        <c:axId val="60914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4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82974878500533"/>
          <c:y val="0.17171296296296296"/>
          <c:w val="0.76141122339602085"/>
          <c:h val="0.67979913969087202"/>
        </c:manualLayout>
      </c:layout>
      <c:barChart>
        <c:barDir val="col"/>
        <c:grouping val="clustered"/>
        <c:varyColors val="0"/>
        <c:ser>
          <c:idx val="1"/>
          <c:order val="1"/>
          <c:tx>
            <c:v>Anzahl</c:v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Infektionshäufigkeiten!$A$18:$A$23</c:f>
              <c:strCache>
                <c:ptCount val="6"/>
                <c:pt idx="0">
                  <c:v>0-4y</c:v>
                </c:pt>
                <c:pt idx="1">
                  <c:v>5-15y</c:v>
                </c:pt>
                <c:pt idx="2">
                  <c:v>16-34y</c:v>
                </c:pt>
                <c:pt idx="3">
                  <c:v>35-60y</c:v>
                </c:pt>
                <c:pt idx="4">
                  <c:v>&gt;60y</c:v>
                </c:pt>
                <c:pt idx="5">
                  <c:v>unbekannt</c:v>
                </c:pt>
              </c:strCache>
            </c:strRef>
          </c:cat>
          <c:val>
            <c:numRef>
              <c:f>Infektionshäufigkeiten!$C$18:$C$23</c:f>
              <c:numCache>
                <c:formatCode>General</c:formatCode>
                <c:ptCount val="6"/>
                <c:pt idx="0">
                  <c:v>9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87-4B4B-8150-5C4B471E08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5783480"/>
        <c:axId val="455780200"/>
      </c:barChart>
      <c:lineChart>
        <c:grouping val="standard"/>
        <c:varyColors val="0"/>
        <c:ser>
          <c:idx val="0"/>
          <c:order val="0"/>
          <c:tx>
            <c:v>Anteil in %</c:v>
          </c:tx>
          <c:spPr>
            <a:ln w="28575" cap="rnd">
              <a:noFill/>
              <a:round/>
            </a:ln>
            <a:effectLst/>
          </c:spPr>
          <c:marker>
            <c:symbol val="dash"/>
            <c:size val="25"/>
            <c:spPr>
              <a:solidFill>
                <a:srgbClr val="7030A0">
                  <a:alpha val="54000"/>
                </a:srgbClr>
              </a:solidFill>
              <a:ln w="9525">
                <a:noFill/>
              </a:ln>
              <a:effectLst/>
            </c:spPr>
          </c:marker>
          <c:cat>
            <c:strRef>
              <c:f>Infektionshäufigkeiten!$A$18:$A$23</c:f>
              <c:strCache>
                <c:ptCount val="6"/>
                <c:pt idx="0">
                  <c:v>0-4y</c:v>
                </c:pt>
                <c:pt idx="1">
                  <c:v>5-15y</c:v>
                </c:pt>
                <c:pt idx="2">
                  <c:v>16-34y</c:v>
                </c:pt>
                <c:pt idx="3">
                  <c:v>35-60y</c:v>
                </c:pt>
                <c:pt idx="4">
                  <c:v>&gt;60y</c:v>
                </c:pt>
                <c:pt idx="5">
                  <c:v>unbekannt</c:v>
                </c:pt>
              </c:strCache>
            </c:strRef>
          </c:cat>
          <c:val>
            <c:numRef>
              <c:f>Infektionshäufigkeiten!$D$18:$D$23</c:f>
              <c:numCache>
                <c:formatCode>General</c:formatCode>
                <c:ptCount val="6"/>
                <c:pt idx="0">
                  <c:v>20.930232558139537</c:v>
                </c:pt>
                <c:pt idx="1">
                  <c:v>7.1428571428571432</c:v>
                </c:pt>
                <c:pt idx="2">
                  <c:v>6.666666666666667</c:v>
                </c:pt>
                <c:pt idx="3">
                  <c:v>0</c:v>
                </c:pt>
                <c:pt idx="4">
                  <c:v>0</c:v>
                </c:pt>
                <c:pt idx="5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987-4B4B-8150-5C4B471E08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4139960"/>
        <c:axId val="704139632"/>
      </c:lineChart>
      <c:catAx>
        <c:axId val="45578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55780200"/>
        <c:crosses val="autoZero"/>
        <c:auto val="1"/>
        <c:lblAlgn val="ctr"/>
        <c:lblOffset val="100"/>
        <c:noMultiLvlLbl val="0"/>
      </c:catAx>
      <c:valAx>
        <c:axId val="455780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Anzahl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55783480"/>
        <c:crosses val="autoZero"/>
        <c:crossBetween val="between"/>
        <c:majorUnit val="2"/>
      </c:valAx>
      <c:valAx>
        <c:axId val="704139632"/>
        <c:scaling>
          <c:orientation val="minMax"/>
          <c:max val="1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704139960"/>
        <c:crosses val="max"/>
        <c:crossBetween val="between"/>
        <c:majorUnit val="20"/>
      </c:valAx>
      <c:catAx>
        <c:axId val="7041399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041396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25.08.2021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25.08.2021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16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18.08.2021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18.08.2021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18.08.2021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18.08.2021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18.08.2021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18.08.2021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18.08.2021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55" r:id="rId5"/>
    <p:sldLayoutId id="2147483657" r:id="rId6"/>
    <p:sldLayoutId id="2147483658" r:id="rId7"/>
    <p:sldLayoutId id="2147483659" r:id="rId8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5277E8D7-EE18-403B-88D2-789BA8EB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1751" y="1806673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350"/>
          </a:p>
        </p:txBody>
      </p:sp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CA793605-0429-497F-9A5C-825C0E7E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/>
              <a:t>18.08.2021</a:t>
            </a:r>
            <a:endParaRPr lang="de-DE" dirty="0"/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0F5CA3A0-AF5B-4067-96D6-B241E919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369804"/>
            <a:ext cx="5479185" cy="374614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2C637A5B-3059-44BE-9124-E4A2B195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1</a:t>
            </a:fld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C33729C-4B20-45E5-8442-06C32DCBEA25}"/>
              </a:ext>
            </a:extLst>
          </p:cNvPr>
          <p:cNvSpPr txBox="1"/>
          <p:nvPr/>
        </p:nvSpPr>
        <p:spPr>
          <a:xfrm>
            <a:off x="5312512" y="1505625"/>
            <a:ext cx="19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108</a:t>
            </a:r>
            <a:r>
              <a:rPr lang="de-DE" dirty="0"/>
              <a:t> Einsendungen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5733676-159A-42D2-AB5B-D1B9885CF7C7}"/>
              </a:ext>
            </a:extLst>
          </p:cNvPr>
          <p:cNvSpPr txBox="1"/>
          <p:nvPr/>
        </p:nvSpPr>
        <p:spPr>
          <a:xfrm>
            <a:off x="5312512" y="1929784"/>
            <a:ext cx="3374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C00000"/>
                </a:solidFill>
              </a:rPr>
              <a:t>37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/>
              <a:t>Arztpraxen (+12) / </a:t>
            </a:r>
            <a:r>
              <a:rPr lang="de-DE" sz="1400" dirty="0">
                <a:solidFill>
                  <a:srgbClr val="C00000"/>
                </a:solidFill>
              </a:rPr>
              <a:t>14</a:t>
            </a:r>
            <a:r>
              <a:rPr lang="de-DE" sz="1400" dirty="0"/>
              <a:t> Bundesländer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B7BF449-C98D-4E25-B7CF-1344F4551E31}"/>
              </a:ext>
            </a:extLst>
          </p:cNvPr>
          <p:cNvSpPr txBox="1"/>
          <p:nvPr/>
        </p:nvSpPr>
        <p:spPr>
          <a:xfrm>
            <a:off x="5312512" y="2811243"/>
            <a:ext cx="272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71% </a:t>
            </a:r>
            <a:r>
              <a:rPr lang="de-DE" dirty="0" err="1"/>
              <a:t>Positivenrate</a:t>
            </a:r>
            <a:r>
              <a:rPr lang="de-DE" dirty="0"/>
              <a:t> (77/108)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855C679-3EFE-4323-87C4-7AF423EA7DEB}"/>
              </a:ext>
            </a:extLst>
          </p:cNvPr>
          <p:cNvSpPr txBox="1"/>
          <p:nvPr/>
        </p:nvSpPr>
        <p:spPr>
          <a:xfrm>
            <a:off x="5306497" y="897319"/>
            <a:ext cx="924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C00000"/>
                </a:solidFill>
              </a:rPr>
              <a:t>KW33</a:t>
            </a:r>
          </a:p>
        </p:txBody>
      </p:sp>
      <p:graphicFrame>
        <p:nvGraphicFramePr>
          <p:cNvPr id="22" name="Diagramm 21">
            <a:extLst>
              <a:ext uri="{FF2B5EF4-FFF2-40B4-BE49-F238E27FC236}">
                <a16:creationId xmlns:a16="http://schemas.microsoft.com/office/drawing/2014/main" id="{C9484C48-B47A-447D-917E-EA87DB03DC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209597"/>
              </p:ext>
            </p:extLst>
          </p:nvPr>
        </p:nvGraphicFramePr>
        <p:xfrm>
          <a:off x="1155606" y="4189589"/>
          <a:ext cx="7035692" cy="27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C9484C48-B47A-447D-917E-EA87DB03DC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7967765"/>
              </p:ext>
            </p:extLst>
          </p:nvPr>
        </p:nvGraphicFramePr>
        <p:xfrm>
          <a:off x="791854" y="3274906"/>
          <a:ext cx="7560292" cy="3278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Diagramm 12">
            <a:extLst>
              <a:ext uri="{FF2B5EF4-FFF2-40B4-BE49-F238E27FC236}">
                <a16:creationId xmlns:a16="http://schemas.microsoft.com/office/drawing/2014/main" id="{45A25AAD-B8BF-4E17-969D-D98A1092C4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483444"/>
              </p:ext>
            </p:extLst>
          </p:nvPr>
        </p:nvGraphicFramePr>
        <p:xfrm>
          <a:off x="635620" y="1059762"/>
          <a:ext cx="3936380" cy="205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5103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61EA438-79BF-4054-A051-B6703A79E7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5474" y="6356350"/>
            <a:ext cx="1818207" cy="365125"/>
          </a:xfrm>
        </p:spPr>
        <p:txBody>
          <a:bodyPr/>
          <a:lstStyle/>
          <a:p>
            <a:r>
              <a:rPr lang="de-DE" dirty="0"/>
              <a:t>18.08.2021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9F01A9-1619-4A3C-A8FA-FB9201F3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1" y="6356350"/>
            <a:ext cx="4894377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26A8FD-3279-4C03-9285-5EF088C7B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5A9D0B64-2C10-48D1-83A9-423DAA422F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9360395"/>
              </p:ext>
            </p:extLst>
          </p:nvPr>
        </p:nvGraphicFramePr>
        <p:xfrm>
          <a:off x="242088" y="666041"/>
          <a:ext cx="8391526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A90F50DA-6782-4823-8FA1-68C0438B26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5014367"/>
              </p:ext>
            </p:extLst>
          </p:nvPr>
        </p:nvGraphicFramePr>
        <p:xfrm>
          <a:off x="242088" y="3511195"/>
          <a:ext cx="8367713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9650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00DA46EC-E777-4545-A50B-09DC4E85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/>
              <a:t>18.08.2021</a:t>
            </a:r>
            <a:endParaRPr lang="de-DE" dirty="0"/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88DB29AC-6F59-40FA-8776-7FB2138A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5243070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003ADD1A-A6B7-4633-B07C-6CD20115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 dirty="0"/>
          </a:p>
        </p:txBody>
      </p:sp>
      <p:graphicFrame>
        <p:nvGraphicFramePr>
          <p:cNvPr id="17" name="Diagramm 16">
            <a:extLst>
              <a:ext uri="{FF2B5EF4-FFF2-40B4-BE49-F238E27FC236}">
                <a16:creationId xmlns:a16="http://schemas.microsoft.com/office/drawing/2014/main" id="{396F0F67-66C0-4080-B8B2-5366F6EE77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6282408"/>
              </p:ext>
            </p:extLst>
          </p:nvPr>
        </p:nvGraphicFramePr>
        <p:xfrm>
          <a:off x="364330" y="774700"/>
          <a:ext cx="8415339" cy="265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Diagramm 17">
            <a:extLst>
              <a:ext uri="{FF2B5EF4-FFF2-40B4-BE49-F238E27FC236}">
                <a16:creationId xmlns:a16="http://schemas.microsoft.com/office/drawing/2014/main" id="{DAA40C81-7DAB-4E44-82FE-6FFC3BC8E1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6273968"/>
              </p:ext>
            </p:extLst>
          </p:nvPr>
        </p:nvGraphicFramePr>
        <p:xfrm>
          <a:off x="338426" y="3776416"/>
          <a:ext cx="8386763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752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00DA46EC-E777-4545-A50B-09DC4E85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/>
              <a:t>18.08.2021</a:t>
            </a:r>
            <a:endParaRPr lang="de-DE" dirty="0"/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88DB29AC-6F59-40FA-8776-7FB2138A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5243070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003ADD1A-A6B7-4633-B07C-6CD20115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710F1C5-1244-49BD-982D-6A17343BDF09}"/>
              </a:ext>
            </a:extLst>
          </p:cNvPr>
          <p:cNvSpPr txBox="1"/>
          <p:nvPr/>
        </p:nvSpPr>
        <p:spPr>
          <a:xfrm>
            <a:off x="564825" y="1124064"/>
            <a:ext cx="3137380" cy="3737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06563" indent="-1706563">
              <a:lnSpc>
                <a:spcPct val="150000"/>
              </a:lnSpc>
            </a:pPr>
            <a:r>
              <a:rPr lang="de-DE" sz="2000" dirty="0"/>
              <a:t>1x </a:t>
            </a:r>
            <a:r>
              <a:rPr lang="de-DE" sz="2000" dirty="0" err="1"/>
              <a:t>Tripleinfektion</a:t>
            </a:r>
            <a:r>
              <a:rPr lang="de-DE" sz="2000" dirty="0"/>
              <a:t>:</a:t>
            </a:r>
          </a:p>
          <a:p>
            <a:pPr marL="534988" indent="-1778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/>
              <a:t>HRV + PIV-3 + OC43</a:t>
            </a:r>
          </a:p>
          <a:p>
            <a:pPr marL="1706563" indent="-1706563">
              <a:lnSpc>
                <a:spcPct val="150000"/>
              </a:lnSpc>
            </a:pPr>
            <a:r>
              <a:rPr lang="de-DE" sz="2000" dirty="0"/>
              <a:t>11x Doppelinfektionen:</a:t>
            </a:r>
          </a:p>
          <a:p>
            <a:pPr marL="534988" indent="-1778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/>
              <a:t>5x PIV-3 + HRV</a:t>
            </a:r>
          </a:p>
          <a:p>
            <a:pPr marL="534988" indent="-1778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/>
              <a:t>3x HRV + OC43</a:t>
            </a:r>
          </a:p>
          <a:p>
            <a:pPr marL="534988" indent="-1778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/>
              <a:t>1x SARS-CoV-2 + PIV-3</a:t>
            </a:r>
          </a:p>
          <a:p>
            <a:pPr marL="534988" indent="-1778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/>
              <a:t>1x RSV + 229E</a:t>
            </a:r>
          </a:p>
          <a:p>
            <a:pPr marL="534988" indent="-1778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000" dirty="0"/>
              <a:t>1x RSV + OC43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ED13697-D67A-46ED-A987-8700B61201A0}"/>
              </a:ext>
            </a:extLst>
          </p:cNvPr>
          <p:cNvSpPr txBox="1"/>
          <p:nvPr/>
        </p:nvSpPr>
        <p:spPr>
          <a:xfrm>
            <a:off x="378448" y="477293"/>
            <a:ext cx="7564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06563" indent="-1706563"/>
            <a:r>
              <a:rPr lang="de-DE" sz="2400" b="1" dirty="0"/>
              <a:t>Mehrfachinfektionen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42BA04B-6245-43BC-B88F-61D4698D8DFD}"/>
              </a:ext>
            </a:extLst>
          </p:cNvPr>
          <p:cNvSpPr txBox="1"/>
          <p:nvPr/>
        </p:nvSpPr>
        <p:spPr>
          <a:xfrm>
            <a:off x="917887" y="4951085"/>
            <a:ext cx="3888288" cy="142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06563" indent="-1706563">
              <a:lnSpc>
                <a:spcPct val="150000"/>
              </a:lnSpc>
            </a:pPr>
            <a:r>
              <a:rPr lang="de-DE" sz="2000" b="1" dirty="0">
                <a:solidFill>
                  <a:srgbClr val="C00000"/>
                </a:solidFill>
                <a:sym typeface="Symbol" panose="05050102010706020507" pitchFamily="18" charset="2"/>
              </a:rPr>
              <a:t> 11%</a:t>
            </a:r>
          </a:p>
          <a:p>
            <a:pPr marL="177800" indent="-177800">
              <a:lnSpc>
                <a:spcPct val="150000"/>
              </a:lnSpc>
            </a:pPr>
            <a:r>
              <a:rPr lang="de-DE" sz="2000" b="1" dirty="0">
                <a:solidFill>
                  <a:srgbClr val="C00000"/>
                </a:solidFill>
                <a:sym typeface="Symbol" panose="05050102010706020507" pitchFamily="18" charset="2"/>
              </a:rPr>
              <a:t>	</a:t>
            </a:r>
            <a:r>
              <a:rPr lang="de-DE" dirty="0">
                <a:sym typeface="Symbol" panose="05050102010706020507" pitchFamily="18" charset="2"/>
              </a:rPr>
              <a:t>Saisondurchschnitt 2019/20: 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≈ </a:t>
            </a:r>
            <a:r>
              <a:rPr lang="de-DE" dirty="0">
                <a:sym typeface="Symbol" panose="05050102010706020507" pitchFamily="18" charset="2"/>
              </a:rPr>
              <a:t>3%</a:t>
            </a:r>
            <a:br>
              <a:rPr lang="de-DE" sz="2400" b="1" dirty="0">
                <a:solidFill>
                  <a:srgbClr val="C00000"/>
                </a:solidFill>
                <a:sym typeface="Symbol" panose="05050102010706020507" pitchFamily="18" charset="2"/>
              </a:rPr>
            </a:br>
            <a:endParaRPr lang="de-DE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14" name="Diagramm 13">
            <a:extLst>
              <a:ext uri="{FF2B5EF4-FFF2-40B4-BE49-F238E27FC236}">
                <a16:creationId xmlns:a16="http://schemas.microsoft.com/office/drawing/2014/main" id="{65268FB9-C623-4B06-AA0B-1D29325E3D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9563301"/>
              </p:ext>
            </p:extLst>
          </p:nvPr>
        </p:nvGraphicFramePr>
        <p:xfrm>
          <a:off x="3530601" y="2074448"/>
          <a:ext cx="5613399" cy="2832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7161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Bildschirmpräsentation (4:3)</PresentationFormat>
  <Paragraphs>45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ＭＳ 明朝</vt:lpstr>
      <vt:lpstr>Symbol</vt:lpstr>
      <vt:lpstr>Wingdings</vt:lpstr>
      <vt:lpstr>Office-Design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Biere, Barbara</cp:lastModifiedBy>
  <cp:revision>318</cp:revision>
  <cp:lastPrinted>2020-12-17T20:27:56Z</cp:lastPrinted>
  <dcterms:created xsi:type="dcterms:W3CDTF">2015-11-02T12:29:13Z</dcterms:created>
  <dcterms:modified xsi:type="dcterms:W3CDTF">2021-08-25T08:54:23Z</dcterms:modified>
</cp:coreProperties>
</file>