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25" r:id="rId3"/>
    <p:sldId id="323" r:id="rId4"/>
    <p:sldId id="324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33</a:t>
            </a:r>
            <a:endParaRPr lang="de-DE" sz="1100">
              <a:effectLst/>
            </a:endParaRPr>
          </a:p>
        </c:rich>
      </c:tx>
      <c:layout>
        <c:manualLayout>
          <c:xMode val="edge"/>
          <c:yMode val="edge"/>
          <c:x val="0.11509689673701275"/>
          <c:y val="1.3880059527604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29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Epivurve_care_TOP!$A$2:$B$79</c:f>
              <c:multiLvlStrCache>
                <c:ptCount val="7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Epivurve_care_TOP!$D$2:$D$79</c:f>
              <c:numCache>
                <c:formatCode>General</c:formatCode>
                <c:ptCount val="78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122</c:v>
                </c:pt>
                <c:pt idx="5">
                  <c:v>194</c:v>
                </c:pt>
                <c:pt idx="6">
                  <c:v>116</c:v>
                </c:pt>
                <c:pt idx="7">
                  <c:v>60</c:v>
                </c:pt>
                <c:pt idx="8">
                  <c:v>40</c:v>
                </c:pt>
                <c:pt idx="9">
                  <c:v>25</c:v>
                </c:pt>
                <c:pt idx="10">
                  <c:v>27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  <c:pt idx="16">
                  <c:v>7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7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10</c:v>
                </c:pt>
                <c:pt idx="29">
                  <c:v>12</c:v>
                </c:pt>
                <c:pt idx="30">
                  <c:v>20</c:v>
                </c:pt>
                <c:pt idx="31">
                  <c:v>19</c:v>
                </c:pt>
                <c:pt idx="32">
                  <c:v>39</c:v>
                </c:pt>
                <c:pt idx="33">
                  <c:v>94</c:v>
                </c:pt>
                <c:pt idx="34">
                  <c:v>162</c:v>
                </c:pt>
                <c:pt idx="35">
                  <c:v>185</c:v>
                </c:pt>
                <c:pt idx="36">
                  <c:v>232</c:v>
                </c:pt>
                <c:pt idx="37">
                  <c:v>253</c:v>
                </c:pt>
                <c:pt idx="38">
                  <c:v>292</c:v>
                </c:pt>
                <c:pt idx="39">
                  <c:v>272</c:v>
                </c:pt>
                <c:pt idx="40">
                  <c:v>309</c:v>
                </c:pt>
                <c:pt idx="41">
                  <c:v>367</c:v>
                </c:pt>
                <c:pt idx="42">
                  <c:v>392</c:v>
                </c:pt>
                <c:pt idx="43">
                  <c:v>333</c:v>
                </c:pt>
                <c:pt idx="44">
                  <c:v>320</c:v>
                </c:pt>
                <c:pt idx="45">
                  <c:v>292</c:v>
                </c:pt>
                <c:pt idx="46">
                  <c:v>245</c:v>
                </c:pt>
                <c:pt idx="47">
                  <c:v>179</c:v>
                </c:pt>
                <c:pt idx="48">
                  <c:v>140</c:v>
                </c:pt>
                <c:pt idx="49">
                  <c:v>106</c:v>
                </c:pt>
                <c:pt idx="50">
                  <c:v>56</c:v>
                </c:pt>
                <c:pt idx="51">
                  <c:v>85</c:v>
                </c:pt>
                <c:pt idx="52">
                  <c:v>48</c:v>
                </c:pt>
                <c:pt idx="53">
                  <c:v>48</c:v>
                </c:pt>
                <c:pt idx="54">
                  <c:v>64</c:v>
                </c:pt>
                <c:pt idx="55">
                  <c:v>66</c:v>
                </c:pt>
                <c:pt idx="56">
                  <c:v>73</c:v>
                </c:pt>
                <c:pt idx="57">
                  <c:v>60</c:v>
                </c:pt>
                <c:pt idx="58">
                  <c:v>46</c:v>
                </c:pt>
                <c:pt idx="59">
                  <c:v>61</c:v>
                </c:pt>
                <c:pt idx="60">
                  <c:v>55</c:v>
                </c:pt>
                <c:pt idx="61">
                  <c:v>37</c:v>
                </c:pt>
                <c:pt idx="62">
                  <c:v>43</c:v>
                </c:pt>
                <c:pt idx="63">
                  <c:v>26</c:v>
                </c:pt>
                <c:pt idx="64">
                  <c:v>10</c:v>
                </c:pt>
                <c:pt idx="65">
                  <c:v>5</c:v>
                </c:pt>
                <c:pt idx="66">
                  <c:v>7</c:v>
                </c:pt>
                <c:pt idx="67">
                  <c:v>4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2</c:v>
                </c:pt>
                <c:pt idx="72">
                  <c:v>0</c:v>
                </c:pt>
                <c:pt idx="7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B2-43EB-AB03-8FCE971F82B1}"/>
            </c:ext>
          </c:extLst>
        </c:ser>
        <c:ser>
          <c:idx val="4"/>
          <c:order val="1"/>
          <c:tx>
            <c:strRef>
              <c:f>Epivurve_care_TOP!$I$1</c:f>
              <c:strCache>
                <c:ptCount val="1"/>
                <c:pt idx="0">
                  <c:v>Neu übermittelt in KW 30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Pt>
            <c:idx val="7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7B2-43EB-AB03-8FCE971F82B1}"/>
              </c:ext>
            </c:extLst>
          </c:dPt>
          <c:dPt>
            <c:idx val="7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7B2-43EB-AB03-8FCE971F82B1}"/>
              </c:ext>
            </c:extLst>
          </c:dPt>
          <c:cat>
            <c:multiLvlStrRef>
              <c:f>Epivurve_care_TOP!$A$2:$B$79</c:f>
              <c:multiLvlStrCache>
                <c:ptCount val="7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Epivurve_care_TOP!$I$2:$I$76</c:f>
              <c:numCache>
                <c:formatCode>General</c:formatCode>
                <c:ptCount val="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5</c:v>
                </c:pt>
                <c:pt idx="7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B2-43EB-AB03-8FCE971F82B1}"/>
            </c:ext>
          </c:extLst>
        </c:ser>
        <c:ser>
          <c:idx val="3"/>
          <c:order val="2"/>
          <c:tx>
            <c:strRef>
              <c:f>Epivurve_care_TOP!$J$1</c:f>
              <c:strCache>
                <c:ptCount val="1"/>
                <c:pt idx="0">
                  <c:v>Neu übermittelt in KW 31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B2-43EB-AB03-8FCE971F82B1}"/>
              </c:ext>
            </c:extLst>
          </c:dPt>
          <c:cat>
            <c:multiLvlStrRef>
              <c:f>Epivurve_care_TOP!$A$2:$B$79</c:f>
              <c:multiLvlStrCache>
                <c:ptCount val="7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Epivurve_care_TOP!$J$2:$J$77</c:f>
              <c:numCache>
                <c:formatCode>General</c:formatCode>
                <c:ptCount val="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1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1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B2-43EB-AB03-8FCE971F82B1}"/>
            </c:ext>
          </c:extLst>
        </c:ser>
        <c:ser>
          <c:idx val="1"/>
          <c:order val="3"/>
          <c:tx>
            <c:strRef>
              <c:f>Epivurve_care_TOP!$K$1</c:f>
              <c:strCache>
                <c:ptCount val="1"/>
                <c:pt idx="0">
                  <c:v>Neu übermittelt in KW 32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75"/>
            <c:invertIfNegative val="0"/>
            <c:bubble3D val="0"/>
            <c:spPr>
              <a:solidFill>
                <a:schemeClr val="accent6">
                  <a:tint val="77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7B2-43EB-AB03-8FCE971F82B1}"/>
              </c:ext>
            </c:extLst>
          </c:dPt>
          <c:cat>
            <c:multiLvlStrRef>
              <c:f>Epivurve_care_TOP!$A$2:$B$79</c:f>
              <c:multiLvlStrCache>
                <c:ptCount val="7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Epivurve_care_TOP!$K$2:$K$78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6</c:v>
                </c:pt>
                <c:pt idx="7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B2-43EB-AB03-8FCE971F82B1}"/>
            </c:ext>
          </c:extLst>
        </c:ser>
        <c:ser>
          <c:idx val="2"/>
          <c:order val="4"/>
          <c:tx>
            <c:strRef>
              <c:f>Epivurve_care_TOP!$L$1</c:f>
              <c:strCache>
                <c:ptCount val="1"/>
                <c:pt idx="0">
                  <c:v>Neu übermittelt in KW 33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7B2-43EB-AB03-8FCE971F82B1}"/>
              </c:ext>
            </c:extLst>
          </c:dPt>
          <c:dPt>
            <c:idx val="75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7B2-43EB-AB03-8FCE971F82B1}"/>
              </c:ext>
            </c:extLst>
          </c:dPt>
          <c:dPt>
            <c:idx val="76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7B2-43EB-AB03-8FCE971F82B1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7B2-43EB-AB03-8FCE971F82B1}"/>
              </c:ext>
            </c:extLst>
          </c:dPt>
          <c:cat>
            <c:multiLvlStrRef>
              <c:f>Epivurve_care_TOP!$A$2:$B$79</c:f>
              <c:multiLvlStrCache>
                <c:ptCount val="7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Epivurve_care_TOP!$L$2:$L$79</c:f>
              <c:numCache>
                <c:formatCode>General</c:formatCode>
                <c:ptCount val="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2</c:v>
                </c:pt>
                <c:pt idx="76">
                  <c:v>8</c:v>
                </c:pt>
                <c:pt idx="7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7B2-43EB-AB03-8FCE971F8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Nosokomiale SARS-CoV-2 Ausbrüche nach Datum der ersten Meldung eines Falles je Ausbruch bis KW 33</a:t>
            </a:r>
          </a:p>
        </c:rich>
      </c:tx>
      <c:layout>
        <c:manualLayout>
          <c:xMode val="edge"/>
          <c:yMode val="edge"/>
          <c:x val="0.11599195242474825"/>
          <c:y val="1.8830050883146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0372071591316812"/>
          <c:y val="0.3544282109387103"/>
          <c:w val="0.85312060044330229"/>
          <c:h val="0.401621552604698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29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Epicurve_noso_TOP!$A$2:$B$79</c:f>
              <c:multiLvlStrCache>
                <c:ptCount val="7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Epicurve_noso_TOP!$D$2:$D$79</c:f>
              <c:numCache>
                <c:formatCode>General</c:formatCode>
                <c:ptCount val="78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65</c:v>
                </c:pt>
                <c:pt idx="4">
                  <c:v>126</c:v>
                </c:pt>
                <c:pt idx="5">
                  <c:v>149</c:v>
                </c:pt>
                <c:pt idx="6">
                  <c:v>102</c:v>
                </c:pt>
                <c:pt idx="7">
                  <c:v>49</c:v>
                </c:pt>
                <c:pt idx="8">
                  <c:v>37</c:v>
                </c:pt>
                <c:pt idx="9">
                  <c:v>28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12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24</c:v>
                </c:pt>
                <c:pt idx="31">
                  <c:v>36</c:v>
                </c:pt>
                <c:pt idx="32">
                  <c:v>54</c:v>
                </c:pt>
                <c:pt idx="33">
                  <c:v>82</c:v>
                </c:pt>
                <c:pt idx="34">
                  <c:v>126</c:v>
                </c:pt>
                <c:pt idx="35">
                  <c:v>145</c:v>
                </c:pt>
                <c:pt idx="36">
                  <c:v>146</c:v>
                </c:pt>
                <c:pt idx="37">
                  <c:v>129</c:v>
                </c:pt>
                <c:pt idx="38">
                  <c:v>186</c:v>
                </c:pt>
                <c:pt idx="39">
                  <c:v>142</c:v>
                </c:pt>
                <c:pt idx="40">
                  <c:v>217</c:v>
                </c:pt>
                <c:pt idx="41">
                  <c:v>226</c:v>
                </c:pt>
                <c:pt idx="42">
                  <c:v>257</c:v>
                </c:pt>
                <c:pt idx="43">
                  <c:v>169</c:v>
                </c:pt>
                <c:pt idx="44">
                  <c:v>157</c:v>
                </c:pt>
                <c:pt idx="45">
                  <c:v>198</c:v>
                </c:pt>
                <c:pt idx="46">
                  <c:v>200</c:v>
                </c:pt>
                <c:pt idx="47">
                  <c:v>206</c:v>
                </c:pt>
                <c:pt idx="48">
                  <c:v>166</c:v>
                </c:pt>
                <c:pt idx="49">
                  <c:v>153</c:v>
                </c:pt>
                <c:pt idx="50">
                  <c:v>145</c:v>
                </c:pt>
                <c:pt idx="51">
                  <c:v>145</c:v>
                </c:pt>
                <c:pt idx="52">
                  <c:v>122</c:v>
                </c:pt>
                <c:pt idx="53">
                  <c:v>101</c:v>
                </c:pt>
                <c:pt idx="54">
                  <c:v>92</c:v>
                </c:pt>
                <c:pt idx="55">
                  <c:v>100</c:v>
                </c:pt>
                <c:pt idx="56">
                  <c:v>115</c:v>
                </c:pt>
                <c:pt idx="57">
                  <c:v>95</c:v>
                </c:pt>
                <c:pt idx="58">
                  <c:v>85</c:v>
                </c:pt>
                <c:pt idx="59">
                  <c:v>92</c:v>
                </c:pt>
                <c:pt idx="60">
                  <c:v>104</c:v>
                </c:pt>
                <c:pt idx="61">
                  <c:v>94</c:v>
                </c:pt>
                <c:pt idx="62">
                  <c:v>58</c:v>
                </c:pt>
                <c:pt idx="63">
                  <c:v>35</c:v>
                </c:pt>
                <c:pt idx="64">
                  <c:v>13</c:v>
                </c:pt>
                <c:pt idx="65">
                  <c:v>16</c:v>
                </c:pt>
                <c:pt idx="66">
                  <c:v>10</c:v>
                </c:pt>
                <c:pt idx="67">
                  <c:v>2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7</c:v>
                </c:pt>
                <c:pt idx="72">
                  <c:v>6</c:v>
                </c:pt>
                <c:pt idx="7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C-44E7-AC3C-521537C2ECE2}"/>
            </c:ext>
          </c:extLst>
        </c:ser>
        <c:ser>
          <c:idx val="4"/>
          <c:order val="1"/>
          <c:tx>
            <c:strRef>
              <c:f>Epicurve_noso_TOP!$I$1</c:f>
              <c:strCache>
                <c:ptCount val="1"/>
                <c:pt idx="0">
                  <c:v>Neu übermittelt in KW 30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Epicurve_noso_TOP!$A$2:$B$79</c:f>
              <c:multiLvlStrCache>
                <c:ptCount val="7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Epicurve_noso_TOP!$I$2:$I$76</c:f>
              <c:numCache>
                <c:formatCode>General</c:formatCode>
                <c:ptCount val="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2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1</c:v>
                </c:pt>
                <c:pt idx="7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4C-44E7-AC3C-521537C2ECE2}"/>
            </c:ext>
          </c:extLst>
        </c:ser>
        <c:ser>
          <c:idx val="3"/>
          <c:order val="2"/>
          <c:tx>
            <c:strRef>
              <c:f>Epicurve_noso_TOP!$J$1</c:f>
              <c:strCache>
                <c:ptCount val="1"/>
                <c:pt idx="0">
                  <c:v>Neu übermittelt in KW 31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Epicurve_noso_TOP!$A$2:$B$79</c:f>
              <c:multiLvlStrCache>
                <c:ptCount val="7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Epicurve_noso_TOP!$J$2:$J$77</c:f>
              <c:numCache>
                <c:formatCode>General</c:formatCode>
                <c:ptCount val="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3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1</c:v>
                </c:pt>
                <c:pt idx="74">
                  <c:v>5</c:v>
                </c:pt>
                <c:pt idx="7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4C-44E7-AC3C-521537C2ECE2}"/>
            </c:ext>
          </c:extLst>
        </c:ser>
        <c:ser>
          <c:idx val="2"/>
          <c:order val="3"/>
          <c:tx>
            <c:strRef>
              <c:f>Epicurve_noso_TOP!$K$1</c:f>
              <c:strCache>
                <c:ptCount val="1"/>
                <c:pt idx="0">
                  <c:v>Neu übermittelt in KW 32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Epicurve_noso_TOP!$A$2:$B$79</c:f>
              <c:multiLvlStrCache>
                <c:ptCount val="7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Epicurve_noso_TOP!$K$2:$K$78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</c:v>
                </c:pt>
                <c:pt idx="74">
                  <c:v>0</c:v>
                </c:pt>
                <c:pt idx="75">
                  <c:v>5</c:v>
                </c:pt>
                <c:pt idx="7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4C-44E7-AC3C-521537C2ECE2}"/>
            </c:ext>
          </c:extLst>
        </c:ser>
        <c:ser>
          <c:idx val="1"/>
          <c:order val="4"/>
          <c:tx>
            <c:strRef>
              <c:f>Epicurve_noso_TOP!$L$1</c:f>
              <c:strCache>
                <c:ptCount val="1"/>
                <c:pt idx="0">
                  <c:v>Neu übermittelt in KW 33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Epicurve_noso_TOP!$A$2:$B$79</c:f>
              <c:multiLvlStrCache>
                <c:ptCount val="7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  <c:pt idx="77">
                    <c:v>33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Epicurve_noso_TOP!$L$2:$L$79</c:f>
              <c:numCache>
                <c:formatCode>General</c:formatCode>
                <c:ptCount val="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9</c:v>
                </c:pt>
                <c:pt idx="7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4C-44E7-AC3C-521537C2E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620688"/>
            <a:ext cx="2520280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24.8.21</a:t>
            </a:r>
            <a:endParaRPr lang="de-DE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27418B-E71B-46B7-9FC3-66B2D2F4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8" y="-5672"/>
            <a:ext cx="5746742" cy="361205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D09018-1948-4159-90D0-7495EF666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29000"/>
            <a:ext cx="5564514" cy="34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DAF1B22-9CFF-415F-B321-7AD8645C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4BDBB94-C9CC-4642-A946-E64B01B8495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91880" y="3324475"/>
            <a:ext cx="5652120" cy="354191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CB7ACB7-BC40-4CF6-AD83-48929CDB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AC5D84-DE42-4D6A-93B6-307912784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1344"/>
            <a:ext cx="5183684" cy="321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3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24.8.2021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29014" y="3058688"/>
            <a:ext cx="425900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252415" y="536471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Woche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4EB999-E506-46AD-A812-0ACB00A62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158938"/>
            <a:ext cx="4500084" cy="278223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8F13DA6-61BB-45F4-89A4-A65C3DDFB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580" y="44624"/>
            <a:ext cx="4572924" cy="2863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11AF8CE-2C4E-487E-BC95-1135C8569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567" y="3949577"/>
            <a:ext cx="4650937" cy="29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735459-A30C-4B9D-BCAC-CEDE2FB6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EAE9C8-3A2C-43C9-947A-C5F5B8165A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41334E-5E45-457A-A3F3-A55031AD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35F888-285D-4F43-BF8E-A716C50B4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-27383"/>
            <a:ext cx="5536332" cy="34563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249BE6-3350-4097-A28A-DFFE58B68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110" y="3368476"/>
            <a:ext cx="5582394" cy="351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2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3428537" cy="504056"/>
          </a:xfrm>
        </p:spPr>
        <p:txBody>
          <a:bodyPr/>
          <a:lstStyle/>
          <a:p>
            <a:r>
              <a:rPr lang="de-DE" dirty="0"/>
              <a:t>Ausbrüche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332018"/>
              </p:ext>
            </p:extLst>
          </p:nvPr>
        </p:nvGraphicFramePr>
        <p:xfrm>
          <a:off x="35496" y="764704"/>
          <a:ext cx="475252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016651"/>
              </p:ext>
            </p:extLst>
          </p:nvPr>
        </p:nvGraphicFramePr>
        <p:xfrm>
          <a:off x="4716016" y="764704"/>
          <a:ext cx="4392488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Bildschirmpräsentation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Woche – Datenstand 24.8.21</vt:lpstr>
      <vt:lpstr>PowerPoint-Präsentation</vt:lpstr>
      <vt:lpstr>Datenstand 24.8.2021  Anzahl der Testungen pro 100.000 Einwohner nach Altersgruppe und Woche </vt:lpstr>
      <vt:lpstr>PowerPoint-Präsentation</vt:lpstr>
      <vt:lpstr>Ausbrüche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343</cp:revision>
  <dcterms:created xsi:type="dcterms:W3CDTF">2020-01-21T10:42:53Z</dcterms:created>
  <dcterms:modified xsi:type="dcterms:W3CDTF">2021-08-25T07:39:02Z</dcterms:modified>
</cp:coreProperties>
</file>