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727" r:id="rId3"/>
    <p:sldId id="728" r:id="rId4"/>
    <p:sldId id="264" r:id="rId5"/>
    <p:sldId id="751" r:id="rId6"/>
    <p:sldId id="743" r:id="rId7"/>
    <p:sldId id="750" r:id="rId8"/>
    <p:sldId id="747" r:id="rId9"/>
    <p:sldId id="731" r:id="rId10"/>
    <p:sldId id="745" r:id="rId11"/>
    <p:sldId id="746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79256" autoAdjust="0"/>
  </p:normalViewPr>
  <p:slideViewPr>
    <p:cSldViewPr snapToGrid="0" snapToObjects="1">
      <p:cViewPr varScale="1">
        <p:scale>
          <a:sx n="102" d="100"/>
          <a:sy n="102" d="100"/>
        </p:scale>
        <p:origin x="134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25.08.2021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25.08.2021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S:\Wissdaten\RKI_nCoV-Lage\3.Kommunikation\3.7.Lageberichte\2021-08-18\Automatisierung\Lagebericht_RKI_18-08-2021_backup_DIMvongestern.docx</a:t>
            </a:r>
          </a:p>
          <a:p>
            <a:r>
              <a:rPr lang="de-DE" dirty="0"/>
              <a:t>Aus dem Automatisierungsordner vom Mittwoch selbst, je nachdem was verfügbar ist: die eigentliche automatisierte LB Datei oder das Backup mit den </a:t>
            </a:r>
            <a:r>
              <a:rPr lang="de-DE" dirty="0" err="1"/>
              <a:t>Divi&amp;Dim</a:t>
            </a:r>
            <a:r>
              <a:rPr lang="de-DE" dirty="0"/>
              <a:t> Zahlen vom Vortag.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S:\Wissdaten\RKI_nCoV-Lage\3.Kommunikation\3.7.Lageberichte\2021-08-18\BL_Grafik_Meldedatum_Cube_2021-08-18.xlsm</a:t>
            </a:r>
          </a:p>
          <a:p>
            <a:r>
              <a:rPr lang="de-DE" dirty="0"/>
              <a:t>Aus dem Lageberichtsordner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S:\Wissdaten\RKI_nCoV-Lage\3.Kommunikation\3.7.Lageberichte\2021-08-17\Karten\A-Inzidenz 7 Tage.png</a:t>
            </a:r>
          </a:p>
          <a:p>
            <a:r>
              <a:rPr lang="de-DE" dirty="0"/>
              <a:t>Aus dem Karten 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S:\Wissdaten\RKI_nCoV-Lage\3.Kommunikation\3.7.Lageberichte\2021-08-17\heatmaps\g\Deutschland_inzidenz_heatmap.tiff Aus den Daten vom jeweiligen Dienstag, </a:t>
            </a:r>
            <a:r>
              <a:rPr lang="de-DE" dirty="0" err="1"/>
              <a:t>tiff</a:t>
            </a:r>
            <a:r>
              <a:rPr lang="de-DE" dirty="0"/>
              <a:t> oder </a:t>
            </a:r>
            <a:r>
              <a:rPr lang="de-DE" dirty="0" err="1"/>
              <a:t>pdf</a:t>
            </a:r>
            <a:r>
              <a:rPr lang="de-DE" dirty="0"/>
              <a:t> ist egal, was sich besser darstellen lässt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52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4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S:\Wissdaten\RKI_nCoV-Lage\3.Kommunikation\3.7.Lageberichte\2021-08-25\Karten Datei: A-</a:t>
            </a:r>
            <a:r>
              <a:rPr lang="de-DE" dirty="0" err="1"/>
              <a:t>HospInzidenz</a:t>
            </a:r>
            <a:r>
              <a:rPr lang="de-DE" dirty="0"/>
              <a:t> 7 Tage.png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58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S:\Wissdaten\RKI_nCoV-Lage\3.Kommunikation\3.7.Lageberichte\2021-08-25\Reise_Exposition Datei: Anteil_ExpAusland.pdf oder </a:t>
            </a:r>
            <a:r>
              <a:rPr lang="de-DE" dirty="0" err="1"/>
              <a:t>Anteil_ExpAusland.emf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79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25. August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631"/>
            <a:ext cx="7983646" cy="714291"/>
          </a:xfrm>
        </p:spPr>
        <p:txBody>
          <a:bodyPr/>
          <a:lstStyle/>
          <a:p>
            <a:r>
              <a:rPr lang="de-DE" dirty="0"/>
              <a:t>Exposition im Ausland (Stand: 24.08.2021)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AF45CA-0664-4096-96A7-E994ABAE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745998"/>
            <a:ext cx="7407176" cy="40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/>
            <a:r>
              <a:rPr lang="de-DE">
                <a:latin typeface="Calibri"/>
              </a:rPr>
              <a:t>25.08.2021</a:t>
            </a:r>
            <a:endParaRPr lang="de-DE" dirty="0">
              <a:latin typeface="Calibri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92" y="173420"/>
            <a:ext cx="7950319" cy="714291"/>
          </a:xfrm>
        </p:spPr>
        <p:txBody>
          <a:bodyPr/>
          <a:lstStyle/>
          <a:p>
            <a:r>
              <a:rPr lang="de-DE" dirty="0">
                <a:highlight>
                  <a:srgbClr val="FFFF00"/>
                </a:highlight>
              </a:rPr>
              <a:t>Expositionsländer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781672"/>
              </p:ext>
            </p:extLst>
          </p:nvPr>
        </p:nvGraphicFramePr>
        <p:xfrm>
          <a:off x="1110641" y="1042035"/>
          <a:ext cx="5164900" cy="3231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825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  <a:gridCol w="729015">
                  <a:extLst>
                    <a:ext uri="{9D8B030D-6E8A-4147-A177-3AD203B41FA5}">
                      <a16:colId xmlns:a16="http://schemas.microsoft.com/office/drawing/2014/main" val="2776589622"/>
                    </a:ext>
                  </a:extLst>
                </a:gridCol>
              </a:tblGrid>
              <a:tr h="449789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Expositionsland (Nennungen)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MW27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MW28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MW29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MW30</a:t>
                      </a:r>
                    </a:p>
                  </a:txBody>
                  <a:tcPr marL="5715" marR="5715" marT="571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900" b="1" i="0" u="none" strike="noStrike" dirty="0"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marL="5715" marR="5715" marT="5715" marB="0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effectLst/>
                          <a:latin typeface="Arial" panose="020B0604020202020204" pitchFamily="34" charset="0"/>
                        </a:rPr>
                        <a:t>Spanien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Türkei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Niederlande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Kroatien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Griechenland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Russische Föderation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Südeuropa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Frankreich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Italien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effectLst/>
                          <a:latin typeface="Arial" panose="020B0604020202020204" pitchFamily="34" charset="0"/>
                        </a:rPr>
                        <a:t>Österreich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"/>
            <a:ext cx="7983646" cy="714291"/>
          </a:xfrm>
        </p:spPr>
        <p:txBody>
          <a:bodyPr/>
          <a:lstStyle/>
          <a:p>
            <a:r>
              <a:rPr lang="de-DE" dirty="0"/>
              <a:t>Überblick Kennzahlen 25.08. – DIVI Zahlen 24.08.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E33FC4E-9ED1-4930-ACE0-540B9D34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337325"/>
              </p:ext>
            </p:extLst>
          </p:nvPr>
        </p:nvGraphicFramePr>
        <p:xfrm>
          <a:off x="930303" y="747415"/>
          <a:ext cx="7235688" cy="3957255"/>
        </p:xfrm>
        <a:graphic>
          <a:graphicData uri="http://schemas.openxmlformats.org/drawingml/2006/table">
            <a:tbl>
              <a:tblPr firstRow="1" firstCol="1" bandRow="1"/>
              <a:tblGrid>
                <a:gridCol w="972836">
                  <a:extLst>
                    <a:ext uri="{9D8B030D-6E8A-4147-A177-3AD203B41FA5}">
                      <a16:colId xmlns:a16="http://schemas.microsoft.com/office/drawing/2014/main" val="402108669"/>
                    </a:ext>
                  </a:extLst>
                </a:gridCol>
                <a:gridCol w="960100">
                  <a:extLst>
                    <a:ext uri="{9D8B030D-6E8A-4147-A177-3AD203B41FA5}">
                      <a16:colId xmlns:a16="http://schemas.microsoft.com/office/drawing/2014/main" val="2976481845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706393281"/>
                    </a:ext>
                  </a:extLst>
                </a:gridCol>
                <a:gridCol w="1100189">
                  <a:extLst>
                    <a:ext uri="{9D8B030D-6E8A-4147-A177-3AD203B41FA5}">
                      <a16:colId xmlns:a16="http://schemas.microsoft.com/office/drawing/2014/main" val="2503101920"/>
                    </a:ext>
                  </a:extLst>
                </a:gridCol>
                <a:gridCol w="1160326">
                  <a:extLst>
                    <a:ext uri="{9D8B030D-6E8A-4147-A177-3AD203B41FA5}">
                      <a16:colId xmlns:a16="http://schemas.microsoft.com/office/drawing/2014/main" val="3813626528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57990361"/>
                    </a:ext>
                  </a:extLst>
                </a:gridCol>
                <a:gridCol w="1192873">
                  <a:extLst>
                    <a:ext uri="{9D8B030D-6E8A-4147-A177-3AD203B41FA5}">
                      <a16:colId xmlns:a16="http://schemas.microsoft.com/office/drawing/2014/main" val="448535422"/>
                    </a:ext>
                  </a:extLst>
                </a:gridCol>
                <a:gridCol w="99760">
                  <a:extLst>
                    <a:ext uri="{9D8B030D-6E8A-4147-A177-3AD203B41FA5}">
                      <a16:colId xmlns:a16="http://schemas.microsoft.com/office/drawing/2014/main" val="364818531"/>
                    </a:ext>
                  </a:extLst>
                </a:gridCol>
                <a:gridCol w="1602524">
                  <a:extLst>
                    <a:ext uri="{9D8B030D-6E8A-4147-A177-3AD203B41FA5}">
                      <a16:colId xmlns:a16="http://schemas.microsoft.com/office/drawing/2014/main" val="641323087"/>
                    </a:ext>
                  </a:extLst>
                </a:gridCol>
              </a:tblGrid>
              <a:tr h="4436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24.08. 12:15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25.08.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91664"/>
                  </a:ext>
                </a:extLst>
              </a:tr>
              <a:tr h="54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285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+11.561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+7.200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61,3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+30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+110.658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324994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(3.889.173)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86.600]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[316/412]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[805]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+170.068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642388"/>
                  </a:ext>
                </a:extLst>
              </a:tr>
              <a:tr h="824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808143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+441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+4.300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1,47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3,6 %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53.530.526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244821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(279.282)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3.710.500)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[182/412]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49.408.003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06564"/>
                  </a:ext>
                </a:extLst>
              </a:tr>
              <a:tr h="490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13200"/>
                  </a:ext>
                </a:extLst>
              </a:tr>
              <a:tr h="157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1,61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64,4 % </a:t>
                      </a:r>
                      <a:r>
                        <a:rPr lang="de-DE" sz="105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145281"/>
                  </a:ext>
                </a:extLst>
              </a:tr>
              <a:tr h="2478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(92.061)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[38/412]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59,4 %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18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A8DC7A-245A-4F7B-A8FF-0EE53337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89" y="934170"/>
            <a:ext cx="8126772" cy="420933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n=50.954 (COVID-19)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322D2-024A-4E9D-89D8-1B60E0AA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123" y="859490"/>
            <a:ext cx="6296663" cy="41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7A28F1-C02E-474D-9F84-BB9088DE1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D055BEB-14A3-4BC7-AB64-54844F35E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3021A4C-56FD-45B8-8697-1EF797B0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nach Altersgruppen und Landkreis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D92AAF-4795-416F-B39B-46AC13BEE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05" y="1168406"/>
            <a:ext cx="8208547" cy="39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97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25.08.2021)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925F374-E44A-41DF-A4F5-B348F386C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09" y="1352695"/>
            <a:ext cx="7390491" cy="369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1004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von Hospitalisierten nach Altersgruppe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8B03273-B2CE-4438-95A4-29CEDF69E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6" y="1062070"/>
            <a:ext cx="7593790" cy="366745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5A2881F-7CA9-4F5B-B493-7FEDCC4F3A8D}"/>
              </a:ext>
            </a:extLst>
          </p:cNvPr>
          <p:cNvSpPr/>
          <p:nvPr/>
        </p:nvSpPr>
        <p:spPr>
          <a:xfrm>
            <a:off x="7117237" y="1062070"/>
            <a:ext cx="603316" cy="348165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87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02758"/>
            <a:ext cx="7983646" cy="714291"/>
          </a:xfrm>
        </p:spPr>
        <p:txBody>
          <a:bodyPr/>
          <a:lstStyle/>
          <a:p>
            <a:r>
              <a:rPr lang="de-DE" dirty="0"/>
              <a:t>7-Tage-Inzidenz hospitalisierter COVID-19-Fälle nach Landkreis)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04B9D9-89DE-474D-A1AE-6C75CB6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5" y="930302"/>
            <a:ext cx="5505302" cy="389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25.08.2021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D43812-13C5-42F5-93F8-96730C85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99" y="995549"/>
            <a:ext cx="5442116" cy="38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682</Words>
  <Application>Microsoft Office PowerPoint</Application>
  <PresentationFormat>Bildschirmpräsentation (16:9)</PresentationFormat>
  <Paragraphs>201</Paragraphs>
  <Slides>11</Slides>
  <Notes>8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25.08. – DIVI Zahlen 24.08.</vt:lpstr>
      <vt:lpstr>Verlauf der 7-Tage-Inzidenz der Bundesländer</vt:lpstr>
      <vt:lpstr>Geografische Verteilung 7-Tage-Inzidenz nach Landkreis, n=50.954 (COVID-19)</vt:lpstr>
      <vt:lpstr>7-Tage-Inzidenz nach Altersgruppen und Landkreis</vt:lpstr>
      <vt:lpstr>7-Tage-Inzidenz der COVID-19-Fälle nach Altersgruppe und Meldewoche (Stand 25.08.2021)</vt:lpstr>
      <vt:lpstr>Verlauf der 7-Tage-Inzidenz von Hospitalisierten nach Altersgruppe</vt:lpstr>
      <vt:lpstr>7-Tage-Inzidenz hospitalisierter COVID-19-Fälle nach Landkreis)</vt:lpstr>
      <vt:lpstr>Expositionsländer importierter Fälle </vt:lpstr>
      <vt:lpstr>Exposition im Ausland (Stand: 24.08.2021)</vt:lpstr>
      <vt:lpstr>Expositionsländer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397</cp:revision>
  <dcterms:created xsi:type="dcterms:W3CDTF">2015-11-02T12:29:13Z</dcterms:created>
  <dcterms:modified xsi:type="dcterms:W3CDTF">2021-08-25T08:54:37Z</dcterms:modified>
</cp:coreProperties>
</file>