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98" r:id="rId3"/>
    <p:sldId id="295" r:id="rId4"/>
    <p:sldId id="305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126" y="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33-2021\Daten\2021-08-23_sequencing_desh_report_KW32_s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Datenquellen!$N$1</c:f>
              <c:strCache>
                <c:ptCount val="1"/>
                <c:pt idx="0">
                  <c:v>Anteil Global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Datenquellen!$N$2:$N$33</c:f>
              <c:numCache>
                <c:formatCode>General</c:formatCode>
                <c:ptCount val="32"/>
                <c:pt idx="0">
                  <c:v>4.4270296281020138E-3</c:v>
                </c:pt>
                <c:pt idx="1">
                  <c:v>1.1132973445672099E-2</c:v>
                </c:pt>
                <c:pt idx="2">
                  <c:v>2.7684449608021688E-2</c:v>
                </c:pt>
                <c:pt idx="3">
                  <c:v>5.0462121406077982E-2</c:v>
                </c:pt>
                <c:pt idx="4">
                  <c:v>8.1336823032011271E-2</c:v>
                </c:pt>
                <c:pt idx="5">
                  <c:v>0.12710379716934705</c:v>
                </c:pt>
                <c:pt idx="6">
                  <c:v>0.14229829783985956</c:v>
                </c:pt>
                <c:pt idx="7">
                  <c:v>0.13819839960256206</c:v>
                </c:pt>
                <c:pt idx="8">
                  <c:v>0.14880422120194614</c:v>
                </c:pt>
                <c:pt idx="9">
                  <c:v>0.14168115779435689</c:v>
                </c:pt>
                <c:pt idx="10">
                  <c:v>0.12473271560940841</c:v>
                </c:pt>
                <c:pt idx="11">
                  <c:v>0.10110001634113408</c:v>
                </c:pt>
                <c:pt idx="12">
                  <c:v>0.11187807669252148</c:v>
                </c:pt>
                <c:pt idx="13">
                  <c:v>0.10394222800994436</c:v>
                </c:pt>
                <c:pt idx="14">
                  <c:v>0.11496000901205362</c:v>
                </c:pt>
                <c:pt idx="15">
                  <c:v>0.10922994031830238</c:v>
                </c:pt>
                <c:pt idx="16">
                  <c:v>0.11536952046839834</c:v>
                </c:pt>
                <c:pt idx="17">
                  <c:v>0.13268589191490204</c:v>
                </c:pt>
                <c:pt idx="18">
                  <c:v>0.13856509836019304</c:v>
                </c:pt>
                <c:pt idx="19">
                  <c:v>0.16665086738079438</c:v>
                </c:pt>
                <c:pt idx="20">
                  <c:v>0.21509799986621178</c:v>
                </c:pt>
                <c:pt idx="21">
                  <c:v>0.239656254526143</c:v>
                </c:pt>
                <c:pt idx="22">
                  <c:v>0.25336658354114711</c:v>
                </c:pt>
                <c:pt idx="23">
                  <c:v>0.29873173421560517</c:v>
                </c:pt>
                <c:pt idx="24">
                  <c:v>0.34040341027240589</c:v>
                </c:pt>
                <c:pt idx="25">
                  <c:v>0.4102209944751381</c:v>
                </c:pt>
                <c:pt idx="26">
                  <c:v>0.34483998561668466</c:v>
                </c:pt>
                <c:pt idx="27">
                  <c:v>0.27673649393605293</c:v>
                </c:pt>
                <c:pt idx="28">
                  <c:v>0.31064641806472132</c:v>
                </c:pt>
                <c:pt idx="29">
                  <c:v>0.24397512308888314</c:v>
                </c:pt>
                <c:pt idx="30">
                  <c:v>0.18391705872103153</c:v>
                </c:pt>
                <c:pt idx="31">
                  <c:v>0.13124127385147263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4-4783-82B5-F7FDBF128CD4}"/>
            </c:ext>
          </c:extLst>
        </c:ser>
        <c:ser>
          <c:idx val="1"/>
          <c:order val="1"/>
          <c:tx>
            <c:strRef>
              <c:f>Datenquellen!$O$1</c:f>
              <c:strCache>
                <c:ptCount val="1"/>
                <c:pt idx="0">
                  <c:v>Anteil Stichprobe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Datenquellen!$O$2:$O$33</c:f>
              <c:numCache>
                <c:formatCode>General</c:formatCode>
                <c:ptCount val="32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6.9250438897794059E-2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5.3584450552532678E-2</c:v>
                </c:pt>
                <c:pt idx="10">
                  <c:v>4.4039828074040478E-2</c:v>
                </c:pt>
                <c:pt idx="11">
                  <c:v>3.1134160710753325E-2</c:v>
                </c:pt>
                <c:pt idx="12">
                  <c:v>3.4086574267497415E-2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4.8350212348905588E-2</c:v>
                </c:pt>
                <c:pt idx="18">
                  <c:v>5.5586915413056361E-2</c:v>
                </c:pt>
                <c:pt idx="19">
                  <c:v>7.5855531329983891E-2</c:v>
                </c:pt>
                <c:pt idx="20">
                  <c:v>9.6427854706000404E-2</c:v>
                </c:pt>
                <c:pt idx="21">
                  <c:v>0.11075170182976875</c:v>
                </c:pt>
                <c:pt idx="22">
                  <c:v>0.11784823655147844</c:v>
                </c:pt>
                <c:pt idx="23">
                  <c:v>0.14364488558036945</c:v>
                </c:pt>
                <c:pt idx="24">
                  <c:v>0.16302765647743814</c:v>
                </c:pt>
                <c:pt idx="25">
                  <c:v>0.20188766114180479</c:v>
                </c:pt>
                <c:pt idx="26">
                  <c:v>0.15569938870909744</c:v>
                </c:pt>
                <c:pt idx="27">
                  <c:v>0.11510474090407938</c:v>
                </c:pt>
                <c:pt idx="28">
                  <c:v>0.14439055418621294</c:v>
                </c:pt>
                <c:pt idx="29">
                  <c:v>9.7240217672972279E-2</c:v>
                </c:pt>
                <c:pt idx="30">
                  <c:v>7.8890050531451469E-2</c:v>
                </c:pt>
                <c:pt idx="31">
                  <c:v>4.9531281164816171E-2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4-4783-82B5-F7FDBF128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VOC/Delta-Variante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25.08.2021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F267B6-CBE5-4AA0-9256-6E1D87FD6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5" b="4125"/>
          <a:stretch/>
        </p:blipFill>
        <p:spPr>
          <a:xfrm>
            <a:off x="157597" y="1170710"/>
            <a:ext cx="3266236" cy="30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/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14017"/>
              </p:ext>
            </p:extLst>
          </p:nvPr>
        </p:nvGraphicFramePr>
        <p:xfrm>
          <a:off x="1611712" y="843561"/>
          <a:ext cx="7343484" cy="125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31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61886"/>
              </p:ext>
            </p:extLst>
          </p:nvPr>
        </p:nvGraphicFramePr>
        <p:xfrm>
          <a:off x="1576496" y="2219191"/>
          <a:ext cx="7378699" cy="1252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192031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50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(inkl. ad-hoc)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5877"/>
              </p:ext>
            </p:extLst>
          </p:nvPr>
        </p:nvGraphicFramePr>
        <p:xfrm>
          <a:off x="1576496" y="3548694"/>
          <a:ext cx="7378700" cy="1236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1C129B-68DB-44B1-BB45-513727E08C70}"/>
              </a:ext>
            </a:extLst>
          </p:cNvPr>
          <p:cNvSpPr txBox="1"/>
          <p:nvPr/>
        </p:nvSpPr>
        <p:spPr>
          <a:xfrm>
            <a:off x="6104771" y="821361"/>
            <a:ext cx="31154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EB43F9-9A37-4890-93F2-DC37B549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7" y="913132"/>
            <a:ext cx="5648683" cy="39679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0393EE-080C-41B8-A938-427130DF8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9" r="2577" b="3711"/>
          <a:stretch/>
        </p:blipFill>
        <p:spPr>
          <a:xfrm>
            <a:off x="6325529" y="913132"/>
            <a:ext cx="2362383" cy="38541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FBF1A1-59A2-494F-84B3-A015FFEBC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5225" r="82804" b="57898"/>
          <a:stretch/>
        </p:blipFill>
        <p:spPr>
          <a:xfrm>
            <a:off x="6776800" y="2571750"/>
            <a:ext cx="494032" cy="13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A338D2-DE7E-4C31-B473-A2272B2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09509"/>
              </p:ext>
            </p:extLst>
          </p:nvPr>
        </p:nvGraphicFramePr>
        <p:xfrm>
          <a:off x="6422232" y="1668780"/>
          <a:ext cx="2286000" cy="1510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34,04%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16,30%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41,00%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20,19%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34,45%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15,57%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27,35%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11,47%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29,84%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14,10%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22,71%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9,22%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12,62%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4,69%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529DC5E-6D9D-4D23-9870-B17483433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60098"/>
              </p:ext>
            </p:extLst>
          </p:nvPr>
        </p:nvGraphicFramePr>
        <p:xfrm>
          <a:off x="80416" y="1352695"/>
          <a:ext cx="5574071" cy="326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Bildschirmpräsentation (16:9)</PresentationFormat>
  <Paragraphs>144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VOC/Delta-Variante in Deutschland  aktuelle Situation  </vt:lpstr>
      <vt:lpstr>Übersicht VOC in Erhebungssystemen</vt:lpstr>
      <vt:lpstr>VOC /VOI</vt:lpstr>
      <vt:lpstr>Anteile der Genomsequenzierung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666</cp:revision>
  <dcterms:created xsi:type="dcterms:W3CDTF">2015-11-02T12:29:13Z</dcterms:created>
  <dcterms:modified xsi:type="dcterms:W3CDTF">2021-08-25T07:10:58Z</dcterms:modified>
</cp:coreProperties>
</file>