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6" r:id="rId2"/>
    <p:sldId id="588" r:id="rId3"/>
    <p:sldId id="578" r:id="rId4"/>
    <p:sldId id="587" r:id="rId5"/>
    <p:sldId id="611" r:id="rId6"/>
    <p:sldId id="637" r:id="rId7"/>
    <p:sldId id="629" r:id="rId8"/>
    <p:sldId id="630" r:id="rId9"/>
    <p:sldId id="640" r:id="rId10"/>
    <p:sldId id="638" r:id="rId11"/>
    <p:sldId id="639" r:id="rId1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FF5"/>
    <a:srgbClr val="FFFFFF"/>
    <a:srgbClr val="E6E6E6"/>
    <a:srgbClr val="006EC7"/>
    <a:srgbClr val="66A8DD"/>
    <a:srgbClr val="045AA6"/>
    <a:srgbClr val="D0D8E8"/>
    <a:srgbClr val="E9EDF4"/>
    <a:srgbClr val="367BB8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5505" autoAdjust="0"/>
  </p:normalViewPr>
  <p:slideViewPr>
    <p:cSldViewPr snapToGrid="0" snapToObjects="1">
      <p:cViewPr varScale="1">
        <p:scale>
          <a:sx n="76" d="100"/>
          <a:sy n="76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81" d="100"/>
        <a:sy n="81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20 Neue Ausbrüche (inkl. Nachmeldungen) </a:t>
            </a:r>
          </a:p>
          <a:p>
            <a:pPr marL="171450" indent="-171450">
              <a:buFontTx/>
              <a:buChar char="-"/>
            </a:pPr>
            <a:r>
              <a:rPr lang="de-DE" dirty="0"/>
              <a:t>Sehr niedriges Niveau bei unter 15 Ausbrüchen pro Woche seit Juni 2021</a:t>
            </a:r>
          </a:p>
          <a:p>
            <a:pPr marL="171450" indent="-171450">
              <a:buFontTx/>
              <a:buChar char="-"/>
            </a:pPr>
            <a:r>
              <a:rPr lang="de-DE" dirty="0"/>
              <a:t>Anteil AG 0-5 nimmt weiter zu: Juni/Juli 2020 : 27%    vs.  Juni/Juli 2021: 48%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37 neue Ausbrüche (inkl. Nachmeldungen)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Feriendichte KW 33: 72%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Seit Juli 2021 etwa 25 Ausbrüche pro Wochen; größtenteils kleinere Geschehen: mediane Ausbruchsgröße </a:t>
            </a:r>
            <a:r>
              <a:rPr lang="de-DE"/>
              <a:t>= 3, </a:t>
            </a:r>
            <a:r>
              <a:rPr lang="de-DE" dirty="0"/>
              <a:t>durchschnittliche Ausbruchsgröße = 5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in den letzten 4 Wochen 30% der Ausbrüche in SH (n=25)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Zurzeit sind insbesondere die 6-14-Jährigen in Schulausbrüchen betroffen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Rückgang in 33. KW zur Vorwoche (2,9; Vorwoche: 2,2) 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ARE-Rate liegt im Bereich der Vorjahre</a:t>
            </a:r>
            <a:endParaRPr lang="de-DE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gestiegen: KW 33: 581 </a:t>
            </a:r>
            <a:r>
              <a:rPr lang="de-DE"/>
              <a:t>(Vorwoche </a:t>
            </a:r>
            <a:r>
              <a:rPr lang="de-DE" dirty="0"/>
              <a:t>524)</a:t>
            </a:r>
          </a:p>
          <a:p>
            <a:pPr marL="171450" indent="-171450">
              <a:buFontTx/>
              <a:buChar char="-"/>
            </a:pPr>
            <a:r>
              <a:rPr lang="de-DE" dirty="0"/>
              <a:t>Anstieg in der AG von 0-4 Jahre auch 5 bis 14 Jahre (692; Vorwoche 571); Anstieg bei den anderen AG (bei 60 und älter eher stabil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33. KW Ferien: in 10 von 16 BL noch </a:t>
            </a:r>
            <a:r>
              <a:rPr lang="de-DE" dirty="0" err="1"/>
              <a:t>Ferien+NRW</a:t>
            </a:r>
            <a:r>
              <a:rPr lang="de-DE" dirty="0"/>
              <a:t> die halbe 33. KW; in 9 BL bei den 0-4 und den 5-14 Jährigen Anstieg (Berlin, Brandenburg, MVP, NRW (keine Ferien; NRW: halbe Woche Ferien) + Bremen, Niedersachsen, Saarland, Rheinlandpfalz, Schleswig-Holstein (keine Ferien mehr)</a:t>
            </a:r>
          </a:p>
          <a:p>
            <a:pPr marL="171450" indent="-171450">
              <a:buFontTx/>
              <a:buChar char="-"/>
            </a:pPr>
            <a:r>
              <a:rPr lang="de-DE" dirty="0"/>
              <a:t>Bayern: Ferien 0-4 Jährige  angestiegen, 5-14-Jährige  gesunken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den BL mit Ferien (</a:t>
            </a:r>
            <a:r>
              <a:rPr lang="de-DE" dirty="0" err="1"/>
              <a:t>BAWü</a:t>
            </a:r>
            <a:r>
              <a:rPr lang="de-DE" dirty="0"/>
              <a:t>; Hessen, Sachsen-Anhalt, Thüringen bei den  0-14 Jährigen gesunken.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 den Erwachsenen: in 9  BL tendenziell gesunken oder stabil (BAWÜ, Bay, </a:t>
            </a:r>
            <a:r>
              <a:rPr lang="de-DE" dirty="0" err="1"/>
              <a:t>Hessen,Bremen</a:t>
            </a:r>
            <a:r>
              <a:rPr lang="de-DE" dirty="0"/>
              <a:t>, Niedersachsen, Saarland, Rheinland-Pfalz, Sachsen-Anhalt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36_AGI\Wochenberichte\Berichterstellung\AGI-Wochenbericht.xls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geblieben, in den letzten Wochen ein sehr leichter aber kontinuierlicher Anstieg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AG 0 bis 4, 15-34, 35-59 tendenziell etwas höhere Fallzahlen als üblich um diese Zeit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15-34 und 35-59 Jahre bleiben Fahlzahlen nach Anstieg aus KW 31 stabil (für KW 32 evtl. nach Auffüllen der Zahlen leichter Anstieg)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leichte Anstieg in AG 0 bis 4 scheint sich wieder abzuflachen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weiterer Anstieg der Fallzahlen in AG 35-59, SARI-Fallzahlen über Niveau der Vorjahre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0 bis 4, 15-34 tendenziell etwas höhere Fallzahlen als üblich um diese Zeit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leichte Anstieg in AG 0 bis 4 setzt sich fort (ggf. stärker nach Auffüllen der Fallzahlen)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18% (KW 32: 22%)</a:t>
            </a:r>
          </a:p>
          <a:p>
            <a:pPr marL="0" indent="0">
              <a:buFontTx/>
              <a:buNone/>
            </a:pPr>
            <a:r>
              <a:rPr lang="de-DE" b="0" dirty="0"/>
              <a:t>Anstieg erstmal nicht fortgesetzt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 an SARI mit Intensivbehandlung 31% (KW 32: 30%)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 ebenfalls stabil im Vergleich zur Vorwoche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Seit KW 31/2021 wieder deutlich mehr SARI-Fälle mit COVID-19-Diagnose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Folie raus</a:t>
            </a: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Zur Ansicht: Vergleich des Zeitraums KW 34-KW 42/2020 mit dem Zeitraum KW 25-KW 33/2021 </a:t>
            </a:r>
          </a:p>
          <a:p>
            <a:pPr marL="0" indent="0">
              <a:buFontTx/>
              <a:buNone/>
            </a:pPr>
            <a:r>
              <a:rPr lang="de-DE" b="0" dirty="0"/>
              <a:t>(weil KW 31 und 32/2021 ähnliche Fallzahlen und Anteile wie KW 40 und 41/2020)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30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 24.8.2021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800422"/>
          </a:xfrm>
        </p:spPr>
        <p:txBody>
          <a:bodyPr/>
          <a:lstStyle/>
          <a:p>
            <a:r>
              <a:rPr lang="de-DE" sz="1400" dirty="0"/>
              <a:t>Insgesamt wurden 3.562 Ausbrüche in Kindergärten/Horte (&gt;= 2 Fälle) übermittelt</a:t>
            </a:r>
          </a:p>
          <a:p>
            <a:pPr lvl="1"/>
            <a:r>
              <a:rPr lang="de-DE" sz="1200" dirty="0"/>
              <a:t>3.028 (85%) Ausbrüche mit Kinderbeteiligung (&lt;15J.), 45% (9.370/20.624) der Fälle sind 0 - 5 Jahre alt</a:t>
            </a:r>
          </a:p>
          <a:p>
            <a:pPr lvl="1"/>
            <a:r>
              <a:rPr lang="de-DE" sz="1200" dirty="0"/>
              <a:t>534 Ausbrüche nur mit Fällen 15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23.08.2021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236854-A731-4006-9B93-BA32CFAE0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45" y="1876964"/>
            <a:ext cx="8348133" cy="474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400" dirty="0"/>
              <a:t>Insgesamt wurden 2.901 Ausbrüche in Schulen übermittelt (&gt;= 2 Fälle, 0-5 Jahre ausgeschlossen) </a:t>
            </a:r>
          </a:p>
          <a:p>
            <a:pPr lvl="1"/>
            <a:r>
              <a:rPr lang="de-DE" sz="1200"/>
              <a:t>2.718 </a:t>
            </a:r>
            <a:r>
              <a:rPr lang="de-DE" sz="1200" dirty="0"/>
              <a:t>(94%) Ausbrüche mit Fällen &lt; 21 Jahren, 30% (6-10J.), 23% (11-14J.), 27% (15-20J</a:t>
            </a:r>
            <a:r>
              <a:rPr lang="de-DE" sz="1200"/>
              <a:t>.), 20% </a:t>
            </a:r>
            <a:r>
              <a:rPr lang="de-DE" sz="1200" dirty="0"/>
              <a:t>(21+)</a:t>
            </a:r>
          </a:p>
          <a:p>
            <a:pPr lvl="1"/>
            <a:r>
              <a:rPr lang="de-DE" sz="1200" dirty="0"/>
              <a:t>183 Ausbrüche nur mit Fällen 21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23.08.2021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DB5804B-2EF4-4F1C-9953-EAD379CD3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34" y="1921933"/>
            <a:ext cx="7102732" cy="467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33.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Stand:. 24.8.2021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62880" y="920339"/>
            <a:ext cx="3286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 33. KW 2021 bei ca. 2.900 ARE pro 100.000 Einwohner.</a:t>
            </a:r>
          </a:p>
          <a:p>
            <a:endParaRPr lang="de-DE" dirty="0">
              <a:highlight>
                <a:srgbClr val="FFFFFF"/>
              </a:highlight>
            </a:endParaRPr>
          </a:p>
          <a:p>
            <a:r>
              <a:rPr lang="de-DE" dirty="0">
                <a:highlight>
                  <a:srgbClr val="FFFFFF"/>
                </a:highlight>
              </a:rPr>
              <a:t>Entspricht einer Gesamtzahl von ca. 2,4 Millionen akuten Atem­wegs­er­kran­kungen (Vorwoche: ca. 1,8 </a:t>
            </a:r>
            <a:r>
              <a:rPr lang="de-DE" dirty="0" err="1">
                <a:highlight>
                  <a:srgbClr val="FFFFFF"/>
                </a:highlight>
              </a:rPr>
              <a:t>Mio</a:t>
            </a:r>
            <a:r>
              <a:rPr lang="de-DE" dirty="0">
                <a:highlight>
                  <a:srgbClr val="FFFFFF"/>
                </a:highlight>
              </a:rPr>
              <a:t>). </a:t>
            </a:r>
            <a:endParaRPr lang="en-US" sz="1400" dirty="0">
              <a:highlight>
                <a:srgbClr val="FFFFFF"/>
              </a:highlight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5" t="76836" r="10278" b="3254"/>
          <a:stretch/>
        </p:blipFill>
        <p:spPr>
          <a:xfrm>
            <a:off x="5338128" y="5517735"/>
            <a:ext cx="2871312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338128" y="4106530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Anstieg in allen AG</a:t>
            </a:r>
            <a:endParaRPr lang="en-US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317210-8E05-4FBC-BC31-ED824160582C}"/>
              </a:ext>
            </a:extLst>
          </p:cNvPr>
          <p:cNvSpPr txBox="1"/>
          <p:nvPr/>
        </p:nvSpPr>
        <p:spPr>
          <a:xfrm>
            <a:off x="1857988" y="4475862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B65684C-5B03-4968-8C01-BC3761199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63" y="978277"/>
            <a:ext cx="4706302" cy="283422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B06CAF4-0F83-40D5-8B84-D9432C176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356" y="1126214"/>
            <a:ext cx="1941769" cy="26706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72C5D80-C7C5-4493-B278-EA3E2C152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62" y="3659412"/>
            <a:ext cx="4706303" cy="2590349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9FC951D-F2F8-4392-8DE5-E967FDD71E82}"/>
              </a:ext>
            </a:extLst>
          </p:cNvPr>
          <p:cNvCxnSpPr>
            <a:cxnSpLocks/>
          </p:cNvCxnSpPr>
          <p:nvPr/>
        </p:nvCxnSpPr>
        <p:spPr>
          <a:xfrm flipH="1" flipV="1">
            <a:off x="1274622" y="2881753"/>
            <a:ext cx="429491" cy="4433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33.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 24.8.2021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65328" y="5857527"/>
            <a:ext cx="834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highlight>
                  <a:srgbClr val="FFFFFF"/>
                </a:highlight>
              </a:rPr>
              <a:t>Der Wert (gesamt) lag in der 33. KW 2021 bei ca. 581 Arzt­konsul­ta­tionen wegen ARE pro 100.000 EW. </a:t>
            </a:r>
          </a:p>
          <a:p>
            <a:r>
              <a:rPr lang="de-DE" sz="1500" dirty="0">
                <a:highlight>
                  <a:srgbClr val="FFFFFF"/>
                </a:highlight>
              </a:rPr>
              <a:t>Das entspricht einer Gesamtzahl von ca. 480.000 Arzt­besuchen wegen akuter Atem­wegs­er­kran­kungen.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500BEF6-D37D-4D59-A9B2-C5B427A6D4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62"/>
          <a:stretch/>
        </p:blipFill>
        <p:spPr>
          <a:xfrm>
            <a:off x="309881" y="1319616"/>
            <a:ext cx="7991475" cy="421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33.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62250"/>
            <a:ext cx="1860421" cy="195750"/>
          </a:xfrm>
        </p:spPr>
        <p:txBody>
          <a:bodyPr/>
          <a:lstStyle/>
          <a:p>
            <a:r>
              <a:rPr lang="de-DE" dirty="0"/>
              <a:t>Stand: 24.7.2021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5342EE-351C-4DD2-B8A8-626F16965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9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33.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24.8.2021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63265" cy="2197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36" y="4463932"/>
            <a:ext cx="3618235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27410" cy="21764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75762"/>
            <a:ext cx="3924970" cy="23549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365" y="4490325"/>
            <a:ext cx="3627410" cy="21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82" y="3729169"/>
            <a:ext cx="7854316" cy="287991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99EF321-CA74-49BE-8F24-1EEC663C36C3}"/>
              </a:ext>
            </a:extLst>
          </p:cNvPr>
          <p:cNvSpPr/>
          <p:nvPr/>
        </p:nvSpPr>
        <p:spPr>
          <a:xfrm>
            <a:off x="6912898" y="574158"/>
            <a:ext cx="245946" cy="1963004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FEC3A4-B5DC-41A1-BCF8-244B5A5F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616" y="443730"/>
            <a:ext cx="8201719" cy="300729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33.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24.8.2021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367065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33.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289505" y="196628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18%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056951" y="2158165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AF15E6D-1E11-4473-8FBF-19F501960BC8}"/>
              </a:ext>
            </a:extLst>
          </p:cNvPr>
          <p:cNvCxnSpPr>
            <a:cxnSpLocks/>
          </p:cNvCxnSpPr>
          <p:nvPr/>
        </p:nvCxnSpPr>
        <p:spPr>
          <a:xfrm flipH="1">
            <a:off x="1192193" y="4756446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159C484-2744-4AC3-BDCD-CF9901851CDF}"/>
              </a:ext>
            </a:extLst>
          </p:cNvPr>
          <p:cNvCxnSpPr>
            <a:cxnSpLocks/>
          </p:cNvCxnSpPr>
          <p:nvPr/>
        </p:nvCxnSpPr>
        <p:spPr>
          <a:xfrm flipH="1">
            <a:off x="1244600" y="5407071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CC6832B-64C1-4D06-84B7-755E88FB9A6D}"/>
              </a:ext>
            </a:extLst>
          </p:cNvPr>
          <p:cNvCxnSpPr>
            <a:cxnSpLocks/>
          </p:cNvCxnSpPr>
          <p:nvPr/>
        </p:nvCxnSpPr>
        <p:spPr>
          <a:xfrm flipH="1">
            <a:off x="1244600" y="4352771"/>
            <a:ext cx="591375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220098" y="4883374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31%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056951" y="5042612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962489" y="1574268"/>
            <a:ext cx="6271749" cy="730889"/>
            <a:chOff x="-700962" y="3750761"/>
            <a:chExt cx="8301225" cy="1090168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00962" y="3750761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63019" y="4840929"/>
              <a:ext cx="816328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14896" y="1099523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101775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33.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24.7.2021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537D1DF-947A-40DE-8B1D-BB5254E6D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69" y="1951706"/>
            <a:ext cx="8257123" cy="40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983457"/>
            <a:ext cx="5670011" cy="28350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33.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24.7.2021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33.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856579"/>
            <a:ext cx="5664869" cy="2832434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063303-1343-4BF1-9FAA-5E9B4CFB28FE}"/>
              </a:ext>
            </a:extLst>
          </p:cNvPr>
          <p:cNvCxnSpPr>
            <a:cxnSpLocks/>
          </p:cNvCxnSpPr>
          <p:nvPr/>
        </p:nvCxnSpPr>
        <p:spPr>
          <a:xfrm flipH="1">
            <a:off x="8246337" y="5302871"/>
            <a:ext cx="282368" cy="476206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EC0DB32-4A55-4A7D-AB2A-EE487818B655}"/>
              </a:ext>
            </a:extLst>
          </p:cNvPr>
          <p:cNvSpPr txBox="1"/>
          <p:nvPr/>
        </p:nvSpPr>
        <p:spPr>
          <a:xfrm>
            <a:off x="8334695" y="484120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>
            <a:off x="8088319" y="2096329"/>
            <a:ext cx="282368" cy="461665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8187359" y="1691527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33.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24.7.2021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  <a:p>
            <a:endParaRPr lang="de-DE" b="1" dirty="0"/>
          </a:p>
          <a:p>
            <a:r>
              <a:rPr lang="de-DE" b="1" dirty="0"/>
              <a:t>Vgl. KW 34-42/2020</a:t>
            </a:r>
          </a:p>
          <a:p>
            <a:r>
              <a:rPr lang="de-DE" b="1" dirty="0"/>
              <a:t>mit KW 25-33/2020</a:t>
            </a:r>
            <a:endParaRPr lang="de-DE" dirty="0"/>
          </a:p>
          <a:p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Intensivbehandlung:</a:t>
            </a:r>
          </a:p>
          <a:p>
            <a:endParaRPr lang="de-DE" b="1" dirty="0"/>
          </a:p>
          <a:p>
            <a:r>
              <a:rPr lang="de-DE" b="1" dirty="0"/>
              <a:t>Vgl. KW 34-42/2020</a:t>
            </a:r>
          </a:p>
          <a:p>
            <a:r>
              <a:rPr lang="de-DE" b="1" dirty="0"/>
              <a:t>Mit KW 25-33/2020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33. KW 2021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34E6A68-BDCD-4F31-B41A-9BAF469C2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084" y="4013784"/>
            <a:ext cx="3106795" cy="238984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0890C6D-9E5C-48E8-AF02-0985193F4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641" y="4053746"/>
            <a:ext cx="3106795" cy="238984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4C679EF-F121-48FC-8AE0-19DA39142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045" y="1171109"/>
            <a:ext cx="3083354" cy="237181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EF955C0-EEF9-4E1F-93D3-F5C2CDBEA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9641" y="1162092"/>
            <a:ext cx="3106795" cy="2389843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17F794C-3EC1-4C9B-B760-711343785B28}"/>
              </a:ext>
            </a:extLst>
          </p:cNvPr>
          <p:cNvCxnSpPr>
            <a:cxnSpLocks/>
          </p:cNvCxnSpPr>
          <p:nvPr/>
        </p:nvCxnSpPr>
        <p:spPr>
          <a:xfrm flipH="1">
            <a:off x="5466436" y="1171109"/>
            <a:ext cx="759282" cy="305151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3EC2BFB-12D8-4F48-911D-CBB1784FA168}"/>
              </a:ext>
            </a:extLst>
          </p:cNvPr>
          <p:cNvCxnSpPr>
            <a:cxnSpLocks/>
          </p:cNvCxnSpPr>
          <p:nvPr/>
        </p:nvCxnSpPr>
        <p:spPr>
          <a:xfrm>
            <a:off x="7073900" y="1210833"/>
            <a:ext cx="1475892" cy="475344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6DA3628D-6409-4660-AB37-77BF164CB866}"/>
              </a:ext>
            </a:extLst>
          </p:cNvPr>
          <p:cNvSpPr txBox="1"/>
          <p:nvPr/>
        </p:nvSpPr>
        <p:spPr>
          <a:xfrm>
            <a:off x="5991108" y="936461"/>
            <a:ext cx="131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59 Jahre</a:t>
            </a:r>
          </a:p>
        </p:txBody>
      </p:sp>
    </p:spTree>
    <p:extLst>
      <p:ext uri="{BB962C8B-B14F-4D97-AF65-F5344CB8AC3E}">
        <p14:creationId xmlns:p14="http://schemas.microsoft.com/office/powerpoint/2010/main" val="102827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Microsoft Office PowerPoint</Application>
  <PresentationFormat>Bildschirmpräsentation (4:3)</PresentationFormat>
  <Paragraphs>131</Paragraphs>
  <Slides>11</Slides>
  <Notes>11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 24.8.2021</vt:lpstr>
      <vt:lpstr>GrippeWeb bis zur 33. KW 2021 </vt:lpstr>
      <vt:lpstr>Arbeitsgemeinschaft Influenza ARE-Konsultationen bis zur 33.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2484</cp:revision>
  <cp:lastPrinted>2020-05-13T06:04:10Z</cp:lastPrinted>
  <dcterms:created xsi:type="dcterms:W3CDTF">2015-11-02T12:29:13Z</dcterms:created>
  <dcterms:modified xsi:type="dcterms:W3CDTF">2021-08-25T08:32:07Z</dcterms:modified>
</cp:coreProperties>
</file>