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4" r:id="rId2"/>
    <p:sldId id="278" r:id="rId3"/>
    <p:sldId id="275" r:id="rId4"/>
    <p:sldId id="276" r:id="rId5"/>
    <p:sldId id="277" r:id="rId6"/>
    <p:sldId id="279" r:id="rId7"/>
  </p:sldIdLst>
  <p:sldSz cx="9144000" cy="5143500" type="screen16x9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5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51" autoAdjust="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940" y="6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27.08.2021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27.08.2021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038656"/>
            <a:ext cx="8752360" cy="3266654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3" name="Rechteck 12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038225"/>
            <a:ext cx="3319463" cy="3267075"/>
          </a:xfrm>
        </p:spPr>
        <p:txBody>
          <a:bodyPr/>
          <a:lstStyle/>
          <a:p>
            <a:endParaRPr lang="de-DE"/>
          </a:p>
        </p:txBody>
      </p:sp>
      <p:sp>
        <p:nvSpPr>
          <p:cNvPr id="20" name="Rechteck 19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 11" descr="PPT_Background_16zu9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6631"/>
            <a:ext cx="8747760" cy="3267456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457200" y="1426319"/>
            <a:ext cx="7983646" cy="3244635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quarter" idx="13"/>
          </p:nvPr>
        </p:nvSpPr>
        <p:spPr>
          <a:xfrm>
            <a:off x="457200" y="1426882"/>
            <a:ext cx="3882920" cy="323697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sz="quarter" idx="14"/>
          </p:nvPr>
        </p:nvSpPr>
        <p:spPr>
          <a:xfrm>
            <a:off x="4580125" y="1426882"/>
            <a:ext cx="3860721" cy="323697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38905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683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2922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46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ti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426882"/>
            <a:ext cx="7983646" cy="323697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6" y="4767263"/>
            <a:ext cx="1860421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 dirty="0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4767263"/>
            <a:ext cx="289560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/>
              <a:t>Lorem ipsum dolor 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4767263"/>
            <a:ext cx="496872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rgbClr val="045AA6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1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4288" y="244999"/>
            <a:ext cx="1530911" cy="446764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 xmlns="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457201" y="4843688"/>
            <a:ext cx="7996881" cy="318545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4" r:id="rId5"/>
    <p:sldLayoutId id="2147483655" r:id="rId6"/>
    <p:sldLayoutId id="2147483657" r:id="rId7"/>
    <p:sldLayoutId id="2147483658" r:id="rId8"/>
    <p:sldLayoutId id="2147483659" r:id="rId9"/>
  </p:sldLayoutIdLst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7D4C590-B822-4A8F-8DFA-6464694C6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1</a:t>
            </a:fld>
            <a:endParaRPr lang="de-DE"/>
          </a:p>
        </p:txBody>
      </p:sp>
      <p:sp>
        <p:nvSpPr>
          <p:cNvPr id="8" name="Titel 5">
            <a:extLst>
              <a:ext uri="{FF2B5EF4-FFF2-40B4-BE49-F238E27FC236}">
                <a16:creationId xmlns:a16="http://schemas.microsoft.com/office/drawing/2014/main" id="{45DFE05B-371B-4D4E-8B22-A6F5EDC39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05" y="377885"/>
            <a:ext cx="7983646" cy="714291"/>
          </a:xfrm>
        </p:spPr>
        <p:txBody>
          <a:bodyPr/>
          <a:lstStyle/>
          <a:p>
            <a:r>
              <a:rPr lang="de-DE" dirty="0"/>
              <a:t>Impfeffektivität Delta: Living </a:t>
            </a:r>
            <a:r>
              <a:rPr lang="de-DE" dirty="0" err="1"/>
              <a:t>systematic</a:t>
            </a:r>
            <a:r>
              <a:rPr lang="de-DE" dirty="0"/>
              <a:t> review</a:t>
            </a:r>
            <a:endParaRPr lang="en-US" b="0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69825C87-346E-4A34-945B-B7E6AE0EE801}"/>
              </a:ext>
            </a:extLst>
          </p:cNvPr>
          <p:cNvSpPr txBox="1"/>
          <p:nvPr/>
        </p:nvSpPr>
        <p:spPr>
          <a:xfrm>
            <a:off x="371404" y="1092176"/>
            <a:ext cx="7865816" cy="4024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/>
              <a:t>16 Studien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/>
              <a:t>Publiziert: 1. Mai – 25. August 2021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/>
              <a:t>Länder: UK, USA, Qatar, Frankreich, Singapore, Kanada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 err="1"/>
              <a:t>Comirnaty</a:t>
            </a:r>
            <a:r>
              <a:rPr lang="de-DE" dirty="0"/>
              <a:t>, </a:t>
            </a:r>
            <a:r>
              <a:rPr lang="de-DE" dirty="0" err="1"/>
              <a:t>Spikevax</a:t>
            </a:r>
            <a:r>
              <a:rPr lang="de-DE" dirty="0"/>
              <a:t>, </a:t>
            </a:r>
            <a:r>
              <a:rPr lang="de-DE" dirty="0" err="1"/>
              <a:t>Vaxzevria</a:t>
            </a:r>
            <a:endParaRPr lang="de-DE" dirty="0"/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/>
              <a:t>4 Gruppen von Studien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/>
              <a:t>Direkter Vergleich:  VE </a:t>
            </a:r>
            <a:r>
              <a:rPr lang="de-DE" dirty="0" err="1"/>
              <a:t>alpha</a:t>
            </a:r>
            <a:r>
              <a:rPr lang="de-DE" dirty="0"/>
              <a:t> vs. </a:t>
            </a:r>
            <a:r>
              <a:rPr lang="de-DE" dirty="0" err="1"/>
              <a:t>delta</a:t>
            </a:r>
            <a:r>
              <a:rPr lang="de-DE" dirty="0"/>
              <a:t> (sequenziert)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/>
              <a:t>Indirekter Vergleich: VE </a:t>
            </a:r>
            <a:r>
              <a:rPr lang="de-DE" dirty="0" err="1"/>
              <a:t>alpha</a:t>
            </a:r>
            <a:r>
              <a:rPr lang="de-DE" dirty="0"/>
              <a:t> vs. </a:t>
            </a:r>
            <a:r>
              <a:rPr lang="de-DE" dirty="0" err="1"/>
              <a:t>delta</a:t>
            </a:r>
            <a:r>
              <a:rPr lang="de-DE" dirty="0"/>
              <a:t> (zeitlich-geographische Dominanz)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/>
              <a:t>Nur VE </a:t>
            </a:r>
            <a:r>
              <a:rPr lang="de-DE" dirty="0" err="1"/>
              <a:t>delta</a:t>
            </a:r>
            <a:r>
              <a:rPr lang="de-DE" dirty="0"/>
              <a:t> (ohne Vergleich)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/>
              <a:t>VE </a:t>
            </a:r>
            <a:r>
              <a:rPr lang="de-DE" dirty="0" err="1"/>
              <a:t>delta</a:t>
            </a:r>
            <a:r>
              <a:rPr lang="de-DE" dirty="0"/>
              <a:t> zu &gt;1 Zeitpunkt nach Impfung (</a:t>
            </a:r>
            <a:r>
              <a:rPr lang="de-DE" dirty="0" err="1"/>
              <a:t>waning</a:t>
            </a:r>
            <a:r>
              <a:rPr lang="de-DE" dirty="0"/>
              <a:t>)</a:t>
            </a:r>
          </a:p>
          <a:p>
            <a:pPr>
              <a:lnSpc>
                <a:spcPct val="130000"/>
              </a:lnSpc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5502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7D4C590-B822-4A8F-8DFA-6464694C6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2</a:t>
            </a:fld>
            <a:endParaRPr lang="de-DE"/>
          </a:p>
        </p:txBody>
      </p:sp>
      <p:sp>
        <p:nvSpPr>
          <p:cNvPr id="8" name="Titel 5">
            <a:extLst>
              <a:ext uri="{FF2B5EF4-FFF2-40B4-BE49-F238E27FC236}">
                <a16:creationId xmlns:a16="http://schemas.microsoft.com/office/drawing/2014/main" id="{45DFE05B-371B-4D4E-8B22-A6F5EDC39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05" y="377885"/>
            <a:ext cx="7983646" cy="714291"/>
          </a:xfrm>
        </p:spPr>
        <p:txBody>
          <a:bodyPr/>
          <a:lstStyle/>
          <a:p>
            <a:r>
              <a:rPr lang="de-DE" dirty="0"/>
              <a:t>Impfeffektivität Alpha vs. Delta: direkter Vergleich (sequenziert)</a:t>
            </a:r>
            <a:endParaRPr lang="en-US" b="0" dirty="0"/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C173D733-050E-4313-AF4E-17149766777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71405" y="1106711"/>
          <a:ext cx="7983645" cy="36588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9663">
                  <a:extLst>
                    <a:ext uri="{9D8B030D-6E8A-4147-A177-3AD203B41FA5}">
                      <a16:colId xmlns:a16="http://schemas.microsoft.com/office/drawing/2014/main" val="2576593031"/>
                    </a:ext>
                  </a:extLst>
                </a:gridCol>
                <a:gridCol w="928331">
                  <a:extLst>
                    <a:ext uri="{9D8B030D-6E8A-4147-A177-3AD203B41FA5}">
                      <a16:colId xmlns:a16="http://schemas.microsoft.com/office/drawing/2014/main" val="3768855264"/>
                    </a:ext>
                  </a:extLst>
                </a:gridCol>
                <a:gridCol w="928331">
                  <a:extLst>
                    <a:ext uri="{9D8B030D-6E8A-4147-A177-3AD203B41FA5}">
                      <a16:colId xmlns:a16="http://schemas.microsoft.com/office/drawing/2014/main" val="1918111415"/>
                    </a:ext>
                  </a:extLst>
                </a:gridCol>
                <a:gridCol w="928331">
                  <a:extLst>
                    <a:ext uri="{9D8B030D-6E8A-4147-A177-3AD203B41FA5}">
                      <a16:colId xmlns:a16="http://schemas.microsoft.com/office/drawing/2014/main" val="1616690796"/>
                    </a:ext>
                  </a:extLst>
                </a:gridCol>
                <a:gridCol w="928331">
                  <a:extLst>
                    <a:ext uri="{9D8B030D-6E8A-4147-A177-3AD203B41FA5}">
                      <a16:colId xmlns:a16="http://schemas.microsoft.com/office/drawing/2014/main" val="2505465017"/>
                    </a:ext>
                  </a:extLst>
                </a:gridCol>
                <a:gridCol w="1253247">
                  <a:extLst>
                    <a:ext uri="{9D8B030D-6E8A-4147-A177-3AD203B41FA5}">
                      <a16:colId xmlns:a16="http://schemas.microsoft.com/office/drawing/2014/main" val="2164810543"/>
                    </a:ext>
                  </a:extLst>
                </a:gridCol>
                <a:gridCol w="1717411">
                  <a:extLst>
                    <a:ext uri="{9D8B030D-6E8A-4147-A177-3AD203B41FA5}">
                      <a16:colId xmlns:a16="http://schemas.microsoft.com/office/drawing/2014/main" val="1490091871"/>
                    </a:ext>
                  </a:extLst>
                </a:gridCol>
              </a:tblGrid>
              <a:tr h="203272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1" u="none" strike="noStrike" dirty="0">
                          <a:effectLst/>
                          <a:latin typeface="+mn-lt"/>
                        </a:rPr>
                        <a:t>Erstautor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1" u="none" strike="noStrike">
                          <a:effectLst/>
                          <a:latin typeface="+mn-lt"/>
                        </a:rPr>
                        <a:t>Land</a:t>
                      </a:r>
                      <a:endParaRPr lang="de-DE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1" u="none" strike="noStrike">
                          <a:effectLst/>
                          <a:latin typeface="+mn-lt"/>
                        </a:rPr>
                        <a:t>Alter</a:t>
                      </a:r>
                      <a:endParaRPr lang="de-DE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1" u="none" strike="noStrike">
                          <a:effectLst/>
                          <a:latin typeface="+mn-lt"/>
                        </a:rPr>
                        <a:t>Design</a:t>
                      </a:r>
                      <a:endParaRPr lang="de-DE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1" u="none" strike="noStrike">
                          <a:effectLst/>
                          <a:latin typeface="+mn-lt"/>
                        </a:rPr>
                        <a:t>Impfstoff</a:t>
                      </a:r>
                      <a:endParaRPr lang="de-DE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1" u="none" strike="noStrike">
                          <a:effectLst/>
                          <a:latin typeface="+mn-lt"/>
                        </a:rPr>
                        <a:t>VE alpha</a:t>
                      </a:r>
                      <a:endParaRPr lang="de-DE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1" u="none" strike="noStrike" dirty="0">
                          <a:effectLst/>
                          <a:latin typeface="+mn-lt"/>
                        </a:rPr>
                        <a:t>VE </a:t>
                      </a:r>
                      <a:r>
                        <a:rPr lang="de-DE" sz="1200" b="1" u="none" strike="noStrike" dirty="0" err="1">
                          <a:effectLst/>
                          <a:latin typeface="+mn-lt"/>
                        </a:rPr>
                        <a:t>delta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extLst>
                  <a:ext uri="{0D108BD9-81ED-4DB2-BD59-A6C34878D82A}">
                    <a16:rowId xmlns:a16="http://schemas.microsoft.com/office/drawing/2014/main" val="3492215264"/>
                  </a:ext>
                </a:extLst>
              </a:tr>
              <a:tr h="203272">
                <a:tc gridSpan="7">
                  <a:txBody>
                    <a:bodyPr/>
                    <a:lstStyle/>
                    <a:p>
                      <a:pPr algn="l" fontAlgn="b"/>
                      <a:r>
                        <a:rPr lang="de-DE" sz="1200" b="1" u="none" strike="noStrike" dirty="0">
                          <a:effectLst/>
                          <a:latin typeface="+mn-lt"/>
                        </a:rPr>
                        <a:t>Infektion (alle)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4806206"/>
                  </a:ext>
                </a:extLst>
              </a:tr>
              <a:tr h="203272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Sheikh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UK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Erwachsene 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Kohorte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Comirnaty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92% (90-93)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79% (75-82)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extLst>
                  <a:ext uri="{0D108BD9-81ED-4DB2-BD59-A6C34878D82A}">
                    <a16:rowId xmlns:a16="http://schemas.microsoft.com/office/drawing/2014/main" val="4257393049"/>
                  </a:ext>
                </a:extLst>
              </a:tr>
              <a:tr h="203272"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Vaxzevria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73% (66-78)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60% (53-66)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extLst>
                  <a:ext uri="{0D108BD9-81ED-4DB2-BD59-A6C34878D82A}">
                    <a16:rowId xmlns:a16="http://schemas.microsoft.com/office/drawing/2014/main" val="919008881"/>
                  </a:ext>
                </a:extLst>
              </a:tr>
              <a:tr h="203272"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extLst>
                  <a:ext uri="{0D108BD9-81ED-4DB2-BD59-A6C34878D82A}">
                    <a16:rowId xmlns:a16="http://schemas.microsoft.com/office/drawing/2014/main" val="1962185235"/>
                  </a:ext>
                </a:extLst>
              </a:tr>
              <a:tr h="203272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Tartof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USA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&gt;=12 Jahre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Kohorte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Comirnaty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91% [88‒92]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75% (71‒78)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extLst>
                  <a:ext uri="{0D108BD9-81ED-4DB2-BD59-A6C34878D82A}">
                    <a16:rowId xmlns:a16="http://schemas.microsoft.com/office/drawing/2014/main" val="3457341023"/>
                  </a:ext>
                </a:extLst>
              </a:tr>
              <a:tr h="203272"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extLst>
                  <a:ext uri="{0D108BD9-81ED-4DB2-BD59-A6C34878D82A}">
                    <a16:rowId xmlns:a16="http://schemas.microsoft.com/office/drawing/2014/main" val="2119454892"/>
                  </a:ext>
                </a:extLst>
              </a:tr>
              <a:tr h="203272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200" b="1" u="none" strike="noStrike" dirty="0">
                          <a:effectLst/>
                          <a:latin typeface="+mn-lt"/>
                        </a:rPr>
                        <a:t>Symptomatische Infektion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extLst>
                  <a:ext uri="{0D108BD9-81ED-4DB2-BD59-A6C34878D82A}">
                    <a16:rowId xmlns:a16="http://schemas.microsoft.com/office/drawing/2014/main" val="1391021418"/>
                  </a:ext>
                </a:extLst>
              </a:tr>
              <a:tr h="203272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Lopez-Bernal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UK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Erwachsene 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TND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Comirnaty 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93% (90,4-95,5)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87,9% (78,2-93,2)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extLst>
                  <a:ext uri="{0D108BD9-81ED-4DB2-BD59-A6C34878D82A}">
                    <a16:rowId xmlns:a16="http://schemas.microsoft.com/office/drawing/2014/main" val="3250297390"/>
                  </a:ext>
                </a:extLst>
              </a:tr>
              <a:tr h="203272"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Vaxzevria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66,1% (54-75)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59,8% (28,9-77,3)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extLst>
                  <a:ext uri="{0D108BD9-81ED-4DB2-BD59-A6C34878D82A}">
                    <a16:rowId xmlns:a16="http://schemas.microsoft.com/office/drawing/2014/main" val="3044958885"/>
                  </a:ext>
                </a:extLst>
              </a:tr>
              <a:tr h="203272"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extLst>
                  <a:ext uri="{0D108BD9-81ED-4DB2-BD59-A6C34878D82A}">
                    <a16:rowId xmlns:a16="http://schemas.microsoft.com/office/drawing/2014/main" val="1894536291"/>
                  </a:ext>
                </a:extLst>
              </a:tr>
              <a:tr h="203272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Nasreen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CAN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&gt;=16 Jahre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TND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Comirnaty 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89% (87-91)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85% (59-94)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extLst>
                  <a:ext uri="{0D108BD9-81ED-4DB2-BD59-A6C34878D82A}">
                    <a16:rowId xmlns:a16="http://schemas.microsoft.com/office/drawing/2014/main" val="3273537037"/>
                  </a:ext>
                </a:extLst>
              </a:tr>
              <a:tr h="203272"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extLst>
                  <a:ext uri="{0D108BD9-81ED-4DB2-BD59-A6C34878D82A}">
                    <a16:rowId xmlns:a16="http://schemas.microsoft.com/office/drawing/2014/main" val="4203805712"/>
                  </a:ext>
                </a:extLst>
              </a:tr>
              <a:tr h="203272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1" u="none" strike="noStrike" dirty="0">
                          <a:effectLst/>
                          <a:latin typeface="+mn-lt"/>
                        </a:rPr>
                        <a:t>Hospitalisierung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extLst>
                  <a:ext uri="{0D108BD9-81ED-4DB2-BD59-A6C34878D82A}">
                    <a16:rowId xmlns:a16="http://schemas.microsoft.com/office/drawing/2014/main" val="370792636"/>
                  </a:ext>
                </a:extLst>
              </a:tr>
              <a:tr h="203272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Stowe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UK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Erwachsene 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TND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Comirnaty 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95% (78-99)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96% (86-99)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extLst>
                  <a:ext uri="{0D108BD9-81ED-4DB2-BD59-A6C34878D82A}">
                    <a16:rowId xmlns:a16="http://schemas.microsoft.com/office/drawing/2014/main" val="468591281"/>
                  </a:ext>
                </a:extLst>
              </a:tr>
              <a:tr h="203272"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Vaxzevria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86% (53-96)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92% (75-97)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extLst>
                  <a:ext uri="{0D108BD9-81ED-4DB2-BD59-A6C34878D82A}">
                    <a16:rowId xmlns:a16="http://schemas.microsoft.com/office/drawing/2014/main" val="3288100350"/>
                  </a:ext>
                </a:extLst>
              </a:tr>
              <a:tr h="203272"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extLst>
                  <a:ext uri="{0D108BD9-81ED-4DB2-BD59-A6C34878D82A}">
                    <a16:rowId xmlns:a16="http://schemas.microsoft.com/office/drawing/2014/main" val="3879113753"/>
                  </a:ext>
                </a:extLst>
              </a:tr>
              <a:tr h="203272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Tartof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USA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&gt;=12 Jahre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Kohorte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Comirnaty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95% (90‒98)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 dirty="0">
                          <a:effectLst/>
                          <a:latin typeface="+mn-lt"/>
                        </a:rPr>
                        <a:t>93% (84‒96)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91" marR="8991" marT="8991" marB="0" anchor="b"/>
                </a:tc>
                <a:extLst>
                  <a:ext uri="{0D108BD9-81ED-4DB2-BD59-A6C34878D82A}">
                    <a16:rowId xmlns:a16="http://schemas.microsoft.com/office/drawing/2014/main" val="25338787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2394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7D4C590-B822-4A8F-8DFA-6464694C6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3</a:t>
            </a:fld>
            <a:endParaRPr lang="de-DE"/>
          </a:p>
        </p:txBody>
      </p:sp>
      <p:sp>
        <p:nvSpPr>
          <p:cNvPr id="8" name="Titel 5">
            <a:extLst>
              <a:ext uri="{FF2B5EF4-FFF2-40B4-BE49-F238E27FC236}">
                <a16:creationId xmlns:a16="http://schemas.microsoft.com/office/drawing/2014/main" id="{45DFE05B-371B-4D4E-8B22-A6F5EDC39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05" y="377885"/>
            <a:ext cx="7983646" cy="714291"/>
          </a:xfrm>
        </p:spPr>
        <p:txBody>
          <a:bodyPr/>
          <a:lstStyle/>
          <a:p>
            <a:r>
              <a:rPr lang="de-DE" dirty="0"/>
              <a:t>Impfeffektivität Alpha vs. Delta: indirekter Vergleich (Dominanz)</a:t>
            </a:r>
            <a:endParaRPr lang="en-US" b="0" dirty="0"/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2D3D3691-37BC-4AA9-93DF-3B83443242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805870"/>
              </p:ext>
            </p:extLst>
          </p:nvPr>
        </p:nvGraphicFramePr>
        <p:xfrm>
          <a:off x="371405" y="996457"/>
          <a:ext cx="7875781" cy="40175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6811">
                  <a:extLst>
                    <a:ext uri="{9D8B030D-6E8A-4147-A177-3AD203B41FA5}">
                      <a16:colId xmlns:a16="http://schemas.microsoft.com/office/drawing/2014/main" val="1517417697"/>
                    </a:ext>
                  </a:extLst>
                </a:gridCol>
                <a:gridCol w="766811">
                  <a:extLst>
                    <a:ext uri="{9D8B030D-6E8A-4147-A177-3AD203B41FA5}">
                      <a16:colId xmlns:a16="http://schemas.microsoft.com/office/drawing/2014/main" val="1132787571"/>
                    </a:ext>
                  </a:extLst>
                </a:gridCol>
                <a:gridCol w="910588">
                  <a:extLst>
                    <a:ext uri="{9D8B030D-6E8A-4147-A177-3AD203B41FA5}">
                      <a16:colId xmlns:a16="http://schemas.microsoft.com/office/drawing/2014/main" val="2526837595"/>
                    </a:ext>
                  </a:extLst>
                </a:gridCol>
                <a:gridCol w="1546400">
                  <a:extLst>
                    <a:ext uri="{9D8B030D-6E8A-4147-A177-3AD203B41FA5}">
                      <a16:colId xmlns:a16="http://schemas.microsoft.com/office/drawing/2014/main" val="2445660798"/>
                    </a:ext>
                  </a:extLst>
                </a:gridCol>
                <a:gridCol w="766811">
                  <a:extLst>
                    <a:ext uri="{9D8B030D-6E8A-4147-A177-3AD203B41FA5}">
                      <a16:colId xmlns:a16="http://schemas.microsoft.com/office/drawing/2014/main" val="3760939054"/>
                    </a:ext>
                  </a:extLst>
                </a:gridCol>
                <a:gridCol w="1571960">
                  <a:extLst>
                    <a:ext uri="{9D8B030D-6E8A-4147-A177-3AD203B41FA5}">
                      <a16:colId xmlns:a16="http://schemas.microsoft.com/office/drawing/2014/main" val="2582489693"/>
                    </a:ext>
                  </a:extLst>
                </a:gridCol>
                <a:gridCol w="1546400">
                  <a:extLst>
                    <a:ext uri="{9D8B030D-6E8A-4147-A177-3AD203B41FA5}">
                      <a16:colId xmlns:a16="http://schemas.microsoft.com/office/drawing/2014/main" val="707628642"/>
                    </a:ext>
                  </a:extLst>
                </a:gridCol>
              </a:tblGrid>
              <a:tr h="16190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>
                          <a:effectLst/>
                          <a:latin typeface="+mn-lt"/>
                        </a:rPr>
                        <a:t>Erstautor</a:t>
                      </a:r>
                      <a:endParaRPr lang="de-DE" sz="11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>
                          <a:effectLst/>
                          <a:latin typeface="+mn-lt"/>
                        </a:rPr>
                        <a:t>Land</a:t>
                      </a:r>
                      <a:endParaRPr lang="de-DE" sz="11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  <a:latin typeface="+mn-lt"/>
                        </a:rPr>
                        <a:t>Alter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>
                          <a:effectLst/>
                          <a:latin typeface="+mn-lt"/>
                        </a:rPr>
                        <a:t>Design</a:t>
                      </a:r>
                      <a:endParaRPr lang="de-DE" sz="11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>
                          <a:effectLst/>
                          <a:latin typeface="+mn-lt"/>
                        </a:rPr>
                        <a:t>Impfstoff</a:t>
                      </a:r>
                      <a:endParaRPr lang="de-DE" sz="11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>
                          <a:effectLst/>
                          <a:latin typeface="+mn-lt"/>
                        </a:rPr>
                        <a:t>VE alpha-Dominanz</a:t>
                      </a:r>
                      <a:endParaRPr lang="de-DE" sz="11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  <a:latin typeface="+mn-lt"/>
                        </a:rPr>
                        <a:t>VE delta-Dominanz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extLst>
                  <a:ext uri="{0D108BD9-81ED-4DB2-BD59-A6C34878D82A}">
                    <a16:rowId xmlns:a16="http://schemas.microsoft.com/office/drawing/2014/main" val="322831143"/>
                  </a:ext>
                </a:extLst>
              </a:tr>
              <a:tr h="161909">
                <a:tc gridSpan="7"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  <a:latin typeface="+mn-lt"/>
                        </a:rPr>
                        <a:t>Infektion (alle)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3070345"/>
                  </a:ext>
                </a:extLst>
              </a:tr>
              <a:tr h="16190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Nanduri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USA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 dirty="0">
                          <a:effectLst/>
                          <a:latin typeface="+mn-lt"/>
                        </a:rPr>
                        <a:t>Senioren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Kohorte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 dirty="0" err="1">
                          <a:effectLst/>
                          <a:latin typeface="+mn-lt"/>
                        </a:rPr>
                        <a:t>Comirnaty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74,2% (68,9–78,7)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52,4% (48,0–56,4)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extLst>
                  <a:ext uri="{0D108BD9-81ED-4DB2-BD59-A6C34878D82A}">
                    <a16:rowId xmlns:a16="http://schemas.microsoft.com/office/drawing/2014/main" val="2831968821"/>
                  </a:ext>
                </a:extLst>
              </a:tr>
              <a:tr h="161909"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Spikevax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74,7% (66,2–81,1)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50,6% (45,0–55,7)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extLst>
                  <a:ext uri="{0D108BD9-81ED-4DB2-BD59-A6C34878D82A}">
                    <a16:rowId xmlns:a16="http://schemas.microsoft.com/office/drawing/2014/main" val="3401711158"/>
                  </a:ext>
                </a:extLst>
              </a:tr>
              <a:tr h="161909"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extLst>
                  <a:ext uri="{0D108BD9-81ED-4DB2-BD59-A6C34878D82A}">
                    <a16:rowId xmlns:a16="http://schemas.microsoft.com/office/drawing/2014/main" val="2575033969"/>
                  </a:ext>
                </a:extLst>
              </a:tr>
              <a:tr h="16190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Pouwels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UK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&gt;=16 Jahre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Kohorte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Comirnaty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78% (68-84)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80% (77-83)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extLst>
                  <a:ext uri="{0D108BD9-81ED-4DB2-BD59-A6C34878D82A}">
                    <a16:rowId xmlns:a16="http://schemas.microsoft.com/office/drawing/2014/main" val="3464388200"/>
                  </a:ext>
                </a:extLst>
              </a:tr>
              <a:tr h="161909"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Vaxzevria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79% (56-90)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67% (62-71)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extLst>
                  <a:ext uri="{0D108BD9-81ED-4DB2-BD59-A6C34878D82A}">
                    <a16:rowId xmlns:a16="http://schemas.microsoft.com/office/drawing/2014/main" val="4250040434"/>
                  </a:ext>
                </a:extLst>
              </a:tr>
              <a:tr h="161909"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extLst>
                  <a:ext uri="{0D108BD9-81ED-4DB2-BD59-A6C34878D82A}">
                    <a16:rowId xmlns:a16="http://schemas.microsoft.com/office/drawing/2014/main" val="587608652"/>
                  </a:ext>
                </a:extLst>
              </a:tr>
              <a:tr h="16190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Puranik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USA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&gt;=18 Jahre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Kohorte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Comirnaty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76% (69-81)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42% (13-62)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extLst>
                  <a:ext uri="{0D108BD9-81ED-4DB2-BD59-A6C34878D82A}">
                    <a16:rowId xmlns:a16="http://schemas.microsoft.com/office/drawing/2014/main" val="2935838238"/>
                  </a:ext>
                </a:extLst>
              </a:tr>
              <a:tr h="161909"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Spikevax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86% (81-90.6)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76% (58-87)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extLst>
                  <a:ext uri="{0D108BD9-81ED-4DB2-BD59-A6C34878D82A}">
                    <a16:rowId xmlns:a16="http://schemas.microsoft.com/office/drawing/2014/main" val="2003720033"/>
                  </a:ext>
                </a:extLst>
              </a:tr>
              <a:tr h="161909"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extLst>
                  <a:ext uri="{0D108BD9-81ED-4DB2-BD59-A6C34878D82A}">
                    <a16:rowId xmlns:a16="http://schemas.microsoft.com/office/drawing/2014/main" val="3764588443"/>
                  </a:ext>
                </a:extLst>
              </a:tr>
              <a:tr h="16190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Rosenberg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USA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Erwachsene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serielle Querschnitte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All FDA-</a:t>
                      </a:r>
                      <a:r>
                        <a:rPr lang="de-DE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lic.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91,70%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70,80%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extLst>
                  <a:ext uri="{0D108BD9-81ED-4DB2-BD59-A6C34878D82A}">
                    <a16:rowId xmlns:a16="http://schemas.microsoft.com/office/drawing/2014/main" val="3327712977"/>
                  </a:ext>
                </a:extLst>
              </a:tr>
              <a:tr h="161909"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extLst>
                  <a:ext uri="{0D108BD9-81ED-4DB2-BD59-A6C34878D82A}">
                    <a16:rowId xmlns:a16="http://schemas.microsoft.com/office/drawing/2014/main" val="3664746021"/>
                  </a:ext>
                </a:extLst>
              </a:tr>
              <a:tr h="161909"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extLst>
                  <a:ext uri="{0D108BD9-81ED-4DB2-BD59-A6C34878D82A}">
                    <a16:rowId xmlns:a16="http://schemas.microsoft.com/office/drawing/2014/main" val="319911239"/>
                  </a:ext>
                </a:extLst>
              </a:tr>
              <a:tr h="161909">
                <a:tc gridSpan="3"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  <a:latin typeface="+mn-lt"/>
                        </a:rPr>
                        <a:t>Symptomatische Infektion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extLst>
                  <a:ext uri="{0D108BD9-81ED-4DB2-BD59-A6C34878D82A}">
                    <a16:rowId xmlns:a16="http://schemas.microsoft.com/office/drawing/2014/main" val="1518339842"/>
                  </a:ext>
                </a:extLst>
              </a:tr>
              <a:tr h="16190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Pouwels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UK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&gt;=16 Jahre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Kohorte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 dirty="0" err="1">
                          <a:effectLst/>
                          <a:latin typeface="+mn-lt"/>
                        </a:rPr>
                        <a:t>Comirnaty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97% (96-98)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84% (82-86)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extLst>
                  <a:ext uri="{0D108BD9-81ED-4DB2-BD59-A6C34878D82A}">
                    <a16:rowId xmlns:a16="http://schemas.microsoft.com/office/drawing/2014/main" val="4046265861"/>
                  </a:ext>
                </a:extLst>
              </a:tr>
              <a:tr h="161909"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 dirty="0" err="1">
                          <a:effectLst/>
                          <a:latin typeface="+mn-lt"/>
                        </a:rPr>
                        <a:t>Vaxzevria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97% (93-98)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71% (66-74)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extLst>
                  <a:ext uri="{0D108BD9-81ED-4DB2-BD59-A6C34878D82A}">
                    <a16:rowId xmlns:a16="http://schemas.microsoft.com/office/drawing/2014/main" val="1074251945"/>
                  </a:ext>
                </a:extLst>
              </a:tr>
              <a:tr h="161909"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extLst>
                  <a:ext uri="{0D108BD9-81ED-4DB2-BD59-A6C34878D82A}">
                    <a16:rowId xmlns:a16="http://schemas.microsoft.com/office/drawing/2014/main" val="212377032"/>
                  </a:ext>
                </a:extLst>
              </a:tr>
              <a:tr h="161909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  <a:latin typeface="+mn-lt"/>
                        </a:rPr>
                        <a:t>Hospitalisierung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extLst>
                  <a:ext uri="{0D108BD9-81ED-4DB2-BD59-A6C34878D82A}">
                    <a16:rowId xmlns:a16="http://schemas.microsoft.com/office/drawing/2014/main" val="3898852573"/>
                  </a:ext>
                </a:extLst>
              </a:tr>
              <a:tr h="16190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Puranik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USA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&gt;=18 Jahre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Kohorte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 dirty="0" err="1">
                          <a:effectLst/>
                          <a:latin typeface="+mn-lt"/>
                        </a:rPr>
                        <a:t>Comirnaty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85% (73-93)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75% (24-93,9)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extLst>
                  <a:ext uri="{0D108BD9-81ED-4DB2-BD59-A6C34878D82A}">
                    <a16:rowId xmlns:a16="http://schemas.microsoft.com/office/drawing/2014/main" val="1578431607"/>
                  </a:ext>
                </a:extLst>
              </a:tr>
              <a:tr h="161909"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 dirty="0" err="1">
                          <a:effectLst/>
                          <a:latin typeface="+mn-lt"/>
                        </a:rPr>
                        <a:t>Spikevax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91,6% (81-97)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81% (33-96,3)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extLst>
                  <a:ext uri="{0D108BD9-81ED-4DB2-BD59-A6C34878D82A}">
                    <a16:rowId xmlns:a16="http://schemas.microsoft.com/office/drawing/2014/main" val="645770821"/>
                  </a:ext>
                </a:extLst>
              </a:tr>
              <a:tr h="161909"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extLst>
                  <a:ext uri="{0D108BD9-81ED-4DB2-BD59-A6C34878D82A}">
                    <a16:rowId xmlns:a16="http://schemas.microsoft.com/office/drawing/2014/main" val="376633391"/>
                  </a:ext>
                </a:extLst>
              </a:tr>
              <a:tr h="16190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Rosenberg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USA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Erwachsene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serielle Querschnitte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All FDA-</a:t>
                      </a:r>
                      <a:r>
                        <a:rPr lang="de-DE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lic.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  <a:latin typeface="+mn-lt"/>
                        </a:rPr>
                        <a:t>95,30%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 dirty="0">
                          <a:effectLst/>
                          <a:latin typeface="+mn-lt"/>
                        </a:rPr>
                        <a:t>95,30%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037" marR="7037" marT="7037" marB="0" anchor="b"/>
                </a:tc>
                <a:extLst>
                  <a:ext uri="{0D108BD9-81ED-4DB2-BD59-A6C34878D82A}">
                    <a16:rowId xmlns:a16="http://schemas.microsoft.com/office/drawing/2014/main" val="2290832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6966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7D4C590-B822-4A8F-8DFA-6464694C6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4</a:t>
            </a:fld>
            <a:endParaRPr lang="de-DE"/>
          </a:p>
        </p:txBody>
      </p:sp>
      <p:sp>
        <p:nvSpPr>
          <p:cNvPr id="8" name="Titel 5">
            <a:extLst>
              <a:ext uri="{FF2B5EF4-FFF2-40B4-BE49-F238E27FC236}">
                <a16:creationId xmlns:a16="http://schemas.microsoft.com/office/drawing/2014/main" id="{45DFE05B-371B-4D4E-8B22-A6F5EDC39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05" y="-41215"/>
            <a:ext cx="7983646" cy="714291"/>
          </a:xfrm>
        </p:spPr>
        <p:txBody>
          <a:bodyPr/>
          <a:lstStyle/>
          <a:p>
            <a:r>
              <a:rPr lang="de-DE" dirty="0"/>
              <a:t>Impfeffektivität Delta: sequenziert und Dominanz</a:t>
            </a:r>
            <a:endParaRPr lang="en-US" b="0" dirty="0"/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9F41772C-430E-415A-9C1E-511AAFB6AB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92051"/>
              </p:ext>
            </p:extLst>
          </p:nvPr>
        </p:nvGraphicFramePr>
        <p:xfrm>
          <a:off x="371406" y="515792"/>
          <a:ext cx="7866143" cy="45939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6330">
                  <a:extLst>
                    <a:ext uri="{9D8B030D-6E8A-4147-A177-3AD203B41FA5}">
                      <a16:colId xmlns:a16="http://schemas.microsoft.com/office/drawing/2014/main" val="344250765"/>
                    </a:ext>
                  </a:extLst>
                </a:gridCol>
                <a:gridCol w="872152">
                  <a:extLst>
                    <a:ext uri="{9D8B030D-6E8A-4147-A177-3AD203B41FA5}">
                      <a16:colId xmlns:a16="http://schemas.microsoft.com/office/drawing/2014/main" val="3916684930"/>
                    </a:ext>
                  </a:extLst>
                </a:gridCol>
                <a:gridCol w="1006330">
                  <a:extLst>
                    <a:ext uri="{9D8B030D-6E8A-4147-A177-3AD203B41FA5}">
                      <a16:colId xmlns:a16="http://schemas.microsoft.com/office/drawing/2014/main" val="900301609"/>
                    </a:ext>
                  </a:extLst>
                </a:gridCol>
                <a:gridCol w="1006330">
                  <a:extLst>
                    <a:ext uri="{9D8B030D-6E8A-4147-A177-3AD203B41FA5}">
                      <a16:colId xmlns:a16="http://schemas.microsoft.com/office/drawing/2014/main" val="3261033706"/>
                    </a:ext>
                  </a:extLst>
                </a:gridCol>
                <a:gridCol w="1190823">
                  <a:extLst>
                    <a:ext uri="{9D8B030D-6E8A-4147-A177-3AD203B41FA5}">
                      <a16:colId xmlns:a16="http://schemas.microsoft.com/office/drawing/2014/main" val="60582962"/>
                    </a:ext>
                  </a:extLst>
                </a:gridCol>
                <a:gridCol w="1559812">
                  <a:extLst>
                    <a:ext uri="{9D8B030D-6E8A-4147-A177-3AD203B41FA5}">
                      <a16:colId xmlns:a16="http://schemas.microsoft.com/office/drawing/2014/main" val="1478304037"/>
                    </a:ext>
                  </a:extLst>
                </a:gridCol>
                <a:gridCol w="1224366">
                  <a:extLst>
                    <a:ext uri="{9D8B030D-6E8A-4147-A177-3AD203B41FA5}">
                      <a16:colId xmlns:a16="http://schemas.microsoft.com/office/drawing/2014/main" val="170559879"/>
                    </a:ext>
                  </a:extLst>
                </a:gridCol>
              </a:tblGrid>
              <a:tr h="125178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>
                          <a:effectLst/>
                          <a:latin typeface="+mn-lt"/>
                        </a:rPr>
                        <a:t>Erstautor</a:t>
                      </a:r>
                      <a:endParaRPr lang="de-DE" sz="9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>
                          <a:effectLst/>
                          <a:latin typeface="+mn-lt"/>
                        </a:rPr>
                        <a:t>Land</a:t>
                      </a:r>
                      <a:endParaRPr lang="de-DE" sz="9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>
                          <a:effectLst/>
                          <a:latin typeface="+mn-lt"/>
                        </a:rPr>
                        <a:t>Alter</a:t>
                      </a:r>
                      <a:endParaRPr lang="de-DE" sz="9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>
                          <a:effectLst/>
                          <a:latin typeface="+mn-lt"/>
                        </a:rPr>
                        <a:t>Design</a:t>
                      </a:r>
                      <a:endParaRPr lang="de-DE" sz="9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>
                          <a:effectLst/>
                          <a:latin typeface="+mn-lt"/>
                        </a:rPr>
                        <a:t>Impfstoff</a:t>
                      </a:r>
                      <a:endParaRPr lang="de-DE" sz="9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>
                          <a:effectLst/>
                          <a:latin typeface="+mn-lt"/>
                        </a:rPr>
                        <a:t>VE delta</a:t>
                      </a:r>
                      <a:endParaRPr lang="de-DE" sz="9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  <a:latin typeface="+mn-lt"/>
                        </a:rPr>
                        <a:t>VE delta-Dom.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extLst>
                  <a:ext uri="{0D108BD9-81ED-4DB2-BD59-A6C34878D82A}">
                    <a16:rowId xmlns:a16="http://schemas.microsoft.com/office/drawing/2014/main" val="3851932166"/>
                  </a:ext>
                </a:extLst>
              </a:tr>
              <a:tr h="125178">
                <a:tc gridSpan="3"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  <a:latin typeface="+mn-lt"/>
                        </a:rPr>
                        <a:t>Asymptomatische Infektion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extLst>
                  <a:ext uri="{0D108BD9-81ED-4DB2-BD59-A6C34878D82A}">
                    <a16:rowId xmlns:a16="http://schemas.microsoft.com/office/drawing/2014/main" val="1879044609"/>
                  </a:ext>
                </a:extLst>
              </a:tr>
              <a:tr h="125178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Tang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Qatar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Erwachsene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TND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Comirnaty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35,9 (11,1-53,9)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-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extLst>
                  <a:ext uri="{0D108BD9-81ED-4DB2-BD59-A6C34878D82A}">
                    <a16:rowId xmlns:a16="http://schemas.microsoft.com/office/drawing/2014/main" val="1189433367"/>
                  </a:ext>
                </a:extLst>
              </a:tr>
              <a:tr h="125178"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Spikevax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80,2 (54,2-92,6)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-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extLst>
                  <a:ext uri="{0D108BD9-81ED-4DB2-BD59-A6C34878D82A}">
                    <a16:rowId xmlns:a16="http://schemas.microsoft.com/office/drawing/2014/main" val="2645803600"/>
                  </a:ext>
                </a:extLst>
              </a:tr>
              <a:tr h="125178">
                <a:tc>
                  <a:txBody>
                    <a:bodyPr/>
                    <a:lstStyle/>
                    <a:p>
                      <a:pPr algn="l" fontAlgn="b"/>
                      <a:endParaRPr lang="de-DE" sz="9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extLst>
                  <a:ext uri="{0D108BD9-81ED-4DB2-BD59-A6C34878D82A}">
                    <a16:rowId xmlns:a16="http://schemas.microsoft.com/office/drawing/2014/main" val="3595477803"/>
                  </a:ext>
                </a:extLst>
              </a:tr>
              <a:tr h="125178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Pouwels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UK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16 -64 Jahre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Kohorte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Comirnaty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74% (69-78)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-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extLst>
                  <a:ext uri="{0D108BD9-81ED-4DB2-BD59-A6C34878D82A}">
                    <a16:rowId xmlns:a16="http://schemas.microsoft.com/office/drawing/2014/main" val="4292750464"/>
                  </a:ext>
                </a:extLst>
              </a:tr>
              <a:tr h="125178"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Vaxzevria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57% (51-63)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-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extLst>
                  <a:ext uri="{0D108BD9-81ED-4DB2-BD59-A6C34878D82A}">
                    <a16:rowId xmlns:a16="http://schemas.microsoft.com/office/drawing/2014/main" val="3669166064"/>
                  </a:ext>
                </a:extLst>
              </a:tr>
              <a:tr h="125178"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extLst>
                  <a:ext uri="{0D108BD9-81ED-4DB2-BD59-A6C34878D82A}">
                    <a16:rowId xmlns:a16="http://schemas.microsoft.com/office/drawing/2014/main" val="3062913389"/>
                  </a:ext>
                </a:extLst>
              </a:tr>
              <a:tr h="125178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  <a:latin typeface="+mn-lt"/>
                        </a:rPr>
                        <a:t>Infektion (alle)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extLst>
                  <a:ext uri="{0D108BD9-81ED-4DB2-BD59-A6C34878D82A}">
                    <a16:rowId xmlns:a16="http://schemas.microsoft.com/office/drawing/2014/main" val="2485419055"/>
                  </a:ext>
                </a:extLst>
              </a:tr>
              <a:tr h="125178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Elliott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UK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18-64 Jahre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REACT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NR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-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49% (22-67)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extLst>
                  <a:ext uri="{0D108BD9-81ED-4DB2-BD59-A6C34878D82A}">
                    <a16:rowId xmlns:a16="http://schemas.microsoft.com/office/drawing/2014/main" val="2623790566"/>
                  </a:ext>
                </a:extLst>
              </a:tr>
              <a:tr h="125178"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extLst>
                  <a:ext uri="{0D108BD9-81ED-4DB2-BD59-A6C34878D82A}">
                    <a16:rowId xmlns:a16="http://schemas.microsoft.com/office/drawing/2014/main" val="2204418961"/>
                  </a:ext>
                </a:extLst>
              </a:tr>
              <a:tr h="125178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Tang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Qatar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Erwachsene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TND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Comirnaty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53.5 (43.9-61.4)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-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extLst>
                  <a:ext uri="{0D108BD9-81ED-4DB2-BD59-A6C34878D82A}">
                    <a16:rowId xmlns:a16="http://schemas.microsoft.com/office/drawing/2014/main" val="1019048752"/>
                  </a:ext>
                </a:extLst>
              </a:tr>
              <a:tr h="125178"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Spikevax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86.1 (78.0-91.3)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-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extLst>
                  <a:ext uri="{0D108BD9-81ED-4DB2-BD59-A6C34878D82A}">
                    <a16:rowId xmlns:a16="http://schemas.microsoft.com/office/drawing/2014/main" val="3521141438"/>
                  </a:ext>
                </a:extLst>
              </a:tr>
              <a:tr h="125178"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extLst>
                  <a:ext uri="{0D108BD9-81ED-4DB2-BD59-A6C34878D82A}">
                    <a16:rowId xmlns:a16="http://schemas.microsoft.com/office/drawing/2014/main" val="807193830"/>
                  </a:ext>
                </a:extLst>
              </a:tr>
              <a:tr h="125178">
                <a:tc gridSpan="3"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  <a:latin typeface="+mn-lt"/>
                        </a:rPr>
                        <a:t>Symptomatische Infektion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extLst>
                  <a:ext uri="{0D108BD9-81ED-4DB2-BD59-A6C34878D82A}">
                    <a16:rowId xmlns:a16="http://schemas.microsoft.com/office/drawing/2014/main" val="2610486997"/>
                  </a:ext>
                </a:extLst>
              </a:tr>
              <a:tr h="125178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Grant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F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Fall-Kontroll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mRNA-mRNA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-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69 (64-74)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extLst>
                  <a:ext uri="{0D108BD9-81ED-4DB2-BD59-A6C34878D82A}">
                    <a16:rowId xmlns:a16="http://schemas.microsoft.com/office/drawing/2014/main" val="3857378877"/>
                  </a:ext>
                </a:extLst>
              </a:tr>
              <a:tr h="125178"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Vektor-mRNA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-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66 (42-80)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extLst>
                  <a:ext uri="{0D108BD9-81ED-4DB2-BD59-A6C34878D82A}">
                    <a16:rowId xmlns:a16="http://schemas.microsoft.com/office/drawing/2014/main" val="2124377423"/>
                  </a:ext>
                </a:extLst>
              </a:tr>
              <a:tr h="125178"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extLst>
                  <a:ext uri="{0D108BD9-81ED-4DB2-BD59-A6C34878D82A}">
                    <a16:rowId xmlns:a16="http://schemas.microsoft.com/office/drawing/2014/main" val="874614719"/>
                  </a:ext>
                </a:extLst>
              </a:tr>
              <a:tr h="125178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Elliott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UK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18-64 Jahre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REACT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NR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-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59% (23-78)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extLst>
                  <a:ext uri="{0D108BD9-81ED-4DB2-BD59-A6C34878D82A}">
                    <a16:rowId xmlns:a16="http://schemas.microsoft.com/office/drawing/2014/main" val="2864410938"/>
                  </a:ext>
                </a:extLst>
              </a:tr>
              <a:tr h="125178"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extLst>
                  <a:ext uri="{0D108BD9-81ED-4DB2-BD59-A6C34878D82A}">
                    <a16:rowId xmlns:a16="http://schemas.microsoft.com/office/drawing/2014/main" val="3765791012"/>
                  </a:ext>
                </a:extLst>
              </a:tr>
              <a:tr h="125178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Tang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Qatar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Erwachsene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TND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Comirnaty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56.1 (41.4-67.2)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-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extLst>
                  <a:ext uri="{0D108BD9-81ED-4DB2-BD59-A6C34878D82A}">
                    <a16:rowId xmlns:a16="http://schemas.microsoft.com/office/drawing/2014/main" val="597548712"/>
                  </a:ext>
                </a:extLst>
              </a:tr>
              <a:tr h="125178"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Spikevax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85.8 (70.6-93.9)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-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extLst>
                  <a:ext uri="{0D108BD9-81ED-4DB2-BD59-A6C34878D82A}">
                    <a16:rowId xmlns:a16="http://schemas.microsoft.com/office/drawing/2014/main" val="2446097868"/>
                  </a:ext>
                </a:extLst>
              </a:tr>
              <a:tr h="125178"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extLst>
                  <a:ext uri="{0D108BD9-81ED-4DB2-BD59-A6C34878D82A}">
                    <a16:rowId xmlns:a16="http://schemas.microsoft.com/office/drawing/2014/main" val="1381004271"/>
                  </a:ext>
                </a:extLst>
              </a:tr>
              <a:tr h="236678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Herlihy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USA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Population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Cohort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all FDA-lic. Vacc.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-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78% (71-84)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extLst>
                  <a:ext uri="{0D108BD9-81ED-4DB2-BD59-A6C34878D82A}">
                    <a16:rowId xmlns:a16="http://schemas.microsoft.com/office/drawing/2014/main" val="2982567114"/>
                  </a:ext>
                </a:extLst>
              </a:tr>
              <a:tr h="125178"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extLst>
                  <a:ext uri="{0D108BD9-81ED-4DB2-BD59-A6C34878D82A}">
                    <a16:rowId xmlns:a16="http://schemas.microsoft.com/office/drawing/2014/main" val="3465635210"/>
                  </a:ext>
                </a:extLst>
              </a:tr>
              <a:tr h="125178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Keegan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USA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Populaiton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Farrington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NR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82% (78-85)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extLst>
                  <a:ext uri="{0D108BD9-81ED-4DB2-BD59-A6C34878D82A}">
                    <a16:rowId xmlns:a16="http://schemas.microsoft.com/office/drawing/2014/main" val="209321768"/>
                  </a:ext>
                </a:extLst>
              </a:tr>
              <a:tr h="125178"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extLst>
                  <a:ext uri="{0D108BD9-81ED-4DB2-BD59-A6C34878D82A}">
                    <a16:rowId xmlns:a16="http://schemas.microsoft.com/office/drawing/2014/main" val="4003540589"/>
                  </a:ext>
                </a:extLst>
              </a:tr>
              <a:tr h="125178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900" b="1" u="none" strike="noStrike" dirty="0">
                          <a:effectLst/>
                          <a:latin typeface="+mn-lt"/>
                        </a:rPr>
                        <a:t>Schwere Infektion</a:t>
                      </a:r>
                      <a:endParaRPr lang="de-DE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extLst>
                  <a:ext uri="{0D108BD9-81ED-4DB2-BD59-A6C34878D82A}">
                    <a16:rowId xmlns:a16="http://schemas.microsoft.com/office/drawing/2014/main" val="1672757679"/>
                  </a:ext>
                </a:extLst>
              </a:tr>
              <a:tr h="125178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Tang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Qatar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Erwachsene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TND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Comirnaty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97.3 (84.4-99.5)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-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extLst>
                  <a:ext uri="{0D108BD9-81ED-4DB2-BD59-A6C34878D82A}">
                    <a16:rowId xmlns:a16="http://schemas.microsoft.com/office/drawing/2014/main" val="4081115344"/>
                  </a:ext>
                </a:extLst>
              </a:tr>
              <a:tr h="125178"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Spikevax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100%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-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extLst>
                  <a:ext uri="{0D108BD9-81ED-4DB2-BD59-A6C34878D82A}">
                    <a16:rowId xmlns:a16="http://schemas.microsoft.com/office/drawing/2014/main" val="3819124026"/>
                  </a:ext>
                </a:extLst>
              </a:tr>
              <a:tr h="125178"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extLst>
                  <a:ext uri="{0D108BD9-81ED-4DB2-BD59-A6C34878D82A}">
                    <a16:rowId xmlns:a16="http://schemas.microsoft.com/office/drawing/2014/main" val="2391612608"/>
                  </a:ext>
                </a:extLst>
              </a:tr>
              <a:tr h="125178"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Chia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Sing.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&gt;=18 Jahre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Kohorte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mRNA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u="none" strike="noStrike">
                          <a:effectLst/>
                          <a:latin typeface="+mn-lt"/>
                        </a:rPr>
                        <a:t>93% (66-85)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397" marR="3397" marT="3397" marB="0" anchor="b"/>
                </a:tc>
                <a:extLst>
                  <a:ext uri="{0D108BD9-81ED-4DB2-BD59-A6C34878D82A}">
                    <a16:rowId xmlns:a16="http://schemas.microsoft.com/office/drawing/2014/main" val="13401389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3969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7D4C590-B822-4A8F-8DFA-6464694C6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5</a:t>
            </a:fld>
            <a:endParaRPr lang="de-DE"/>
          </a:p>
        </p:txBody>
      </p:sp>
      <p:sp>
        <p:nvSpPr>
          <p:cNvPr id="8" name="Titel 5">
            <a:extLst>
              <a:ext uri="{FF2B5EF4-FFF2-40B4-BE49-F238E27FC236}">
                <a16:creationId xmlns:a16="http://schemas.microsoft.com/office/drawing/2014/main" id="{45DFE05B-371B-4D4E-8B22-A6F5EDC39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05" y="-41215"/>
            <a:ext cx="7983646" cy="714291"/>
          </a:xfrm>
        </p:spPr>
        <p:txBody>
          <a:bodyPr/>
          <a:lstStyle/>
          <a:p>
            <a:r>
              <a:rPr lang="de-DE" dirty="0"/>
              <a:t>Impfeffektivität Delta über die Zeit (</a:t>
            </a:r>
            <a:r>
              <a:rPr lang="de-DE" dirty="0" err="1"/>
              <a:t>waning</a:t>
            </a:r>
            <a:r>
              <a:rPr lang="de-DE" dirty="0"/>
              <a:t>)</a:t>
            </a:r>
            <a:endParaRPr lang="en-US" b="0" dirty="0"/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0804EDA9-C99A-4620-BF20-F3A6DBD40B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633951"/>
              </p:ext>
            </p:extLst>
          </p:nvPr>
        </p:nvGraphicFramePr>
        <p:xfrm>
          <a:off x="463708" y="1087108"/>
          <a:ext cx="7087711" cy="17399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5964">
                  <a:extLst>
                    <a:ext uri="{9D8B030D-6E8A-4147-A177-3AD203B41FA5}">
                      <a16:colId xmlns:a16="http://schemas.microsoft.com/office/drawing/2014/main" val="2949123200"/>
                    </a:ext>
                  </a:extLst>
                </a:gridCol>
                <a:gridCol w="885964">
                  <a:extLst>
                    <a:ext uri="{9D8B030D-6E8A-4147-A177-3AD203B41FA5}">
                      <a16:colId xmlns:a16="http://schemas.microsoft.com/office/drawing/2014/main" val="2445645244"/>
                    </a:ext>
                  </a:extLst>
                </a:gridCol>
                <a:gridCol w="885964">
                  <a:extLst>
                    <a:ext uri="{9D8B030D-6E8A-4147-A177-3AD203B41FA5}">
                      <a16:colId xmlns:a16="http://schemas.microsoft.com/office/drawing/2014/main" val="356110888"/>
                    </a:ext>
                  </a:extLst>
                </a:gridCol>
                <a:gridCol w="885964">
                  <a:extLst>
                    <a:ext uri="{9D8B030D-6E8A-4147-A177-3AD203B41FA5}">
                      <a16:colId xmlns:a16="http://schemas.microsoft.com/office/drawing/2014/main" val="2159538204"/>
                    </a:ext>
                  </a:extLst>
                </a:gridCol>
                <a:gridCol w="885964">
                  <a:extLst>
                    <a:ext uri="{9D8B030D-6E8A-4147-A177-3AD203B41FA5}">
                      <a16:colId xmlns:a16="http://schemas.microsoft.com/office/drawing/2014/main" val="3953797799"/>
                    </a:ext>
                  </a:extLst>
                </a:gridCol>
                <a:gridCol w="1196051">
                  <a:extLst>
                    <a:ext uri="{9D8B030D-6E8A-4147-A177-3AD203B41FA5}">
                      <a16:colId xmlns:a16="http://schemas.microsoft.com/office/drawing/2014/main" val="894858552"/>
                    </a:ext>
                  </a:extLst>
                </a:gridCol>
                <a:gridCol w="1461840">
                  <a:extLst>
                    <a:ext uri="{9D8B030D-6E8A-4147-A177-3AD203B41FA5}">
                      <a16:colId xmlns:a16="http://schemas.microsoft.com/office/drawing/2014/main" val="1792837095"/>
                    </a:ext>
                  </a:extLst>
                </a:gridCol>
              </a:tblGrid>
              <a:tr h="297158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1" u="none" strike="noStrike">
                          <a:effectLst/>
                          <a:latin typeface="+mn-lt"/>
                        </a:rPr>
                        <a:t>Erstautor</a:t>
                      </a:r>
                      <a:endParaRPr lang="de-DE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1" u="none" strike="noStrike">
                          <a:effectLst/>
                          <a:latin typeface="+mn-lt"/>
                        </a:rPr>
                        <a:t>Land</a:t>
                      </a:r>
                      <a:endParaRPr lang="de-DE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1" u="none" strike="noStrike">
                          <a:effectLst/>
                          <a:latin typeface="+mn-lt"/>
                        </a:rPr>
                        <a:t>Alter</a:t>
                      </a:r>
                      <a:endParaRPr lang="de-DE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1" u="none" strike="noStrike">
                          <a:effectLst/>
                          <a:latin typeface="+mn-lt"/>
                        </a:rPr>
                        <a:t>Design</a:t>
                      </a:r>
                      <a:endParaRPr lang="de-DE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1" u="none" strike="noStrike">
                          <a:effectLst/>
                          <a:latin typeface="+mn-lt"/>
                        </a:rPr>
                        <a:t>Impfstoff</a:t>
                      </a:r>
                      <a:endParaRPr lang="de-DE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1" u="none" strike="noStrike">
                          <a:effectLst/>
                          <a:latin typeface="+mn-lt"/>
                        </a:rPr>
                        <a:t>VE delta initial</a:t>
                      </a:r>
                      <a:endParaRPr lang="de-DE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1" u="none" strike="noStrike" dirty="0">
                          <a:effectLst/>
                          <a:latin typeface="+mn-lt"/>
                        </a:rPr>
                        <a:t>VE </a:t>
                      </a:r>
                      <a:r>
                        <a:rPr lang="de-DE" sz="1200" b="1" u="none" strike="noStrike" dirty="0" err="1">
                          <a:effectLst/>
                          <a:latin typeface="+mn-lt"/>
                        </a:rPr>
                        <a:t>delta</a:t>
                      </a:r>
                      <a:r>
                        <a:rPr lang="de-DE" sz="1200" b="1" u="none" strike="noStrike" dirty="0">
                          <a:effectLst/>
                          <a:latin typeface="+mn-lt"/>
                        </a:rPr>
                        <a:t>  final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23337671"/>
                  </a:ext>
                </a:extLst>
              </a:tr>
              <a:tr h="297158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200" b="1" u="none" strike="noStrike" dirty="0">
                          <a:effectLst/>
                          <a:latin typeface="+mn-lt"/>
                        </a:rPr>
                        <a:t>Infektion (alle)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58919364"/>
                  </a:ext>
                </a:extLst>
              </a:tr>
              <a:tr h="297158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Tartof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USA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&gt;=12 Jahre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Kohorte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Comirnaty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93% (85-97)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&gt;=4 mo: 53% (39‒65)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07400132"/>
                  </a:ext>
                </a:extLst>
              </a:tr>
              <a:tr h="297158"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49556225"/>
                  </a:ext>
                </a:extLst>
              </a:tr>
              <a:tr h="551280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Fowlkes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USA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HCW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Kohorte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FDA-lic. Vacc.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  <a:latin typeface="+mn-lt"/>
                        </a:rPr>
                        <a:t>85% (68–93)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 dirty="0">
                          <a:effectLst/>
                          <a:latin typeface="+mn-lt"/>
                        </a:rPr>
                        <a:t>&gt;=5mo: 73% (49–86)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104580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7010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7D4C590-B822-4A8F-8DFA-6464694C6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6</a:t>
            </a:fld>
            <a:endParaRPr lang="de-DE"/>
          </a:p>
        </p:txBody>
      </p:sp>
      <p:sp>
        <p:nvSpPr>
          <p:cNvPr id="8" name="Titel 5">
            <a:extLst>
              <a:ext uri="{FF2B5EF4-FFF2-40B4-BE49-F238E27FC236}">
                <a16:creationId xmlns:a16="http://schemas.microsoft.com/office/drawing/2014/main" id="{45DFE05B-371B-4D4E-8B22-A6F5EDC39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05" y="377885"/>
            <a:ext cx="7983646" cy="714291"/>
          </a:xfrm>
        </p:spPr>
        <p:txBody>
          <a:bodyPr/>
          <a:lstStyle/>
          <a:p>
            <a:r>
              <a:rPr lang="de-DE" dirty="0"/>
              <a:t>Impfeffektivität Delta: Zusammenfassung</a:t>
            </a:r>
            <a:endParaRPr lang="en-US" b="0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69825C87-346E-4A34-945B-B7E6AE0EE801}"/>
              </a:ext>
            </a:extLst>
          </p:cNvPr>
          <p:cNvSpPr txBox="1"/>
          <p:nvPr/>
        </p:nvSpPr>
        <p:spPr>
          <a:xfrm>
            <a:off x="371404" y="1092176"/>
            <a:ext cx="7865816" cy="2223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/>
              <a:t>VE gegen schwere Infektion (Hospitalisierung) unverändert (&gt;90%)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/>
              <a:t>VE gegen Infektion: 55-85%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/>
              <a:t>VE gegen asymptomatische Infektion: 60-80%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/>
              <a:t>Tendenz: VE </a:t>
            </a:r>
            <a:r>
              <a:rPr lang="de-DE" dirty="0" err="1"/>
              <a:t>Spikevax</a:t>
            </a:r>
            <a:r>
              <a:rPr lang="de-DE" dirty="0"/>
              <a:t> &gt; </a:t>
            </a:r>
            <a:r>
              <a:rPr lang="de-DE" dirty="0" err="1"/>
              <a:t>Comirnaty</a:t>
            </a:r>
            <a:r>
              <a:rPr lang="de-DE" dirty="0"/>
              <a:t> &gt; </a:t>
            </a:r>
            <a:r>
              <a:rPr lang="de-DE" dirty="0" err="1"/>
              <a:t>Vaxzevria</a:t>
            </a:r>
            <a:r>
              <a:rPr lang="de-DE" dirty="0"/>
              <a:t> (Infektion)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 err="1"/>
              <a:t>Waning</a:t>
            </a:r>
            <a:r>
              <a:rPr lang="de-DE" dirty="0"/>
              <a:t>: derzeit unklare Datenlage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23308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727</Words>
  <Application>Microsoft Office PowerPoint</Application>
  <PresentationFormat>Bildschirmpräsentation (16:9)</PresentationFormat>
  <Paragraphs>287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ＭＳ 明朝</vt:lpstr>
      <vt:lpstr>Wingdings</vt:lpstr>
      <vt:lpstr>Office-Design</vt:lpstr>
      <vt:lpstr>Impfeffektivität Delta: Living systematic review</vt:lpstr>
      <vt:lpstr>Impfeffektivität Alpha vs. Delta: direkter Vergleich (sequenziert)</vt:lpstr>
      <vt:lpstr>Impfeffektivität Alpha vs. Delta: indirekter Vergleich (Dominanz)</vt:lpstr>
      <vt:lpstr>Impfeffektivität Delta: sequenziert und Dominanz</vt:lpstr>
      <vt:lpstr>Impfeffektivität Delta über die Zeit (waning)</vt:lpstr>
      <vt:lpstr>Impfeffektivität Delta: Zusammenfassung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Harder, Thomas</cp:lastModifiedBy>
  <cp:revision>264</cp:revision>
  <dcterms:created xsi:type="dcterms:W3CDTF">2015-11-02T12:29:13Z</dcterms:created>
  <dcterms:modified xsi:type="dcterms:W3CDTF">2021-08-27T08:39:59Z</dcterms:modified>
</cp:coreProperties>
</file>