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78" r:id="rId3"/>
    <p:sldId id="275" r:id="rId4"/>
    <p:sldId id="276" r:id="rId5"/>
    <p:sldId id="277" r:id="rId6"/>
    <p:sldId id="279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1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940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377885"/>
            <a:ext cx="7983646" cy="714291"/>
          </a:xfrm>
        </p:spPr>
        <p:txBody>
          <a:bodyPr/>
          <a:lstStyle/>
          <a:p>
            <a:r>
              <a:rPr lang="de-DE" dirty="0"/>
              <a:t>Impfeffektivität Delta: Living </a:t>
            </a:r>
            <a:r>
              <a:rPr lang="de-DE" dirty="0" err="1"/>
              <a:t>systematic</a:t>
            </a:r>
            <a:r>
              <a:rPr lang="de-DE" dirty="0"/>
              <a:t> review</a:t>
            </a:r>
            <a:endParaRPr lang="en-US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371404" y="1092176"/>
            <a:ext cx="7865816" cy="402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16 Studien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Publiziert: 1. Mai – 25. August 2021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Länder: UK, USA, Qatar, Frankreich, Singapore, Kanada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Comirnaty</a:t>
            </a:r>
            <a:r>
              <a:rPr lang="de-DE" dirty="0"/>
              <a:t>, </a:t>
            </a:r>
            <a:r>
              <a:rPr lang="de-DE" dirty="0" err="1"/>
              <a:t>Spikevax</a:t>
            </a:r>
            <a:r>
              <a:rPr lang="de-DE" dirty="0"/>
              <a:t>, </a:t>
            </a:r>
            <a:r>
              <a:rPr lang="de-DE" dirty="0" err="1"/>
              <a:t>Vaxzevria</a:t>
            </a: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4 Gruppen von Studien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Direkter Vergleich:  VE </a:t>
            </a:r>
            <a:r>
              <a:rPr lang="de-DE" dirty="0" err="1"/>
              <a:t>alpha</a:t>
            </a:r>
            <a:r>
              <a:rPr lang="de-DE" dirty="0"/>
              <a:t> vs. </a:t>
            </a:r>
            <a:r>
              <a:rPr lang="de-DE" dirty="0" err="1"/>
              <a:t>delta</a:t>
            </a:r>
            <a:r>
              <a:rPr lang="de-DE" dirty="0"/>
              <a:t> (sequenziert)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Indirekter Vergleich: VE </a:t>
            </a:r>
            <a:r>
              <a:rPr lang="de-DE" dirty="0" err="1"/>
              <a:t>alpha</a:t>
            </a:r>
            <a:r>
              <a:rPr lang="de-DE" dirty="0"/>
              <a:t> vs. </a:t>
            </a:r>
            <a:r>
              <a:rPr lang="de-DE" dirty="0" err="1"/>
              <a:t>delta</a:t>
            </a:r>
            <a:r>
              <a:rPr lang="de-DE" dirty="0"/>
              <a:t> (zeitlich-geographische Dominanz)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Nur VE </a:t>
            </a:r>
            <a:r>
              <a:rPr lang="de-DE" dirty="0" err="1"/>
              <a:t>delta</a:t>
            </a:r>
            <a:r>
              <a:rPr lang="de-DE" dirty="0"/>
              <a:t> (ohne Vergleich)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VE </a:t>
            </a:r>
            <a:r>
              <a:rPr lang="de-DE" dirty="0" err="1"/>
              <a:t>delta</a:t>
            </a:r>
            <a:r>
              <a:rPr lang="de-DE" dirty="0"/>
              <a:t> zu &gt;1 Zeitpunkt nach Impfung (</a:t>
            </a:r>
            <a:r>
              <a:rPr lang="de-DE" dirty="0" err="1"/>
              <a:t>waning</a:t>
            </a:r>
            <a:r>
              <a:rPr lang="de-DE" dirty="0"/>
              <a:t>)</a:t>
            </a:r>
          </a:p>
          <a:p>
            <a:pPr>
              <a:lnSpc>
                <a:spcPct val="13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50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377885"/>
            <a:ext cx="7983646" cy="714291"/>
          </a:xfrm>
        </p:spPr>
        <p:txBody>
          <a:bodyPr/>
          <a:lstStyle/>
          <a:p>
            <a:r>
              <a:rPr lang="de-DE" dirty="0"/>
              <a:t>Impfeffektivität Alpha vs. Delta: direkter Vergleich (sequenziert)</a:t>
            </a:r>
            <a:endParaRPr lang="en-US" b="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173D733-050E-4313-AF4E-17149766777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1405" y="1106711"/>
          <a:ext cx="7983645" cy="3658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663">
                  <a:extLst>
                    <a:ext uri="{9D8B030D-6E8A-4147-A177-3AD203B41FA5}">
                      <a16:colId xmlns:a16="http://schemas.microsoft.com/office/drawing/2014/main" val="2576593031"/>
                    </a:ext>
                  </a:extLst>
                </a:gridCol>
                <a:gridCol w="928331">
                  <a:extLst>
                    <a:ext uri="{9D8B030D-6E8A-4147-A177-3AD203B41FA5}">
                      <a16:colId xmlns:a16="http://schemas.microsoft.com/office/drawing/2014/main" val="3768855264"/>
                    </a:ext>
                  </a:extLst>
                </a:gridCol>
                <a:gridCol w="928331">
                  <a:extLst>
                    <a:ext uri="{9D8B030D-6E8A-4147-A177-3AD203B41FA5}">
                      <a16:colId xmlns:a16="http://schemas.microsoft.com/office/drawing/2014/main" val="1918111415"/>
                    </a:ext>
                  </a:extLst>
                </a:gridCol>
                <a:gridCol w="928331">
                  <a:extLst>
                    <a:ext uri="{9D8B030D-6E8A-4147-A177-3AD203B41FA5}">
                      <a16:colId xmlns:a16="http://schemas.microsoft.com/office/drawing/2014/main" val="1616690796"/>
                    </a:ext>
                  </a:extLst>
                </a:gridCol>
                <a:gridCol w="928331">
                  <a:extLst>
                    <a:ext uri="{9D8B030D-6E8A-4147-A177-3AD203B41FA5}">
                      <a16:colId xmlns:a16="http://schemas.microsoft.com/office/drawing/2014/main" val="2505465017"/>
                    </a:ext>
                  </a:extLst>
                </a:gridCol>
                <a:gridCol w="1253247">
                  <a:extLst>
                    <a:ext uri="{9D8B030D-6E8A-4147-A177-3AD203B41FA5}">
                      <a16:colId xmlns:a16="http://schemas.microsoft.com/office/drawing/2014/main" val="2164810543"/>
                    </a:ext>
                  </a:extLst>
                </a:gridCol>
                <a:gridCol w="1717411">
                  <a:extLst>
                    <a:ext uri="{9D8B030D-6E8A-4147-A177-3AD203B41FA5}">
                      <a16:colId xmlns:a16="http://schemas.microsoft.com/office/drawing/2014/main" val="1490091871"/>
                    </a:ext>
                  </a:extLst>
                </a:gridCol>
              </a:tblGrid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Erstautor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Land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Alter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Design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Impfstoff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VE alpha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VE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delta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492215264"/>
                  </a:ext>
                </a:extLst>
              </a:tr>
              <a:tr h="203272">
                <a:tc gridSpan="7"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Infektion (alle)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806206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Sheikh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Erwachsene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92% (90-93)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79% (75-82)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4257393049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Vaxzevria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73% (66-78)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60% (53-66)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919008881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1962185235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Tartof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&gt;=12 Jahre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91% [88‒92]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75% (71‒78)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457341023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2119454892"/>
                  </a:ext>
                </a:extLst>
              </a:tr>
              <a:tr h="2032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Symptomatische Infektion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1391021418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Lopez-Bernal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Erwachsene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93% (90,4-95,5)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87,9% (78,2-93,2)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250297390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Vaxzevria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66,1% (54-75)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59,8% (28,9-77,3)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044958885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1894536291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Nasreen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CAN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&gt;=16 Jahre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89% (87-91)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85% (59-94)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273537037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4203805712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Hospitalisierung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70792636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Stowe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Erwachsene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95% (78-99)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96% (86-99)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468591281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Vaxzevria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86% (53-96)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92% (75-97)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288100350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3879113753"/>
                  </a:ext>
                </a:extLst>
              </a:tr>
              <a:tr h="203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Tartof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&gt;=12 Jahre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95% (90‒98)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93% (84‒96)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91" marR="8991" marT="8991" marB="0" anchor="b"/>
                </a:tc>
                <a:extLst>
                  <a:ext uri="{0D108BD9-81ED-4DB2-BD59-A6C34878D82A}">
                    <a16:rowId xmlns:a16="http://schemas.microsoft.com/office/drawing/2014/main" val="2533878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39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377885"/>
            <a:ext cx="7983646" cy="714291"/>
          </a:xfrm>
        </p:spPr>
        <p:txBody>
          <a:bodyPr/>
          <a:lstStyle/>
          <a:p>
            <a:r>
              <a:rPr lang="de-DE" dirty="0"/>
              <a:t>Impfeffektivität Alpha vs. Delta: indirekter Vergleich (Dominanz)</a:t>
            </a:r>
            <a:endParaRPr lang="en-US" b="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D3D3691-37BC-4AA9-93DF-3B8344324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05870"/>
              </p:ext>
            </p:extLst>
          </p:nvPr>
        </p:nvGraphicFramePr>
        <p:xfrm>
          <a:off x="371405" y="996457"/>
          <a:ext cx="7875781" cy="4017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811">
                  <a:extLst>
                    <a:ext uri="{9D8B030D-6E8A-4147-A177-3AD203B41FA5}">
                      <a16:colId xmlns:a16="http://schemas.microsoft.com/office/drawing/2014/main" val="1517417697"/>
                    </a:ext>
                  </a:extLst>
                </a:gridCol>
                <a:gridCol w="766811">
                  <a:extLst>
                    <a:ext uri="{9D8B030D-6E8A-4147-A177-3AD203B41FA5}">
                      <a16:colId xmlns:a16="http://schemas.microsoft.com/office/drawing/2014/main" val="1132787571"/>
                    </a:ext>
                  </a:extLst>
                </a:gridCol>
                <a:gridCol w="910588">
                  <a:extLst>
                    <a:ext uri="{9D8B030D-6E8A-4147-A177-3AD203B41FA5}">
                      <a16:colId xmlns:a16="http://schemas.microsoft.com/office/drawing/2014/main" val="2526837595"/>
                    </a:ext>
                  </a:extLst>
                </a:gridCol>
                <a:gridCol w="1546400">
                  <a:extLst>
                    <a:ext uri="{9D8B030D-6E8A-4147-A177-3AD203B41FA5}">
                      <a16:colId xmlns:a16="http://schemas.microsoft.com/office/drawing/2014/main" val="2445660798"/>
                    </a:ext>
                  </a:extLst>
                </a:gridCol>
                <a:gridCol w="766811">
                  <a:extLst>
                    <a:ext uri="{9D8B030D-6E8A-4147-A177-3AD203B41FA5}">
                      <a16:colId xmlns:a16="http://schemas.microsoft.com/office/drawing/2014/main" val="3760939054"/>
                    </a:ext>
                  </a:extLst>
                </a:gridCol>
                <a:gridCol w="1571960">
                  <a:extLst>
                    <a:ext uri="{9D8B030D-6E8A-4147-A177-3AD203B41FA5}">
                      <a16:colId xmlns:a16="http://schemas.microsoft.com/office/drawing/2014/main" val="2582489693"/>
                    </a:ext>
                  </a:extLst>
                </a:gridCol>
                <a:gridCol w="1546400">
                  <a:extLst>
                    <a:ext uri="{9D8B030D-6E8A-4147-A177-3AD203B41FA5}">
                      <a16:colId xmlns:a16="http://schemas.microsoft.com/office/drawing/2014/main" val="707628642"/>
                    </a:ext>
                  </a:extLst>
                </a:gridCol>
              </a:tblGrid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  <a:latin typeface="+mn-lt"/>
                        </a:rPr>
                        <a:t>Erstautor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  <a:latin typeface="+mn-lt"/>
                        </a:rPr>
                        <a:t>Land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+mn-lt"/>
                        </a:rPr>
                        <a:t>Alter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  <a:latin typeface="+mn-lt"/>
                        </a:rPr>
                        <a:t>Design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  <a:latin typeface="+mn-lt"/>
                        </a:rPr>
                        <a:t>Impfstoff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  <a:latin typeface="+mn-lt"/>
                        </a:rPr>
                        <a:t>VE alpha-Dominanz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+mn-lt"/>
                        </a:rPr>
                        <a:t>VE delta-Dominanz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22831143"/>
                  </a:ext>
                </a:extLst>
              </a:tr>
              <a:tr h="161909">
                <a:tc gridSpan="7"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+mn-lt"/>
                        </a:rPr>
                        <a:t>Infektion (alle)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070345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Nanduri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  <a:latin typeface="+mn-lt"/>
                        </a:rPr>
                        <a:t>Senioren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  <a:latin typeface="+mn-lt"/>
                        </a:rPr>
                        <a:t>Comirnaty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74,2% (68,9–78,7)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52,4% (48,0–56,4)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831968821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74,7% (66,2–81,1)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50,6% (45,0–55,7)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401711158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575033969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Pouwels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&gt;=16 Jahre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78% (68-84)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80% (77-83)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464388200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Vaxzevria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79% (56-90)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67% (62-71)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4250040434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587608652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Puranik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&gt;=18 Jahre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76% (69-81)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42% (13-62)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935838238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86% (81-90.6)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76% (58-87)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003720033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764588443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Rosenberg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serielle Querschnitte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FDA-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lic.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91,70%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70,80%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327712977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664746021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19911239"/>
                  </a:ext>
                </a:extLst>
              </a:tr>
              <a:tr h="1619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+mn-lt"/>
                        </a:rPr>
                        <a:t>Symptomatische Infektion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1518339842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Pouwels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&gt;=16 Jahre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  <a:latin typeface="+mn-lt"/>
                        </a:rPr>
                        <a:t>Comirnaty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97% (96-98)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84% (82-86)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4046265861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  <a:latin typeface="+mn-lt"/>
                        </a:rPr>
                        <a:t>Vaxzevria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97% (93-98)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71% (66-74)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1074251945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12377032"/>
                  </a:ext>
                </a:extLst>
              </a:tr>
              <a:tr h="161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+mn-lt"/>
                        </a:rPr>
                        <a:t>Hospitalisierung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898852573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Puranik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&gt;=18 Jahre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  <a:latin typeface="+mn-lt"/>
                        </a:rPr>
                        <a:t>Comirnaty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85% (73-93)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75% (24-93,9)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1578431607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  <a:latin typeface="+mn-lt"/>
                        </a:rPr>
                        <a:t>Spikevax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91,6% (81-97)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81% (33-96,3)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645770821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376633391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Rosenberg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serielle Querschnitte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FDA-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lic.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  <a:latin typeface="+mn-lt"/>
                        </a:rPr>
                        <a:t>95,30%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  <a:latin typeface="+mn-lt"/>
                        </a:rPr>
                        <a:t>95,30%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37" marR="7037" marT="7037" marB="0" anchor="b"/>
                </a:tc>
                <a:extLst>
                  <a:ext uri="{0D108BD9-81ED-4DB2-BD59-A6C34878D82A}">
                    <a16:rowId xmlns:a16="http://schemas.microsoft.com/office/drawing/2014/main" val="22908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96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-41215"/>
            <a:ext cx="7983646" cy="714291"/>
          </a:xfrm>
        </p:spPr>
        <p:txBody>
          <a:bodyPr/>
          <a:lstStyle/>
          <a:p>
            <a:r>
              <a:rPr lang="de-DE" dirty="0"/>
              <a:t>Impfeffektivität Delta: sequenziert und Dominanz</a:t>
            </a:r>
            <a:endParaRPr lang="en-US" b="0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9F41772C-430E-415A-9C1E-511AAFB6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2051"/>
              </p:ext>
            </p:extLst>
          </p:nvPr>
        </p:nvGraphicFramePr>
        <p:xfrm>
          <a:off x="371406" y="515792"/>
          <a:ext cx="7866143" cy="4593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6330">
                  <a:extLst>
                    <a:ext uri="{9D8B030D-6E8A-4147-A177-3AD203B41FA5}">
                      <a16:colId xmlns:a16="http://schemas.microsoft.com/office/drawing/2014/main" val="344250765"/>
                    </a:ext>
                  </a:extLst>
                </a:gridCol>
                <a:gridCol w="872152">
                  <a:extLst>
                    <a:ext uri="{9D8B030D-6E8A-4147-A177-3AD203B41FA5}">
                      <a16:colId xmlns:a16="http://schemas.microsoft.com/office/drawing/2014/main" val="3916684930"/>
                    </a:ext>
                  </a:extLst>
                </a:gridCol>
                <a:gridCol w="1006330">
                  <a:extLst>
                    <a:ext uri="{9D8B030D-6E8A-4147-A177-3AD203B41FA5}">
                      <a16:colId xmlns:a16="http://schemas.microsoft.com/office/drawing/2014/main" val="900301609"/>
                    </a:ext>
                  </a:extLst>
                </a:gridCol>
                <a:gridCol w="1006330">
                  <a:extLst>
                    <a:ext uri="{9D8B030D-6E8A-4147-A177-3AD203B41FA5}">
                      <a16:colId xmlns:a16="http://schemas.microsoft.com/office/drawing/2014/main" val="3261033706"/>
                    </a:ext>
                  </a:extLst>
                </a:gridCol>
                <a:gridCol w="1190823">
                  <a:extLst>
                    <a:ext uri="{9D8B030D-6E8A-4147-A177-3AD203B41FA5}">
                      <a16:colId xmlns:a16="http://schemas.microsoft.com/office/drawing/2014/main" val="60582962"/>
                    </a:ext>
                  </a:extLst>
                </a:gridCol>
                <a:gridCol w="1559812">
                  <a:extLst>
                    <a:ext uri="{9D8B030D-6E8A-4147-A177-3AD203B41FA5}">
                      <a16:colId xmlns:a16="http://schemas.microsoft.com/office/drawing/2014/main" val="1478304037"/>
                    </a:ext>
                  </a:extLst>
                </a:gridCol>
                <a:gridCol w="1224366">
                  <a:extLst>
                    <a:ext uri="{9D8B030D-6E8A-4147-A177-3AD203B41FA5}">
                      <a16:colId xmlns:a16="http://schemas.microsoft.com/office/drawing/2014/main" val="170559879"/>
                    </a:ext>
                  </a:extLst>
                </a:gridCol>
              </a:tblGrid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Erstautor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Alter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Design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Impfstoff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>
                          <a:effectLst/>
                          <a:latin typeface="+mn-lt"/>
                        </a:rPr>
                        <a:t>VE delta</a:t>
                      </a:r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VE delta-Dom.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851932166"/>
                  </a:ext>
                </a:extLst>
              </a:tr>
              <a:tr h="125178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Asymptomatische Infektion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879044609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Tang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Qatar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35,9 (11,1-53,9)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189433367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80,2 (54,2-92,6)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645803600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595477803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Pouwels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16 -64 Jahre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74% (69-78)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4292750464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Vaxzevria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57% (51-63)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669166064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062913389"/>
                  </a:ext>
                </a:extLst>
              </a:tr>
              <a:tr h="1251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Infektion (alle)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485419055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Elliott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18-64 Jahre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REACT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NR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49% (22-67)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623790566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204418961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Tang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Qatar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53.5 (43.9-61.4)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019048752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86.1 (78.0-91.3)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521141438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807193830"/>
                  </a:ext>
                </a:extLst>
              </a:tr>
              <a:tr h="125178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Symptomatische Infektion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610486997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Grant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F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Fall-Kontroll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mRNA-mRNA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69 (64-74)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857378877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Vektor-mRNA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66 (42-80)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124377423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874614719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Elliott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UK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18-64 Jahre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REACT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NR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59% (23-78)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864410938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765791012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Tang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Qatar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56.1 (41.4-67.2)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597548712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85.8 (70.6-93.9)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446097868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381004271"/>
                  </a:ext>
                </a:extLst>
              </a:tr>
              <a:tr h="2366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Herlihy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Population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Cohort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all FDA-lic. Vacc.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78% (71-84)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982567114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465635210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Keegan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Populaiton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Farrington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NR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82% (78-85)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09321768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4003540589"/>
                  </a:ext>
                </a:extLst>
              </a:tr>
              <a:tr h="1251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Schwere Infektion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672757679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Tang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Qatar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Erwachsene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TND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97.3 (84.4-99.5)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4081115344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Spikevax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100%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-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3819124026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2391612608"/>
                  </a:ext>
                </a:extLst>
              </a:tr>
              <a:tr h="12517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Chia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Sing.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&gt;=18 Jahre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mRNA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  <a:latin typeface="+mn-lt"/>
                        </a:rPr>
                        <a:t>93% (66-85)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97" marR="3397" marT="3397" marB="0" anchor="b"/>
                </a:tc>
                <a:extLst>
                  <a:ext uri="{0D108BD9-81ED-4DB2-BD59-A6C34878D82A}">
                    <a16:rowId xmlns:a16="http://schemas.microsoft.com/office/drawing/2014/main" val="1340138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96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-41215"/>
            <a:ext cx="7983646" cy="714291"/>
          </a:xfrm>
        </p:spPr>
        <p:txBody>
          <a:bodyPr/>
          <a:lstStyle/>
          <a:p>
            <a:r>
              <a:rPr lang="de-DE" dirty="0"/>
              <a:t>Impfeffektivität Delta über die Zeit (</a:t>
            </a:r>
            <a:r>
              <a:rPr lang="de-DE" dirty="0" err="1"/>
              <a:t>waning</a:t>
            </a:r>
            <a:r>
              <a:rPr lang="de-DE" dirty="0"/>
              <a:t>)</a:t>
            </a:r>
            <a:endParaRPr lang="en-US" b="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804EDA9-C99A-4620-BF20-F3A6DBD40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33951"/>
              </p:ext>
            </p:extLst>
          </p:nvPr>
        </p:nvGraphicFramePr>
        <p:xfrm>
          <a:off x="463708" y="1087108"/>
          <a:ext cx="7087711" cy="1739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964">
                  <a:extLst>
                    <a:ext uri="{9D8B030D-6E8A-4147-A177-3AD203B41FA5}">
                      <a16:colId xmlns:a16="http://schemas.microsoft.com/office/drawing/2014/main" val="2949123200"/>
                    </a:ext>
                  </a:extLst>
                </a:gridCol>
                <a:gridCol w="885964">
                  <a:extLst>
                    <a:ext uri="{9D8B030D-6E8A-4147-A177-3AD203B41FA5}">
                      <a16:colId xmlns:a16="http://schemas.microsoft.com/office/drawing/2014/main" val="2445645244"/>
                    </a:ext>
                  </a:extLst>
                </a:gridCol>
                <a:gridCol w="885964">
                  <a:extLst>
                    <a:ext uri="{9D8B030D-6E8A-4147-A177-3AD203B41FA5}">
                      <a16:colId xmlns:a16="http://schemas.microsoft.com/office/drawing/2014/main" val="356110888"/>
                    </a:ext>
                  </a:extLst>
                </a:gridCol>
                <a:gridCol w="885964">
                  <a:extLst>
                    <a:ext uri="{9D8B030D-6E8A-4147-A177-3AD203B41FA5}">
                      <a16:colId xmlns:a16="http://schemas.microsoft.com/office/drawing/2014/main" val="2159538204"/>
                    </a:ext>
                  </a:extLst>
                </a:gridCol>
                <a:gridCol w="885964">
                  <a:extLst>
                    <a:ext uri="{9D8B030D-6E8A-4147-A177-3AD203B41FA5}">
                      <a16:colId xmlns:a16="http://schemas.microsoft.com/office/drawing/2014/main" val="3953797799"/>
                    </a:ext>
                  </a:extLst>
                </a:gridCol>
                <a:gridCol w="1196051">
                  <a:extLst>
                    <a:ext uri="{9D8B030D-6E8A-4147-A177-3AD203B41FA5}">
                      <a16:colId xmlns:a16="http://schemas.microsoft.com/office/drawing/2014/main" val="894858552"/>
                    </a:ext>
                  </a:extLst>
                </a:gridCol>
                <a:gridCol w="1461840">
                  <a:extLst>
                    <a:ext uri="{9D8B030D-6E8A-4147-A177-3AD203B41FA5}">
                      <a16:colId xmlns:a16="http://schemas.microsoft.com/office/drawing/2014/main" val="1792837095"/>
                    </a:ext>
                  </a:extLst>
                </a:gridCol>
              </a:tblGrid>
              <a:tr h="29715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Erstautor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Land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Alter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Design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Impfstoff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+mn-lt"/>
                        </a:rPr>
                        <a:t>VE delta initial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VE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delta</a:t>
                      </a: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  final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3337671"/>
                  </a:ext>
                </a:extLst>
              </a:tr>
              <a:tr h="2971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Infektion (alle)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8919364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Tartof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&gt;=12 Jahre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Comirnaty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93% (85-97)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&gt;=4 mo: 53% (39‒65)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7400132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9556225"/>
                  </a:ext>
                </a:extLst>
              </a:tr>
              <a:tr h="55128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Fowlkes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USA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HCW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Kohorte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FDA-lic. Vacc.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85% (68–93)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&gt;=5mo: 73% (49–86)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4580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1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377885"/>
            <a:ext cx="7983646" cy="714291"/>
          </a:xfrm>
        </p:spPr>
        <p:txBody>
          <a:bodyPr/>
          <a:lstStyle/>
          <a:p>
            <a:r>
              <a:rPr lang="de-DE" dirty="0"/>
              <a:t>Impfeffektivität Delta: Zusammenfassung</a:t>
            </a:r>
            <a:endParaRPr lang="en-US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371404" y="1092176"/>
            <a:ext cx="7865816" cy="2223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VE gegen schwere Infektion (Hospitalisierung) unverändert (&gt;90%)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VE gegen Infektion: 55-85%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VE gegen asymptomatische Infektion: 60-80%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Tendenz: VE </a:t>
            </a:r>
            <a:r>
              <a:rPr lang="de-DE" dirty="0" err="1"/>
              <a:t>Spikevax</a:t>
            </a:r>
            <a:r>
              <a:rPr lang="de-DE" dirty="0"/>
              <a:t> &gt; </a:t>
            </a:r>
            <a:r>
              <a:rPr lang="de-DE" dirty="0" err="1"/>
              <a:t>Comirnaty</a:t>
            </a:r>
            <a:r>
              <a:rPr lang="de-DE" dirty="0"/>
              <a:t> &gt; </a:t>
            </a:r>
            <a:r>
              <a:rPr lang="de-DE" dirty="0" err="1"/>
              <a:t>Vaxzevria</a:t>
            </a:r>
            <a:r>
              <a:rPr lang="de-DE" dirty="0"/>
              <a:t> (Infektion)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Waning</a:t>
            </a:r>
            <a:r>
              <a:rPr lang="de-DE" dirty="0"/>
              <a:t>: derzeit unklare Datenlage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330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Bildschirmpräsentation (16:9)</PresentationFormat>
  <Paragraphs>287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ＭＳ 明朝</vt:lpstr>
      <vt:lpstr>Wingdings</vt:lpstr>
      <vt:lpstr>Office-Design</vt:lpstr>
      <vt:lpstr>Impfeffektivität Delta: Living systematic review</vt:lpstr>
      <vt:lpstr>Impfeffektivität Alpha vs. Delta: direkter Vergleich (sequenziert)</vt:lpstr>
      <vt:lpstr>Impfeffektivität Alpha vs. Delta: indirekter Vergleich (Dominanz)</vt:lpstr>
      <vt:lpstr>Impfeffektivität Delta: sequenziert und Dominanz</vt:lpstr>
      <vt:lpstr>Impfeffektivität Delta über die Zeit (waning)</vt:lpstr>
      <vt:lpstr>Impfeffektivität Delta: 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Harder, Thomas</cp:lastModifiedBy>
  <cp:revision>264</cp:revision>
  <dcterms:created xsi:type="dcterms:W3CDTF">2015-11-02T12:29:13Z</dcterms:created>
  <dcterms:modified xsi:type="dcterms:W3CDTF">2021-08-27T08:39:59Z</dcterms:modified>
</cp:coreProperties>
</file>