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4" r:id="rId2"/>
    <p:sldId id="296" r:id="rId3"/>
    <p:sldId id="299" r:id="rId4"/>
    <p:sldId id="298" r:id="rId5"/>
    <p:sldId id="259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90994" autoAdjust="0"/>
  </p:normalViewPr>
  <p:slideViewPr>
    <p:cSldViewPr snapToGrid="0">
      <p:cViewPr>
        <p:scale>
          <a:sx n="110" d="100"/>
          <a:sy n="110" d="100"/>
        </p:scale>
        <p:origin x="216" y="-30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Vorwoche Belegung: 807  -&gt; Anstieg ITS-Belegung zur Vorwoche: + 321 (Vorvorwoche: + 210)   - innerhalb von 2 Wochen fast verdoppelt! (vor 2 Wochen waren es noch 570 Fälle)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ITS-Erstaufnahmen der letzten 7 Tage: +492  (Vorwoche+385) neue COVID-Patient. wurden auf ITS neu aufgenommen (23.-29. Aug)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Höchste Anstiege seit 4 Wochen: Hamburg, NRW, Saarland; RLP, BW, Bayern, Niedersachsen</a:t>
            </a:r>
          </a:p>
          <a:p>
            <a:r>
              <a:rPr lang="de-DE" dirty="0"/>
              <a:t>&lt; 3% Linie (Basisstufe): 6 Länder</a:t>
            </a:r>
          </a:p>
          <a:p>
            <a:r>
              <a:rPr lang="de-DE" dirty="0"/>
              <a:t>&gt; 3 % (Stufe 1): 10 Länder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&lt; 60 Jahre: 56,1%  der COVID-ITS-Patient*innen  </a:t>
            </a:r>
          </a:p>
          <a:p>
            <a:r>
              <a:rPr lang="de-DE" dirty="0"/>
              <a:t>- Alle Altersgruppe ansteigend (außer 0-17); Besonders starke Anstiege in den Gruppen: 30-69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870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27.08.2021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31.08.2021 werden </a:t>
            </a:r>
            <a:r>
              <a:rPr lang="de-DE" sz="1600" b="1" dirty="0"/>
              <a:t>1.128 </a:t>
            </a:r>
            <a:r>
              <a:rPr lang="de-DE" sz="1600" dirty="0"/>
              <a:t>COVID-19-Patient*innen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vielen Bundesländern sind wieder Anstiege in der COVID-ITS-Belegung zu beobachten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Die täglichen Neuaufnahmen von COVID-Patienten auf ITS nehmen zu (+492 letzte 7 Tage), alle Behandlungsgruppen sind ansteigend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01.09.2021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25" y="2030994"/>
            <a:ext cx="6628960" cy="4149631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3188329" y="2298976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2604467" y="2297523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3955423" y="2245183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322840" y="4551097"/>
            <a:ext cx="138829" cy="3872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6252918" y="4968964"/>
            <a:ext cx="549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1.128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A28318D-B736-4639-8DFC-4670EAAD84D7}"/>
              </a:ext>
            </a:extLst>
          </p:cNvPr>
          <p:cNvSpPr txBox="1"/>
          <p:nvPr/>
        </p:nvSpPr>
        <p:spPr>
          <a:xfrm>
            <a:off x="7814563" y="2412939"/>
            <a:ext cx="38723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Neuaufnahmen auf die ITS  </a:t>
            </a:r>
            <a:r>
              <a:rPr lang="de-DE" sz="1600" i="1" dirty="0"/>
              <a:t>(Tages-Inzidenz)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2522198-6521-40A9-9BBC-734A9B55D8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06" y="2997800"/>
            <a:ext cx="4300453" cy="302080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00C983B-F653-4AA0-B1CC-67F2568CD3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411" y="6180625"/>
            <a:ext cx="2257425" cy="43815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3D036AE0-A4A1-496C-8FE4-15ABD8FD29B7}"/>
              </a:ext>
            </a:extLst>
          </p:cNvPr>
          <p:cNvSpPr/>
          <p:nvPr/>
        </p:nvSpPr>
        <p:spPr>
          <a:xfrm>
            <a:off x="11686903" y="2997800"/>
            <a:ext cx="287383" cy="3288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3B4ADC84-E69C-48C0-A0C8-E3B81A78DC55}"/>
              </a:ext>
            </a:extLst>
          </p:cNvPr>
          <p:cNvSpPr txBox="1"/>
          <p:nvPr/>
        </p:nvSpPr>
        <p:spPr>
          <a:xfrm>
            <a:off x="119473" y="148045"/>
            <a:ext cx="17093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+mj-lt"/>
              </a:rPr>
              <a:t>Anteil der COVID-19-Patient*innen an der Gesamtzahl betreibbarer </a:t>
            </a:r>
            <a:br>
              <a:rPr lang="de-DE" sz="2000" b="1" dirty="0">
                <a:latin typeface="+mj-lt"/>
              </a:rPr>
            </a:br>
            <a:r>
              <a:rPr lang="de-DE" sz="2000" b="1" dirty="0">
                <a:latin typeface="+mj-lt"/>
              </a:rPr>
              <a:t>ITS-Betten </a:t>
            </a:r>
            <a:br>
              <a:rPr lang="de-DE" sz="2000" b="1" dirty="0">
                <a:latin typeface="+mj-lt"/>
              </a:rPr>
            </a:br>
            <a:r>
              <a:rPr lang="de-DE" sz="1400" b="1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(* letzte 8 Wochen)</a:t>
            </a:r>
            <a:endParaRPr lang="de-DE" sz="2000" b="1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C6B324-7386-4982-97A9-CBF160342B9A}"/>
              </a:ext>
            </a:extLst>
          </p:cNvPr>
          <p:cNvSpPr txBox="1"/>
          <p:nvPr/>
        </p:nvSpPr>
        <p:spPr>
          <a:xfrm>
            <a:off x="200297" y="6518818"/>
            <a:ext cx="1510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31.08.2021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BEC7B37-7AF6-4380-803F-2A0F49757E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" y="1"/>
            <a:ext cx="9812216" cy="6858000"/>
          </a:xfrm>
          <a:prstGeom prst="rect">
            <a:avLst/>
          </a:prstGeom>
        </p:spPr>
      </p:pic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DFA1662-5BDB-4999-B315-327CEC94A366}"/>
              </a:ext>
            </a:extLst>
          </p:cNvPr>
          <p:cNvCxnSpPr/>
          <p:nvPr/>
        </p:nvCxnSpPr>
        <p:spPr>
          <a:xfrm>
            <a:off x="2331149" y="163358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AA9EE8BC-AAA1-4D1A-8099-5F9E6041C875}"/>
              </a:ext>
            </a:extLst>
          </p:cNvPr>
          <p:cNvCxnSpPr/>
          <p:nvPr/>
        </p:nvCxnSpPr>
        <p:spPr>
          <a:xfrm>
            <a:off x="2388299" y="2125813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F74A4D1-E367-4A07-8922-58E50DB7EEFB}"/>
              </a:ext>
            </a:extLst>
          </p:cNvPr>
          <p:cNvCxnSpPr/>
          <p:nvPr/>
        </p:nvCxnSpPr>
        <p:spPr>
          <a:xfrm>
            <a:off x="2388299" y="5116248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BBB99B30-B45A-43E8-9F22-BC419D03DAEF}"/>
              </a:ext>
            </a:extLst>
          </p:cNvPr>
          <p:cNvCxnSpPr/>
          <p:nvPr/>
        </p:nvCxnSpPr>
        <p:spPr>
          <a:xfrm>
            <a:off x="2388299" y="565848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63DC62E-BBA5-4F4B-935E-C76FAC1A4F62}"/>
              </a:ext>
            </a:extLst>
          </p:cNvPr>
          <p:cNvCxnSpPr>
            <a:cxnSpLocks/>
          </p:cNvCxnSpPr>
          <p:nvPr/>
        </p:nvCxnSpPr>
        <p:spPr>
          <a:xfrm>
            <a:off x="7399675" y="5122598"/>
            <a:ext cx="2617968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21E29F48-54CB-4442-9B8B-9B8E2396DE5E}"/>
              </a:ext>
            </a:extLst>
          </p:cNvPr>
          <p:cNvCxnSpPr/>
          <p:nvPr/>
        </p:nvCxnSpPr>
        <p:spPr>
          <a:xfrm>
            <a:off x="7444125" y="1633580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238F765-4C30-497C-A431-C7B014592D50}"/>
              </a:ext>
            </a:extLst>
          </p:cNvPr>
          <p:cNvCxnSpPr/>
          <p:nvPr/>
        </p:nvCxnSpPr>
        <p:spPr>
          <a:xfrm>
            <a:off x="7399675" y="2146032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AF8E386F-50D0-4F09-8916-2E3E200D047A}"/>
              </a:ext>
            </a:extLst>
          </p:cNvPr>
          <p:cNvCxnSpPr/>
          <p:nvPr/>
        </p:nvCxnSpPr>
        <p:spPr>
          <a:xfrm>
            <a:off x="7444125" y="5658489"/>
            <a:ext cx="2920753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90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830B871-DA5A-430E-A2C4-E0C70850ABB0}"/>
              </a:ext>
            </a:extLst>
          </p:cNvPr>
          <p:cNvSpPr/>
          <p:nvPr/>
        </p:nvSpPr>
        <p:spPr>
          <a:xfrm>
            <a:off x="4816812" y="884416"/>
            <a:ext cx="364142" cy="606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E9ED5C7-9551-40CD-AB95-6DD2C0901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963" y="248577"/>
            <a:ext cx="4352925" cy="66675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6E15399-0132-48A0-905F-3034F22B25B0}"/>
              </a:ext>
            </a:extLst>
          </p:cNvPr>
          <p:cNvGrpSpPr/>
          <p:nvPr/>
        </p:nvGrpSpPr>
        <p:grpSpPr>
          <a:xfrm>
            <a:off x="936589" y="934527"/>
            <a:ext cx="4352925" cy="5735747"/>
            <a:chOff x="6748665" y="766353"/>
            <a:chExt cx="4284506" cy="5735747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87EC9F0F-EE78-49AE-9745-498D5EC78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8665" y="766353"/>
              <a:ext cx="4175108" cy="5735747"/>
            </a:xfrm>
            <a:prstGeom prst="rect">
              <a:avLst/>
            </a:prstGeom>
          </p:spPr>
        </p:pic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7CCFD2BB-55B4-4E65-8F81-51340932981C}"/>
                </a:ext>
              </a:extLst>
            </p:cNvPr>
            <p:cNvSpPr/>
            <p:nvPr/>
          </p:nvSpPr>
          <p:spPr>
            <a:xfrm>
              <a:off x="10641286" y="832834"/>
              <a:ext cx="39188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" name="Textfeld 2">
            <a:extLst>
              <a:ext uri="{FF2B5EF4-FFF2-40B4-BE49-F238E27FC236}">
                <a16:creationId xmlns:a16="http://schemas.microsoft.com/office/drawing/2014/main" id="{76460ECE-AF90-40A9-BEB3-557A87B3B8EF}"/>
              </a:ext>
            </a:extLst>
          </p:cNvPr>
          <p:cNvSpPr txBox="1"/>
          <p:nvPr/>
        </p:nvSpPr>
        <p:spPr>
          <a:xfrm>
            <a:off x="353652" y="1073805"/>
            <a:ext cx="17240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Stand 01.09.21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DAAE7D9-8EBF-455E-9D90-656C4E418337}"/>
              </a:ext>
            </a:extLst>
          </p:cNvPr>
          <p:cNvSpPr/>
          <p:nvPr/>
        </p:nvSpPr>
        <p:spPr>
          <a:xfrm>
            <a:off x="10384361" y="919917"/>
            <a:ext cx="39188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0FA45E16-6D10-4BFA-A3CB-5CAA820F0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7473" y="860531"/>
            <a:ext cx="4085582" cy="56534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D95EBAD-92E4-4362-A679-47434DF1A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0303" y="890947"/>
            <a:ext cx="1552575" cy="146685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3287D01-0D0B-4177-A075-7742C6074CE5}"/>
              </a:ext>
            </a:extLst>
          </p:cNvPr>
          <p:cNvSpPr txBox="1"/>
          <p:nvPr/>
        </p:nvSpPr>
        <p:spPr>
          <a:xfrm>
            <a:off x="6269414" y="256556"/>
            <a:ext cx="3921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COVID-19-Neuaufnahmen auf die ITS  </a:t>
            </a:r>
            <a:r>
              <a:rPr lang="de-DE" i="1" dirty="0"/>
              <a:t>(7-Tages-Inzidenz)</a:t>
            </a:r>
          </a:p>
          <a:p>
            <a:endParaRPr lang="de-DE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F33C91C-1203-4587-9374-811C8A9D10DB}"/>
              </a:ext>
            </a:extLst>
          </p:cNvPr>
          <p:cNvSpPr txBox="1"/>
          <p:nvPr/>
        </p:nvSpPr>
        <p:spPr>
          <a:xfrm>
            <a:off x="355473" y="773502"/>
            <a:ext cx="135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(Prävalenz)</a:t>
            </a:r>
          </a:p>
        </p:txBody>
      </p:sp>
    </p:spTree>
    <p:extLst>
      <p:ext uri="{BB962C8B-B14F-4D97-AF65-F5344CB8AC3E}">
        <p14:creationId xmlns:p14="http://schemas.microsoft.com/office/powerpoint/2010/main" val="9882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B9414710-3BB1-4E3D-A388-71A523239F7A}"/>
              </a:ext>
            </a:extLst>
          </p:cNvPr>
          <p:cNvSpPr txBox="1"/>
          <p:nvPr/>
        </p:nvSpPr>
        <p:spPr>
          <a:xfrm>
            <a:off x="6809979" y="73911"/>
            <a:ext cx="3687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(prozentual)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7F7CA93-F178-4B6B-9DCB-AAA73FE7C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7" y="92145"/>
            <a:ext cx="5843132" cy="364022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E475344-E740-4AA2-B6D5-4C2531590D36}"/>
              </a:ext>
            </a:extLst>
          </p:cNvPr>
          <p:cNvSpPr/>
          <p:nvPr/>
        </p:nvSpPr>
        <p:spPr>
          <a:xfrm>
            <a:off x="6662058" y="6224067"/>
            <a:ext cx="355122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A260896E-AC48-41D6-86D5-F86C882CC8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409152"/>
            <a:ext cx="5111930" cy="309036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BE98C30-0806-4D73-B579-A8FB08D309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1635" y="73910"/>
            <a:ext cx="850365" cy="1421603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87F03C2E-F247-40E3-8C32-74DD6D0C08A3}"/>
              </a:ext>
            </a:extLst>
          </p:cNvPr>
          <p:cNvSpPr/>
          <p:nvPr/>
        </p:nvSpPr>
        <p:spPr>
          <a:xfrm>
            <a:off x="6804326" y="3535849"/>
            <a:ext cx="425708" cy="130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E5DBD5B-F586-4CFC-96F1-BC191D90A6EA}"/>
              </a:ext>
            </a:extLst>
          </p:cNvPr>
          <p:cNvSpPr txBox="1"/>
          <p:nvPr/>
        </p:nvSpPr>
        <p:spPr>
          <a:xfrm>
            <a:off x="1943239" y="4759659"/>
            <a:ext cx="186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Altersgruppen Entwicklung  (absolut)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BD18E34-70DE-445C-B52A-E82495D5B1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297" y="3768696"/>
            <a:ext cx="4580709" cy="302893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63F88E12-9227-4F1B-87E3-C83A038517C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10403" y="4862882"/>
            <a:ext cx="975457" cy="16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41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1" y="661901"/>
            <a:ext cx="7263763" cy="885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622" y="503977"/>
            <a:ext cx="3999194" cy="242435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0" y="2251496"/>
            <a:ext cx="7423137" cy="455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Office PowerPoint</Application>
  <PresentationFormat>Breitbild</PresentationFormat>
  <Paragraphs>33</Paragraphs>
  <Slides>5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351</cp:revision>
  <dcterms:created xsi:type="dcterms:W3CDTF">2021-01-13T08:46:29Z</dcterms:created>
  <dcterms:modified xsi:type="dcterms:W3CDTF">2021-09-01T08:46:58Z</dcterms:modified>
</cp:coreProperties>
</file>