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68" r:id="rId3"/>
    <p:sldId id="270" r:id="rId4"/>
    <p:sldId id="273" r:id="rId5"/>
    <p:sldId id="272" r:id="rId6"/>
    <p:sldId id="267" r:id="rId7"/>
    <p:sldId id="269" r:id="rId8"/>
    <p:sldId id="264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92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Sorge bei zunehmender Zahl von Impfdurchbrüchen (erwartet vor dem Hintergrund einer steigenden Impfquote und steigendem Infektionsdruck)</a:t>
            </a:r>
          </a:p>
          <a:p>
            <a:r>
              <a:rPr lang="de-DE" dirty="0"/>
              <a:t>Veröffentlichung von Geimpften- und Ungeimpften-Inzidenzen häufen sich</a:t>
            </a:r>
          </a:p>
          <a:p>
            <a:r>
              <a:rPr lang="de-DE" dirty="0"/>
              <a:t>Hohe Wirksamkeit der Impfung insbesondere gegenüber schwerer Erkrankung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18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2542A-7420-44F5-BBB5-2D669B88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45CF8-453F-40BC-B35E-B34F18D3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7399F-E5D2-4BE5-8CE7-080273CD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4588BD-88D5-483B-B8F5-9D962F8F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A8B747-855D-4FF5-9705-FCC89FAF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5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Viktoria Schönfeld, FG33/FG38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78E5F-0CC6-4A3A-A23B-79655860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Datengrundlage (</a:t>
            </a:r>
            <a:r>
              <a:rPr lang="de-DE" dirty="0" err="1"/>
              <a:t>SurvNet</a:t>
            </a:r>
            <a:r>
              <a:rPr lang="de-DE" dirty="0"/>
              <a:t> und DIM)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1B124-41F9-4B40-ADD1-EEBE242E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Übermittelte hospitalisierte COVID-19-Fälle vom 01.05. bis 31.08.2021:</a:t>
            </a:r>
          </a:p>
          <a:p>
            <a:pPr lvl="1"/>
            <a:r>
              <a:rPr lang="de-DE" dirty="0"/>
              <a:t>26.055</a:t>
            </a:r>
          </a:p>
          <a:p>
            <a:pPr lvl="2"/>
            <a:r>
              <a:rPr lang="de-DE" sz="1800" dirty="0"/>
              <a:t>Davon 18.742 symptomatisch (fehlend: 2.212)</a:t>
            </a:r>
          </a:p>
          <a:p>
            <a:pPr lvl="3"/>
            <a:r>
              <a:rPr lang="de-DE" sz="1800" dirty="0"/>
              <a:t>Davon 15.715 mit ausreichenden Impfangaben</a:t>
            </a:r>
          </a:p>
          <a:p>
            <a:pPr lvl="4"/>
            <a:r>
              <a:rPr lang="de-DE" sz="1800" dirty="0"/>
              <a:t>Davon 986 vollständig geimpft</a:t>
            </a:r>
          </a:p>
          <a:p>
            <a:pPr lvl="4"/>
            <a:r>
              <a:rPr lang="de-DE" sz="1800" dirty="0"/>
              <a:t>und 14.729 ungeimpft</a:t>
            </a:r>
          </a:p>
          <a:p>
            <a:r>
              <a:rPr lang="de-DE" dirty="0"/>
              <a:t>Übermittelte komplettierte Impfserien mit &gt;14 d Abstand zur letzten Impfdosis (DIM):</a:t>
            </a:r>
          </a:p>
          <a:p>
            <a:pPr lvl="1"/>
            <a:r>
              <a:rPr lang="de-DE" dirty="0"/>
              <a:t>5.303.672 (KW 17) bis 46.819.932 (KW34)</a:t>
            </a:r>
          </a:p>
          <a:p>
            <a:r>
              <a:rPr lang="de-DE" dirty="0"/>
              <a:t>Ungeimpfte Personen (Bevölkerung – begonnene Impfserie DIM):</a:t>
            </a:r>
          </a:p>
          <a:p>
            <a:pPr lvl="1"/>
            <a:r>
              <a:rPr lang="de-DE" dirty="0"/>
              <a:t>60.640.670 (KW 17) bis 29.293.375 (KW 34)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B6778-0EDE-4B1B-A1BC-EA1787D6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D46872-60A0-496E-9805-B36A52EB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A0F512-3E09-4696-88DA-B80EC6EB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68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DC9DED-ACE8-485B-A0E6-D67DAE3F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061A73-EDAD-4BE9-98E0-341CA363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202B5F-B458-4317-AA3C-F632AE91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074290-5BE7-4951-830E-021AB60F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2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2409FA5-0C05-45D5-BCD4-D3A56DCDD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4" y="401907"/>
            <a:ext cx="6725827" cy="43396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36BFE4A-42C5-44D6-AA06-3F803093AF8C}"/>
              </a:ext>
            </a:extLst>
          </p:cNvPr>
          <p:cNvSpPr txBox="1"/>
          <p:nvPr/>
        </p:nvSpPr>
        <p:spPr>
          <a:xfrm>
            <a:off x="6984796" y="3020992"/>
            <a:ext cx="527174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42,4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2CBC8A-BB43-4DCF-8D3D-80F3959B6BA0}"/>
              </a:ext>
            </a:extLst>
          </p:cNvPr>
          <p:cNvSpPr txBox="1"/>
          <p:nvPr/>
        </p:nvSpPr>
        <p:spPr>
          <a:xfrm>
            <a:off x="6977546" y="3398134"/>
            <a:ext cx="534423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6"/>
                </a:solidFill>
              </a:rPr>
              <a:t>32,8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624475-DEBD-4A20-BCEF-8C0AC476385F}"/>
              </a:ext>
            </a:extLst>
          </p:cNvPr>
          <p:cNvSpPr txBox="1"/>
          <p:nvPr/>
        </p:nvSpPr>
        <p:spPr>
          <a:xfrm>
            <a:off x="6984796" y="4253862"/>
            <a:ext cx="527174" cy="307777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6"/>
                </a:solidFill>
              </a:rPr>
              <a:t>2,2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C021C9-08F9-4CA3-ADB7-F9DAA8002CAA}"/>
              </a:ext>
            </a:extLst>
          </p:cNvPr>
          <p:cNvSpPr txBox="1"/>
          <p:nvPr/>
        </p:nvSpPr>
        <p:spPr>
          <a:xfrm>
            <a:off x="6984796" y="3896177"/>
            <a:ext cx="527173" cy="307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3,8</a:t>
            </a:r>
          </a:p>
        </p:txBody>
      </p:sp>
    </p:spTree>
    <p:extLst>
      <p:ext uri="{BB962C8B-B14F-4D97-AF65-F5344CB8AC3E}">
        <p14:creationId xmlns:p14="http://schemas.microsoft.com/office/powerpoint/2010/main" val="69011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E49C8-E445-4833-925D-8B4B3AD4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Jegliche Hospitalisierung unabhängig von der Ursache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Anteil fehlende Impfangaben z. T. sehr hoch (16%, abnehmend)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Hospitalisierung/Impfstatus wird für die letzten Meldewochen häufig noch nachgemeldet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F06631-FBFF-42A1-9971-6E82C17C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Limitationen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45BD62-0833-418D-B1D8-FBAB0320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8ABC13-10EB-49F8-A0FD-F915DAB0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DDD43-3F6E-47B6-8139-5EF48B14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21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E49C8-E445-4833-925D-8B4B3AD4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Berichten?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de-DE" dirty="0"/>
              <a:t>Veranschaulicht Impfwirksamkeit (Verhinderung von schweren Fällen)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de-DE" dirty="0"/>
              <a:t>Einheitliches Vorgehen von den Ländern gewünscht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Inzidenzen berichten statt Hospitalisierungen?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de-DE" dirty="0"/>
              <a:t>FG33: nicht wünschenswert, weil Bias zu Ungunsten der Ungeimpften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Symptomatische Fälle berichten?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de-DE" dirty="0"/>
              <a:t>entspr. der Definition der Impfdurchbrüche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Rhythmus des Berichts: 1 x </a:t>
            </a:r>
            <a:r>
              <a:rPr lang="de-DE" dirty="0" err="1"/>
              <a:t>monatl</a:t>
            </a:r>
            <a:r>
              <a:rPr lang="de-DE" dirty="0"/>
              <a:t>.?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Berichtsformat: Sonderbericht zum Lagebericht?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Geplant: 12- bis 17-Jährige hinzufügen, sobald mehr Kinder geimpft sind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F06631-FBFF-42A1-9971-6E82C17C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Diskussion/Fragen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994D0-6C35-4653-AB8F-72DC1E49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09AE34-7444-4DA9-88B4-6745E33D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A6B4CD-08A6-4958-BFBA-B9BF1188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94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4260B-8256-45CC-8DC0-8D813B41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BAF38-BC07-44B5-998D-67A5BFB9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E1EC56-8A53-476E-95BB-16E4B97A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F3064-2DFA-46FD-8B10-D06C69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32F53-E8EB-4571-A991-033D78B3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52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2AA11-1D7F-4546-B4C7-2FBEEAAF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4D8DCDA-43B3-4CE4-A8C4-2EA35C843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61414"/>
              </p:ext>
            </p:extLst>
          </p:nvPr>
        </p:nvGraphicFramePr>
        <p:xfrm>
          <a:off x="2959047" y="664615"/>
          <a:ext cx="3441753" cy="4057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018">
                  <a:extLst>
                    <a:ext uri="{9D8B030D-6E8A-4147-A177-3AD203B41FA5}">
                      <a16:colId xmlns:a16="http://schemas.microsoft.com/office/drawing/2014/main" val="2949983236"/>
                    </a:ext>
                  </a:extLst>
                </a:gridCol>
                <a:gridCol w="1661484">
                  <a:extLst>
                    <a:ext uri="{9D8B030D-6E8A-4147-A177-3AD203B41FA5}">
                      <a16:colId xmlns:a16="http://schemas.microsoft.com/office/drawing/2014/main" val="555967622"/>
                    </a:ext>
                  </a:extLst>
                </a:gridCol>
                <a:gridCol w="1147251">
                  <a:extLst>
                    <a:ext uri="{9D8B030D-6E8A-4147-A177-3AD203B41FA5}">
                      <a16:colId xmlns:a16="http://schemas.microsoft.com/office/drawing/2014/main" val="3224763677"/>
                    </a:ext>
                  </a:extLst>
                </a:gridCol>
              </a:tblGrid>
              <a:tr h="197368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alle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1382426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Woche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Vollständig geimpfte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Ungeimpfte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515612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1,89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11,44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2954678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12,19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54,81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2343210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11,63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43,57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117672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6,25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31,31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1818077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3,76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20,06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0502410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2,28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13,63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4150681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0,91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9,99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1898047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0,67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6,59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76738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0,40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4,68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566020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0,66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4,53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2789967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0,78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5,65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813472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1,06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6,44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465838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1,23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9,95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9297372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1,82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13,63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9082468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2,15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15,85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8700250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3,26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27,07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861268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3,95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31,16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1957760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2,50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23,15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232441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E8053B-D96B-45D2-BD30-0973C460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96D69D-712B-4709-9512-AE45C5C6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3FC211-EBBD-4CD9-BA28-C3744591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71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73E26-C121-4E35-AA60-D12CAB8C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Hospitalisierungen, 60+ nach Symptomatik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6BDA7FC-E9BE-40CF-BA50-BF2853360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720" y="1646730"/>
            <a:ext cx="4189912" cy="25184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C1DBB9-6C15-4EAC-A0EC-EE2B634A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76" y="1646730"/>
            <a:ext cx="4189912" cy="251840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5233EF-98C7-44AC-923A-3F400154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82A8E5-814C-4684-A406-2F94D164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6C602C-51F8-49A4-B28D-D73861CE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44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55FDF-26DE-426D-B0F3-0A6A97B2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87323E9-26F9-4DFC-8B95-0E86AE1BA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030" y="200232"/>
            <a:ext cx="4566670" cy="3215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2201FC-0890-4DC4-8C75-08045C0D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2" y="1999991"/>
            <a:ext cx="4566670" cy="30543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0B650D-1976-4DD7-ACF1-5FC3360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9F04D-D0AA-4089-A0F7-CED32B5C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Viktoria Schönfeld, FG33/FG38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344184-CCA5-4113-BCFA-7F7DFFF9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E32-76F1-4577-AE5E-05603803CC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57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(16:9)</PresentationFormat>
  <Paragraphs>123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Datengrundlage (SurvNet und DIM)</vt:lpstr>
      <vt:lpstr>PowerPoint-Präsentation</vt:lpstr>
      <vt:lpstr>Limitationen</vt:lpstr>
      <vt:lpstr>Diskussion/Fragen</vt:lpstr>
      <vt:lpstr>Danke.</vt:lpstr>
      <vt:lpstr>PowerPoint-Präsentation</vt:lpstr>
      <vt:lpstr>Hospitalisierungen, 60+ nach Symptomatik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Schönfeld</dc:creator>
  <cp:lastModifiedBy>Schönfeld, Viktoria</cp:lastModifiedBy>
  <cp:revision>86</cp:revision>
  <dcterms:created xsi:type="dcterms:W3CDTF">2015-11-02T12:29:13Z</dcterms:created>
  <dcterms:modified xsi:type="dcterms:W3CDTF">2021-09-01T06:38:05Z</dcterms:modified>
</cp:coreProperties>
</file>