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1" r:id="rId2"/>
    <p:sldId id="727" r:id="rId3"/>
    <p:sldId id="728" r:id="rId4"/>
    <p:sldId id="264" r:id="rId5"/>
    <p:sldId id="743" r:id="rId6"/>
    <p:sldId id="750" r:id="rId7"/>
    <p:sldId id="751" r:id="rId8"/>
    <p:sldId id="747" r:id="rId9"/>
    <p:sldId id="731" r:id="rId10"/>
    <p:sldId id="745" r:id="rId11"/>
    <p:sldId id="746" r:id="rId1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79256" autoAdjust="0"/>
  </p:normalViewPr>
  <p:slideViewPr>
    <p:cSldViewPr snapToGrid="0" snapToObjects="1">
      <p:cViewPr varScale="1">
        <p:scale>
          <a:sx n="92" d="100"/>
          <a:sy n="92" d="100"/>
        </p:scale>
        <p:origin x="2484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01.09.2021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01.09.2021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file:///\\rki.local\daten\Wissdaten\RKI_nCoV-Lage\2.Themen\2.1.Epidemiologie\Meldewesen\Cube\Covid-19_Cube.xlsx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S:\Wissdaten\RKI_nCoV-Lage\3.Kommunikation\3.7.Lageberichte\2021-09-01\Automatisierung\Lagebericht_RKI_01-09-2021_backup_DIMvongestern.docx</a:t>
            </a:r>
          </a:p>
          <a:p>
            <a:r>
              <a:rPr lang="de-DE" dirty="0"/>
              <a:t>Aus dem Automatisierungsordner vom Mittwoch selbst, je nachdem was verfügbar ist: die eigentliche automatisierte LB Datei oder das Backup mit den </a:t>
            </a:r>
            <a:r>
              <a:rPr lang="de-DE" dirty="0" err="1"/>
              <a:t>Divi&amp;Dim</a:t>
            </a:r>
            <a:r>
              <a:rPr lang="de-DE" dirty="0"/>
              <a:t> Zahlen vom Vortag.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S:\Wissdaten\RKI_nCoV-Lage\3.Kommunikation\3.7.Lageberichte\2021-09-01\BL_Grafik_Meldedatum_Cube_2021-09-01.xlsm</a:t>
            </a:r>
          </a:p>
          <a:p>
            <a:r>
              <a:rPr lang="de-DE" dirty="0"/>
              <a:t>Aus dem Lageberichtsordner vom Mittwoch selbst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S:\Wissdaten\RKI_nCoV-Lage\3.Kommunikation\3.7.Lageberichte\2021-09-01\Karten\A-Inzidenz 7 Tage.png</a:t>
            </a:r>
          </a:p>
          <a:p>
            <a:r>
              <a:rPr lang="de-DE" dirty="0"/>
              <a:t>Aus dem Karten Ordner vom Mittwoch selbst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S:\Wissdaten\RKI_nCoV-Lage\3.Kommunikation\3.7.Lageberichte\2021-08-31\heatmaps\g\Deutschland_inzidenz_heatmap.tiff Aus den Daten vom jeweiligen Dienstag, </a:t>
            </a:r>
            <a:r>
              <a:rPr lang="de-DE" dirty="0" err="1"/>
              <a:t>tiff</a:t>
            </a:r>
            <a:r>
              <a:rPr lang="de-DE" dirty="0"/>
              <a:t> oder </a:t>
            </a:r>
            <a:r>
              <a:rPr lang="de-DE" dirty="0" err="1"/>
              <a:t>pdf</a:t>
            </a:r>
            <a:r>
              <a:rPr lang="de-DE" dirty="0"/>
              <a:t> ist egal, was sich besser darstellen lässt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752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Cube: 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S:\Wissdaten\RKI_nCoV-Lage\2.Themen\2.1.Epidemiologie\Meldewesen\Cube\Covid-19_Cube.xlsx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 Tab: Hospitalisierte_7-Tage-Inzidenz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154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S:\Wissdaten\RKI_nCoV-Lage\3.Kommunikation\3.7.Lageberichte\2021-09-01\Karten Datei: A-</a:t>
            </a:r>
            <a:r>
              <a:rPr lang="de-DE" dirty="0" err="1"/>
              <a:t>HospInzidenz</a:t>
            </a:r>
            <a:r>
              <a:rPr lang="de-DE" dirty="0"/>
              <a:t> 7 Tage.png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588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file://rki.local/daten/Wissdaten/RKI_nCoV-Lage/3.Kommunikation/3.7.Lageberichte/2021-09-01/Karten/A-ImportLaender.png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342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S:\Wissdaten\RKI_nCoV-Lage\3.Kommunikation\3.7.Lageberichte\2021-08-25\Reise_Exposition Datei: Anteil_ExpAusland.pdf oder </a:t>
            </a:r>
            <a:r>
              <a:rPr lang="de-DE" dirty="0" err="1"/>
              <a:t>Anteil_ExpAusland.emf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795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Email Michaela Diercke 01.09.2021, 07:02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189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Lage national</a:t>
            </a:r>
            <a:br>
              <a:rPr lang="de-DE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01.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B28E40-C502-4644-A6E9-5C055781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9424E2-DEDA-43F6-ADE1-5ADCFB588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631"/>
            <a:ext cx="7983646" cy="714291"/>
          </a:xfrm>
        </p:spPr>
        <p:txBody>
          <a:bodyPr/>
          <a:lstStyle/>
          <a:p>
            <a:r>
              <a:rPr lang="de-DE" dirty="0"/>
              <a:t>Exposition im Ausland (Stand: 01.09.2021)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CC80AD3-4AE8-4805-BA08-EB8A8ADAF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01" y="706242"/>
            <a:ext cx="7218703" cy="412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03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2E9B037-BFCB-4951-9AA4-36446032F6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8044CC-64EC-4EBF-97CE-094D3BE8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ED09F0E-5B83-4825-8757-1F2E0467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Wahrscheinliche Infektionsländer (31.-34. MW 2021), die 10 am </a:t>
            </a:r>
            <a:r>
              <a:rPr lang="de-DE" dirty="0" err="1"/>
              <a:t>häufigst</a:t>
            </a:r>
            <a:r>
              <a:rPr lang="de-DE" dirty="0"/>
              <a:t> genannten Länder</a:t>
            </a: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FFA52BD-9620-46E2-832D-2118AAB3E1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004311"/>
              </p:ext>
            </p:extLst>
          </p:nvPr>
        </p:nvGraphicFramePr>
        <p:xfrm>
          <a:off x="1318460" y="1411636"/>
          <a:ext cx="6474724" cy="362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254">
                  <a:extLst>
                    <a:ext uri="{9D8B030D-6E8A-4147-A177-3AD203B41FA5}">
                      <a16:colId xmlns:a16="http://schemas.microsoft.com/office/drawing/2014/main" val="3000147292"/>
                    </a:ext>
                  </a:extLst>
                </a:gridCol>
                <a:gridCol w="913894">
                  <a:extLst>
                    <a:ext uri="{9D8B030D-6E8A-4147-A177-3AD203B41FA5}">
                      <a16:colId xmlns:a16="http://schemas.microsoft.com/office/drawing/2014/main" val="3033587452"/>
                    </a:ext>
                  </a:extLst>
                </a:gridCol>
                <a:gridCol w="913894">
                  <a:extLst>
                    <a:ext uri="{9D8B030D-6E8A-4147-A177-3AD203B41FA5}">
                      <a16:colId xmlns:a16="http://schemas.microsoft.com/office/drawing/2014/main" val="3893561964"/>
                    </a:ext>
                  </a:extLst>
                </a:gridCol>
                <a:gridCol w="913894">
                  <a:extLst>
                    <a:ext uri="{9D8B030D-6E8A-4147-A177-3AD203B41FA5}">
                      <a16:colId xmlns:a16="http://schemas.microsoft.com/office/drawing/2014/main" val="959443007"/>
                    </a:ext>
                  </a:extLst>
                </a:gridCol>
                <a:gridCol w="913894">
                  <a:extLst>
                    <a:ext uri="{9D8B030D-6E8A-4147-A177-3AD203B41FA5}">
                      <a16:colId xmlns:a16="http://schemas.microsoft.com/office/drawing/2014/main" val="2309067234"/>
                    </a:ext>
                  </a:extLst>
                </a:gridCol>
                <a:gridCol w="913894">
                  <a:extLst>
                    <a:ext uri="{9D8B030D-6E8A-4147-A177-3AD203B41FA5}">
                      <a16:colId xmlns:a16="http://schemas.microsoft.com/office/drawing/2014/main" val="2776589622"/>
                    </a:ext>
                  </a:extLst>
                </a:gridCol>
              </a:tblGrid>
              <a:tr h="505246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>
                          <a:effectLst/>
                          <a:latin typeface="Arial" panose="020B0604020202020204" pitchFamily="34" charset="0"/>
                        </a:rPr>
                        <a:t>Wahrscheinliches Infektionsland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effectLst/>
                          <a:latin typeface="Arial" panose="020B0604020202020204" pitchFamily="34" charset="0"/>
                        </a:rPr>
                        <a:t>MW31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effectLst/>
                          <a:latin typeface="Arial" panose="020B0604020202020204" pitchFamily="34" charset="0"/>
                        </a:rPr>
                        <a:t>MW32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effectLst/>
                          <a:latin typeface="Arial" panose="020B0604020202020204" pitchFamily="34" charset="0"/>
                        </a:rPr>
                        <a:t>MW33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effectLst/>
                          <a:latin typeface="Arial" panose="020B0604020202020204" pitchFamily="34" charset="0"/>
                        </a:rPr>
                        <a:t>MW34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effectLst/>
                          <a:latin typeface="Arial" panose="020B0604020202020204" pitchFamily="34" charset="0"/>
                        </a:rPr>
                        <a:t>Gesamt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2949276636"/>
                  </a:ext>
                </a:extLst>
              </a:tr>
              <a:tr h="312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Türkei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784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1083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1455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1254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5160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5728596"/>
                  </a:ext>
                </a:extLst>
              </a:tr>
              <a:tr h="312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Kosovo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367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1529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1745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3735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1206485"/>
                  </a:ext>
                </a:extLst>
              </a:tr>
              <a:tr h="312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Kroatien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229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565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553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496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2174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6277141"/>
                  </a:ext>
                </a:extLst>
              </a:tr>
              <a:tr h="312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Spanien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227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2163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474579"/>
                  </a:ext>
                </a:extLst>
              </a:tr>
              <a:tr h="312422">
                <a:tc>
                  <a:txBody>
                    <a:bodyPr/>
                    <a:lstStyle/>
                    <a:p>
                      <a:pPr marL="87313" indent="0" algn="l" fontAlgn="b"/>
                      <a:r>
                        <a:rPr lang="de-DE" sz="120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+mn-cs"/>
                        </a:rPr>
                        <a:t>Nordmazedonien</a:t>
                      </a:r>
                      <a:endParaRPr lang="de-DE" sz="120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300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507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308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1238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7706712"/>
                  </a:ext>
                </a:extLst>
              </a:tr>
              <a:tr h="312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Griechenland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116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119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161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146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853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6332335"/>
                  </a:ext>
                </a:extLst>
              </a:tr>
              <a:tr h="312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Italien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137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189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179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152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817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073567"/>
                  </a:ext>
                </a:extLst>
              </a:tr>
              <a:tr h="312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Frankreich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91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689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778639"/>
                  </a:ext>
                </a:extLst>
              </a:tr>
              <a:tr h="312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Marokko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132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179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102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649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0467623"/>
                  </a:ext>
                </a:extLst>
              </a:tr>
              <a:tr h="312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Bulgarien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89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212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164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641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3231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091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2"/>
            <a:ext cx="7983646" cy="714291"/>
          </a:xfrm>
        </p:spPr>
        <p:txBody>
          <a:bodyPr/>
          <a:lstStyle/>
          <a:p>
            <a:r>
              <a:rPr lang="de-DE" dirty="0"/>
              <a:t>Überblick Kennzahlen 01.09. – DIVI Zahlen 31.08.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7E33FC4E-9ED1-4930-ACE0-540B9D340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24240"/>
              </p:ext>
            </p:extLst>
          </p:nvPr>
        </p:nvGraphicFramePr>
        <p:xfrm>
          <a:off x="930303" y="747415"/>
          <a:ext cx="7235688" cy="3957255"/>
        </p:xfrm>
        <a:graphic>
          <a:graphicData uri="http://schemas.openxmlformats.org/drawingml/2006/table">
            <a:tbl>
              <a:tblPr firstRow="1" firstCol="1" bandRow="1"/>
              <a:tblGrid>
                <a:gridCol w="972836">
                  <a:extLst>
                    <a:ext uri="{9D8B030D-6E8A-4147-A177-3AD203B41FA5}">
                      <a16:colId xmlns:a16="http://schemas.microsoft.com/office/drawing/2014/main" val="402108669"/>
                    </a:ext>
                  </a:extLst>
                </a:gridCol>
                <a:gridCol w="960100">
                  <a:extLst>
                    <a:ext uri="{9D8B030D-6E8A-4147-A177-3AD203B41FA5}">
                      <a16:colId xmlns:a16="http://schemas.microsoft.com/office/drawing/2014/main" val="2976481845"/>
                    </a:ext>
                  </a:extLst>
                </a:gridCol>
                <a:gridCol w="73540">
                  <a:extLst>
                    <a:ext uri="{9D8B030D-6E8A-4147-A177-3AD203B41FA5}">
                      <a16:colId xmlns:a16="http://schemas.microsoft.com/office/drawing/2014/main" val="706393281"/>
                    </a:ext>
                  </a:extLst>
                </a:gridCol>
                <a:gridCol w="1100189">
                  <a:extLst>
                    <a:ext uri="{9D8B030D-6E8A-4147-A177-3AD203B41FA5}">
                      <a16:colId xmlns:a16="http://schemas.microsoft.com/office/drawing/2014/main" val="2503101920"/>
                    </a:ext>
                  </a:extLst>
                </a:gridCol>
                <a:gridCol w="1160326">
                  <a:extLst>
                    <a:ext uri="{9D8B030D-6E8A-4147-A177-3AD203B41FA5}">
                      <a16:colId xmlns:a16="http://schemas.microsoft.com/office/drawing/2014/main" val="3813626528"/>
                    </a:ext>
                  </a:extLst>
                </a:gridCol>
                <a:gridCol w="73540">
                  <a:extLst>
                    <a:ext uri="{9D8B030D-6E8A-4147-A177-3AD203B41FA5}">
                      <a16:colId xmlns:a16="http://schemas.microsoft.com/office/drawing/2014/main" val="57990361"/>
                    </a:ext>
                  </a:extLst>
                </a:gridCol>
                <a:gridCol w="1192873">
                  <a:extLst>
                    <a:ext uri="{9D8B030D-6E8A-4147-A177-3AD203B41FA5}">
                      <a16:colId xmlns:a16="http://schemas.microsoft.com/office/drawing/2014/main" val="448535422"/>
                    </a:ext>
                  </a:extLst>
                </a:gridCol>
                <a:gridCol w="99760">
                  <a:extLst>
                    <a:ext uri="{9D8B030D-6E8A-4147-A177-3AD203B41FA5}">
                      <a16:colId xmlns:a16="http://schemas.microsoft.com/office/drawing/2014/main" val="364818531"/>
                    </a:ext>
                  </a:extLst>
                </a:gridCol>
                <a:gridCol w="1602524">
                  <a:extLst>
                    <a:ext uri="{9D8B030D-6E8A-4147-A177-3AD203B41FA5}">
                      <a16:colId xmlns:a16="http://schemas.microsoft.com/office/drawing/2014/main" val="641323087"/>
                    </a:ext>
                  </a:extLst>
                </a:gridCol>
              </a:tblGrid>
              <a:tr h="44363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</a:t>
                      </a:r>
                      <a:r>
                        <a:rPr lang="de-DE" sz="1050" b="1" dirty="0" err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Intensivregister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31.08. 12:15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 err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01.09. 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591664"/>
                  </a:ext>
                </a:extLst>
              </a:tr>
              <a:tr h="542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5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25/100.000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285"/>
                  </a:ext>
                </a:extLst>
              </a:tr>
              <a:tr h="297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+13.531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+7.000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75,7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+28</a:t>
                      </a:r>
                      <a:endParaRPr lang="de-DE" sz="11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1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+102.930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324994"/>
                  </a:ext>
                </a:extLst>
              </a:tr>
              <a:tr h="2979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(3.956.387)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119.600]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[350/412]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[1.096]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100" dirty="0">
                        <a:effectLst/>
                        <a:latin typeface="+mn-lt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1050" b="1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+124.084</a:t>
                      </a:r>
                      <a:endParaRPr lang="de-DE" sz="1200" dirty="0">
                        <a:effectLst/>
                        <a:latin typeface="+mn-lt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642388"/>
                  </a:ext>
                </a:extLst>
              </a:tr>
              <a:tr h="824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 Impfung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4, 5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808143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+579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+6.500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1,81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4,9 %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54.297.654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244821"/>
                  </a:ext>
                </a:extLst>
              </a:tr>
              <a:tr h="20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(281.653)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3.744.600)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[256/412]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50.431.730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906564"/>
                  </a:ext>
                </a:extLst>
              </a:tr>
              <a:tr h="4907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5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100/100.000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 Impfung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713200"/>
                  </a:ext>
                </a:extLst>
              </a:tr>
              <a:tr h="15704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2,27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+7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65,3 % </a:t>
                      </a:r>
                      <a:r>
                        <a:rPr lang="de-DE" sz="105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145281"/>
                  </a:ext>
                </a:extLst>
              </a:tr>
              <a:tr h="24783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(92.223)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Fälle/100.000 EW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[72/412]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60,6 % </a:t>
                      </a:r>
                      <a:r>
                        <a:rPr lang="de-DE" sz="105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4892" marR="14892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1188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376237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8202B8-FF65-47F2-83FB-976A2F8FC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66" y="946214"/>
            <a:ext cx="7811990" cy="403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23" y="142468"/>
            <a:ext cx="6910277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n=62.920 (COVID-19)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9A17C7-9478-407A-959A-4F58E463B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177" y="797052"/>
            <a:ext cx="6146367" cy="43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14B2B-C139-4BDB-AF19-ECFC7F2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D04CC2-F228-4645-B4ED-788A5C28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der COVID-19-Fälle nach Altersgruppe und Meldewoche (Stand 31.08.2021)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D98D96-8B47-4FCC-8B81-AA548E4DE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363" y="1319689"/>
            <a:ext cx="7275444" cy="36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5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31004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von Hospitalisierten nach Altersgruppe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36FC9F-DF74-4878-AAE8-5F9034109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6" y="1110443"/>
            <a:ext cx="8104909" cy="338490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5A2881F-7CA9-4F5B-B493-7FEDCC4F3A8D}"/>
              </a:ext>
            </a:extLst>
          </p:cNvPr>
          <p:cNvSpPr/>
          <p:nvPr/>
        </p:nvSpPr>
        <p:spPr>
          <a:xfrm>
            <a:off x="7585149" y="874895"/>
            <a:ext cx="603316" cy="3481650"/>
          </a:xfrm>
          <a:prstGeom prst="rect">
            <a:avLst/>
          </a:prstGeom>
          <a:solidFill>
            <a:schemeClr val="bg1">
              <a:lumMod val="65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876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E0B7DBE-E4C9-4B13-9481-85D98BC2F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3B45E6-BE13-4EF8-9640-E3DFFD8B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144F0F6-4E0E-4D09-9237-2842839FB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Anzahl Hospitalisierte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B87F410-DE75-4EEE-BC9B-44E6CEB4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2695"/>
            <a:ext cx="7375128" cy="379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D614B2B-C139-4BDB-AF19-ECFC7F2B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D04CC2-F228-4645-B4ED-788A5C28C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402758"/>
            <a:ext cx="7983646" cy="714291"/>
          </a:xfrm>
        </p:spPr>
        <p:txBody>
          <a:bodyPr/>
          <a:lstStyle/>
          <a:p>
            <a:r>
              <a:rPr lang="de-DE" dirty="0"/>
              <a:t>7-Tage-Inzidenz hospitalisierter COVID-19-Fälle nach Landkreis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D34DCF1-15D2-4C07-9A4E-D694799F7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372" y="877521"/>
            <a:ext cx="5839256" cy="412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3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7CDFE3-4261-4891-959E-55F70E4C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01.09.2021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F2EA19-9398-49D8-AC28-9B4153D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8649"/>
            <a:ext cx="7983646" cy="714291"/>
          </a:xfrm>
        </p:spPr>
        <p:txBody>
          <a:bodyPr/>
          <a:lstStyle/>
          <a:p>
            <a:r>
              <a:rPr lang="de-DE" dirty="0"/>
              <a:t>Expositionsländer importierter Fälle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5D29C8-B458-4CF0-9587-2F7A08E7CD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1"/>
          <a:stretch/>
        </p:blipFill>
        <p:spPr>
          <a:xfrm>
            <a:off x="1801950" y="985964"/>
            <a:ext cx="5974428" cy="410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1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Microsoft Office PowerPoint</Application>
  <PresentationFormat>Bildschirmpräsentation (16:9)</PresentationFormat>
  <Paragraphs>203</Paragraphs>
  <Slides>11</Slides>
  <Notes>9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9" baseType="lpstr">
      <vt:lpstr>MS Mincho</vt:lpstr>
      <vt:lpstr>MS Mincho</vt:lpstr>
      <vt:lpstr>ScalaSans</vt:lpstr>
      <vt:lpstr>Arial</vt:lpstr>
      <vt:lpstr>Calibri</vt:lpstr>
      <vt:lpstr>Cambria</vt:lpstr>
      <vt:lpstr>Wingdings</vt:lpstr>
      <vt:lpstr>Office-Design</vt:lpstr>
      <vt:lpstr>Lage national </vt:lpstr>
      <vt:lpstr>Überblick Kennzahlen 01.09. – DIVI Zahlen 31.08.</vt:lpstr>
      <vt:lpstr>Verlauf der 7-Tage-Inzidenz der Bundesländer</vt:lpstr>
      <vt:lpstr>Geografische Verteilung 7-Tage-Inzidenz nach Landkreis, n=62.920 (COVID-19)</vt:lpstr>
      <vt:lpstr>7-Tage-Inzidenz der COVID-19-Fälle nach Altersgruppe und Meldewoche (Stand 31.08.2021)</vt:lpstr>
      <vt:lpstr>Verlauf der 7-Tage-Inzidenz von Hospitalisierten nach Altersgruppe</vt:lpstr>
      <vt:lpstr>Anzahl Hospitalisierte</vt:lpstr>
      <vt:lpstr>7-Tage-Inzidenz hospitalisierter COVID-19-Fälle nach Landkreis</vt:lpstr>
      <vt:lpstr>Expositionsländer importierter Fälle </vt:lpstr>
      <vt:lpstr>Exposition im Ausland (Stand: 01.09.2021)</vt:lpstr>
      <vt:lpstr>Wahrscheinliche Infektionsländer (31.-34. MW 2021), die 10 am häufigst genannten Länder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407</cp:revision>
  <dcterms:created xsi:type="dcterms:W3CDTF">2015-11-02T12:29:13Z</dcterms:created>
  <dcterms:modified xsi:type="dcterms:W3CDTF">2021-09-01T08:53:12Z</dcterms:modified>
</cp:coreProperties>
</file>