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98" r:id="rId3"/>
    <p:sldId id="305" r:id="rId4"/>
    <p:sldId id="295" r:id="rId5"/>
    <p:sldId id="308" r:id="rId6"/>
    <p:sldId id="309" r:id="rId7"/>
    <p:sldId id="306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34-2021\Daten\2021-08-30_sequencing_desh_report_KW33_s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Datenquellen!$N$1</c:f>
              <c:strCache>
                <c:ptCount val="1"/>
                <c:pt idx="0">
                  <c:v>Anteil Global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Datenquellen!$N$2:$N$34</c:f>
              <c:numCache>
                <c:formatCode>General</c:formatCode>
                <c:ptCount val="33"/>
                <c:pt idx="0">
                  <c:v>4.4270296281020138E-3</c:v>
                </c:pt>
                <c:pt idx="1">
                  <c:v>1.1132973445672099E-2</c:v>
                </c:pt>
                <c:pt idx="2">
                  <c:v>2.7684449608021688E-2</c:v>
                </c:pt>
                <c:pt idx="3">
                  <c:v>5.0462121406077982E-2</c:v>
                </c:pt>
                <c:pt idx="4">
                  <c:v>8.1336823032011271E-2</c:v>
                </c:pt>
                <c:pt idx="5">
                  <c:v>0.12710379716934705</c:v>
                </c:pt>
                <c:pt idx="6">
                  <c:v>0.14231738035264482</c:v>
                </c:pt>
                <c:pt idx="7">
                  <c:v>0.13819839960256206</c:v>
                </c:pt>
                <c:pt idx="8">
                  <c:v>0.14880422120194614</c:v>
                </c:pt>
                <c:pt idx="9">
                  <c:v>0.14168115779435689</c:v>
                </c:pt>
                <c:pt idx="10">
                  <c:v>0.12473271560940841</c:v>
                </c:pt>
                <c:pt idx="11">
                  <c:v>0.10110001634113408</c:v>
                </c:pt>
                <c:pt idx="12">
                  <c:v>0.11187807669252148</c:v>
                </c:pt>
                <c:pt idx="13">
                  <c:v>0.10394222800994436</c:v>
                </c:pt>
                <c:pt idx="14">
                  <c:v>0.11502337501408133</c:v>
                </c:pt>
                <c:pt idx="15">
                  <c:v>0.10922994031830238</c:v>
                </c:pt>
                <c:pt idx="16">
                  <c:v>0.11536952046839834</c:v>
                </c:pt>
                <c:pt idx="17">
                  <c:v>0.13268589191490204</c:v>
                </c:pt>
                <c:pt idx="18">
                  <c:v>0.13856509836019304</c:v>
                </c:pt>
                <c:pt idx="19">
                  <c:v>0.16665086738079438</c:v>
                </c:pt>
                <c:pt idx="20">
                  <c:v>0.21509799986621178</c:v>
                </c:pt>
                <c:pt idx="21">
                  <c:v>0.239656254526143</c:v>
                </c:pt>
                <c:pt idx="22">
                  <c:v>0.25336658354114711</c:v>
                </c:pt>
                <c:pt idx="23">
                  <c:v>0.29928315412186379</c:v>
                </c:pt>
                <c:pt idx="24">
                  <c:v>0.34061135371179041</c:v>
                </c:pt>
                <c:pt idx="25">
                  <c:v>0.41137200736648249</c:v>
                </c:pt>
                <c:pt idx="26">
                  <c:v>0.35257101761956133</c:v>
                </c:pt>
                <c:pt idx="27">
                  <c:v>0.28191841234840131</c:v>
                </c:pt>
                <c:pt idx="28">
                  <c:v>0.31152103045241314</c:v>
                </c:pt>
                <c:pt idx="29">
                  <c:v>0.25997667789582796</c:v>
                </c:pt>
                <c:pt idx="30">
                  <c:v>0.20134169715978392</c:v>
                </c:pt>
                <c:pt idx="31">
                  <c:v>0.19988697560002661</c:v>
                </c:pt>
                <c:pt idx="32">
                  <c:v>0.12169615673123593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7-42C7-B4AA-16EABAA2BE06}"/>
            </c:ext>
          </c:extLst>
        </c:ser>
        <c:ser>
          <c:idx val="1"/>
          <c:order val="1"/>
          <c:tx>
            <c:strRef>
              <c:f>Datenquellen!$O$1</c:f>
              <c:strCache>
                <c:ptCount val="1"/>
                <c:pt idx="0">
                  <c:v>Anteil Stichprobe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Datenquellen!$O$2:$O$34</c:f>
              <c:numCache>
                <c:formatCode>General</c:formatCode>
                <c:ptCount val="33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5.3584450552532678E-2</c:v>
                </c:pt>
                <c:pt idx="10">
                  <c:v>4.4039828074040478E-2</c:v>
                </c:pt>
                <c:pt idx="11">
                  <c:v>3.1134160710753325E-2</c:v>
                </c:pt>
                <c:pt idx="12">
                  <c:v>3.4086574267497415E-2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4.8350212348905588E-2</c:v>
                </c:pt>
                <c:pt idx="18">
                  <c:v>5.5586915413056361E-2</c:v>
                </c:pt>
                <c:pt idx="19">
                  <c:v>7.5855531329983891E-2</c:v>
                </c:pt>
                <c:pt idx="20">
                  <c:v>9.6427854706000404E-2</c:v>
                </c:pt>
                <c:pt idx="21">
                  <c:v>0.11075170182976875</c:v>
                </c:pt>
                <c:pt idx="22">
                  <c:v>0.11784823655147844</c:v>
                </c:pt>
                <c:pt idx="23">
                  <c:v>0.14364488558036945</c:v>
                </c:pt>
                <c:pt idx="24">
                  <c:v>0.16302765647743814</c:v>
                </c:pt>
                <c:pt idx="25">
                  <c:v>0.20188766114180479</c:v>
                </c:pt>
                <c:pt idx="26">
                  <c:v>0.15569938870909744</c:v>
                </c:pt>
                <c:pt idx="27">
                  <c:v>0.11521499448732084</c:v>
                </c:pt>
                <c:pt idx="28">
                  <c:v>0.14439055418621294</c:v>
                </c:pt>
                <c:pt idx="29">
                  <c:v>9.7499352163772993E-2</c:v>
                </c:pt>
                <c:pt idx="30">
                  <c:v>8.0632514375326717E-2</c:v>
                </c:pt>
                <c:pt idx="31">
                  <c:v>7.3332890100392262E-2</c:v>
                </c:pt>
                <c:pt idx="32">
                  <c:v>4.1278736266160701E-2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7-42C7-B4AA-16EABAA2B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01.09.2021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46902"/>
              </p:ext>
            </p:extLst>
          </p:nvPr>
        </p:nvGraphicFramePr>
        <p:xfrm>
          <a:off x="1611712" y="843561"/>
          <a:ext cx="7343484" cy="125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31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08615"/>
              </p:ext>
            </p:extLst>
          </p:nvPr>
        </p:nvGraphicFramePr>
        <p:xfrm>
          <a:off x="1576496" y="2219191"/>
          <a:ext cx="7378699" cy="1267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2087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7481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54261"/>
              </p:ext>
            </p:extLst>
          </p:nvPr>
        </p:nvGraphicFramePr>
        <p:xfrm>
          <a:off x="1576496" y="3548694"/>
          <a:ext cx="7378700" cy="124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B.1.1.7 (Alpha)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B.1.351 (Beta)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P.1 (Gamma)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B.1.617.2 (Delta)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860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A338D2-DE7E-4C31-B473-A2272B2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98561"/>
              </p:ext>
            </p:extLst>
          </p:nvPr>
        </p:nvGraphicFramePr>
        <p:xfrm>
          <a:off x="6422232" y="1668780"/>
          <a:ext cx="2286000" cy="1891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</a:tbl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C77739F8-3CA9-4639-89A4-4D0C63D7B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625375"/>
              </p:ext>
            </p:extLst>
          </p:nvPr>
        </p:nvGraphicFramePr>
        <p:xfrm>
          <a:off x="435768" y="1662430"/>
          <a:ext cx="5238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1C129B-68DB-44B1-BB45-513727E08C70}"/>
              </a:ext>
            </a:extLst>
          </p:cNvPr>
          <p:cNvSpPr txBox="1"/>
          <p:nvPr/>
        </p:nvSpPr>
        <p:spPr>
          <a:xfrm>
            <a:off x="6104771" y="821361"/>
            <a:ext cx="31154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CB97FB-2CFC-4FCD-8F7D-4B74DD8C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2" y="857101"/>
            <a:ext cx="7438233" cy="41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EDB43B2-DDB3-4AA8-B72D-90EEE036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9" y="2407059"/>
            <a:ext cx="2132975" cy="213297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E5E7DE-0C94-4EF9-876E-3B7F9CDA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A22110-4B4D-4FA0-8018-E9BE3D05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49BAB-5F4A-4F7E-8B1F-932BB44A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4520A62-8EA1-49E3-8CC9-901D834C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Delta + </a:t>
            </a:r>
            <a:r>
              <a:rPr lang="de-DE" dirty="0" err="1"/>
              <a:t>MoC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F48DFE-0E6A-4F9B-BA06-9BA55545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48" y="291763"/>
            <a:ext cx="3044937" cy="18302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6E79AC-11EE-432B-931D-8B6F164C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48" y="2387850"/>
            <a:ext cx="3044937" cy="2041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A3585F-26B5-44AD-ADA6-89E502B15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985" y="844399"/>
            <a:ext cx="3652916" cy="14028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1A2C17-696B-41AA-A5C8-3DF4D468D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399" y="2448958"/>
            <a:ext cx="3640502" cy="13997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6166713-0BE8-4430-BBFC-B47BD6D0A2E7}"/>
              </a:ext>
            </a:extLst>
          </p:cNvPr>
          <p:cNvSpPr txBox="1"/>
          <p:nvPr/>
        </p:nvSpPr>
        <p:spPr>
          <a:xfrm>
            <a:off x="374669" y="873586"/>
            <a:ext cx="14151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Delta+E484K: 3, </a:t>
            </a:r>
            <a:br>
              <a:rPr lang="de-DE" sz="1400" dirty="0"/>
            </a:br>
            <a:r>
              <a:rPr lang="de-DE" sz="1400" dirty="0"/>
              <a:t>Delta+E484Q: 19</a:t>
            </a:r>
            <a:br>
              <a:rPr lang="de-DE" sz="1400" dirty="0"/>
            </a:br>
            <a:r>
              <a:rPr lang="de-DE" sz="1400" dirty="0"/>
              <a:t>Delta+K417N: 38</a:t>
            </a:r>
          </a:p>
          <a:p>
            <a:r>
              <a:rPr lang="de-DE" sz="1400" dirty="0"/>
              <a:t>Delta+K417T: 2</a:t>
            </a:r>
          </a:p>
          <a:p>
            <a:r>
              <a:rPr lang="de-DE" sz="1400" dirty="0"/>
              <a:t>Delta+N501Y:40</a:t>
            </a:r>
          </a:p>
        </p:txBody>
      </p:sp>
    </p:spTree>
    <p:extLst>
      <p:ext uri="{BB962C8B-B14F-4D97-AF65-F5344CB8AC3E}">
        <p14:creationId xmlns:p14="http://schemas.microsoft.com/office/powerpoint/2010/main" val="358170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605C935-9235-4901-9409-15B77F79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>
            <a:normAutofit/>
          </a:bodyPr>
          <a:lstStyle/>
          <a:p>
            <a:r>
              <a:rPr lang="de-DE" sz="1200" dirty="0"/>
              <a:t>seit KW23 nachgewiesen (auch 1-mal in D)</a:t>
            </a:r>
          </a:p>
          <a:p>
            <a:r>
              <a:rPr lang="de-DE" sz="1200" dirty="0"/>
              <a:t>Zwischen KW23 und KW33-2021 49 Sequenzen in GISAID (</a:t>
            </a:r>
            <a:r>
              <a:rPr lang="de-DE" sz="1200" dirty="0" err="1"/>
              <a:t>world</a:t>
            </a:r>
            <a:r>
              <a:rPr lang="de-DE" sz="1200" dirty="0"/>
              <a:t> </a:t>
            </a:r>
            <a:r>
              <a:rPr lang="de-DE" sz="1200" dirty="0" err="1"/>
              <a:t>wide</a:t>
            </a:r>
            <a:r>
              <a:rPr lang="de-DE" sz="1200" dirty="0"/>
              <a:t>)</a:t>
            </a:r>
          </a:p>
          <a:p>
            <a:r>
              <a:rPr lang="de-DE" sz="1200" dirty="0"/>
              <a:t>Mehrheit der Sequenzen stammt aus Südafrika , dort Anstieg auffällig:</a:t>
            </a:r>
            <a:br>
              <a:rPr lang="de-DE" sz="1200" dirty="0"/>
            </a:br>
            <a:r>
              <a:rPr lang="de-DE" sz="1200" dirty="0"/>
              <a:t>von 0,2% (2/1.054) im Mai </a:t>
            </a:r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/>
              <a:t>1,6% (25/2.177) im Juni </a:t>
            </a:r>
            <a:r>
              <a:rPr lang="de-DE" sz="1200" dirty="0">
                <a:sym typeface="Wingdings" panose="05000000000000000000" pitchFamily="2" charset="2"/>
              </a:rPr>
              <a:t></a:t>
            </a:r>
            <a:r>
              <a:rPr lang="de-DE" sz="1200" dirty="0"/>
              <a:t> 2,0% (26/1.326) im Aug.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vereinzelt Nachweise in England, der Schweiz, Portugal, der Demokratischen Republik Kongo, </a:t>
            </a:r>
            <a:br>
              <a:rPr lang="de-DE" sz="1200" dirty="0"/>
            </a:br>
            <a:r>
              <a:rPr lang="de-DE" sz="1200" dirty="0"/>
              <a:t>Neuseeland und Mauritius</a:t>
            </a:r>
          </a:p>
          <a:p>
            <a:r>
              <a:rPr lang="de-DE" sz="1200" dirty="0"/>
              <a:t>SC2-EWG @WHO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monitoring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70F617-6747-4578-AABC-F15D27AD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311704"/>
            <a:ext cx="4133850" cy="273844"/>
          </a:xfrm>
        </p:spPr>
        <p:txBody>
          <a:bodyPr/>
          <a:lstStyle/>
          <a:p>
            <a:r>
              <a:rPr lang="de-DE" sz="1600" dirty="0"/>
              <a:t>Danke an PHI@ZIG für die Informationen!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527D99-C700-4ED0-AA17-127FCF15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3D9EC1-2F53-4469-B1D6-53C96C7F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C.1.2 </a:t>
            </a:r>
          </a:p>
        </p:txBody>
      </p:sp>
      <p:pic>
        <p:nvPicPr>
          <p:cNvPr id="1026" name="Grafik 1" descr="image001">
            <a:extLst>
              <a:ext uri="{FF2B5EF4-FFF2-40B4-BE49-F238E27FC236}">
                <a16:creationId xmlns:a16="http://schemas.microsoft.com/office/drawing/2014/main" id="{B3E581CE-A9A3-4D68-9D60-4FC7F43D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34261"/>
            <a:ext cx="4743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0B85E9-BBAB-4D48-863E-92D2A675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0"/>
            <a:ext cx="13867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3D6FA0D-6892-4104-AC68-553D9284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0" y="3483700"/>
            <a:ext cx="1544400" cy="15444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FB7D7D6-E0F5-4795-A6A9-AAAA6FA7B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50" y="3483700"/>
            <a:ext cx="1544400" cy="1544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AAAEBE-1CA6-4A39-9B94-FE40C492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579800"/>
            <a:ext cx="2160000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CB256A-2520-4EEE-B4AF-E54F7DB1F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50" y="582475"/>
            <a:ext cx="216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CB58531-1F09-47A1-AD2A-E456BB216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250" y="582475"/>
            <a:ext cx="2160000" cy="2160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44D7A5F-6248-45A0-BB05-3EA7CB89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400"/>
            <a:ext cx="7983646" cy="714291"/>
          </a:xfrm>
        </p:spPr>
        <p:txBody>
          <a:bodyPr/>
          <a:lstStyle/>
          <a:p>
            <a:r>
              <a:rPr lang="de-DE" dirty="0"/>
              <a:t>Distribution </a:t>
            </a:r>
            <a:r>
              <a:rPr lang="de-DE" dirty="0" err="1"/>
              <a:t>of</a:t>
            </a:r>
            <a:r>
              <a:rPr lang="de-DE" dirty="0"/>
              <a:t> Delta </a:t>
            </a:r>
            <a:r>
              <a:rPr lang="de-DE" dirty="0" err="1"/>
              <a:t>lineages</a:t>
            </a:r>
            <a:r>
              <a:rPr lang="de-DE" dirty="0"/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1A788E4-59AE-40C9-B9E7-CF7028C1E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050" y="3483700"/>
            <a:ext cx="1544400" cy="15444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87B06D4-C9B5-4CDB-B1CB-A51F0EA53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850" y="582475"/>
            <a:ext cx="2160000" cy="216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E8A28A1-C705-4F5F-B4AA-CF55722D3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7550" y="3483700"/>
            <a:ext cx="1544400" cy="15444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2C04EB4-7B40-4DED-B76B-B62557403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5050" y="3481498"/>
            <a:ext cx="1544400" cy="15444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C038CF-38A6-47BA-8FC3-B16CC924DF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9450" y="3483700"/>
            <a:ext cx="1544400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Bildschirmpräsentation (16:9)</PresentationFormat>
  <Paragraphs>171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Anteile der Genomsequenzierung</vt:lpstr>
      <vt:lpstr>VOC /VOI</vt:lpstr>
      <vt:lpstr>Delta + MoC</vt:lpstr>
      <vt:lpstr>C.1.2 </vt:lpstr>
      <vt:lpstr>Distribution of Delta lineages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684</cp:revision>
  <dcterms:created xsi:type="dcterms:W3CDTF">2015-11-02T12:29:13Z</dcterms:created>
  <dcterms:modified xsi:type="dcterms:W3CDTF">2021-09-01T07:44:22Z</dcterms:modified>
</cp:coreProperties>
</file>