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0" r:id="rId10"/>
    <p:sldId id="638" r:id="rId11"/>
    <p:sldId id="639" r:id="rId12"/>
    <p:sldId id="641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C94"/>
    <a:srgbClr val="FFFFFF"/>
    <a:srgbClr val="64AFF5"/>
    <a:srgbClr val="E6E6E6"/>
    <a:srgbClr val="006EC7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5505" autoAdjust="0"/>
  </p:normalViewPr>
  <p:slideViewPr>
    <p:cSldViewPr snapToGrid="0" snapToObjects="1">
      <p:cViewPr varScale="1">
        <p:scale>
          <a:sx n="74" d="100"/>
          <a:sy n="74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19 neue Ausbrüche (inkl. Nachmeldungen)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Sehr niedriges Niveau bei unter 20 Ausbrüchen pro Woche seit Juni 2021</a:t>
            </a:r>
          </a:p>
          <a:p>
            <a:pPr marL="171450" indent="-171450">
              <a:buFontTx/>
              <a:buChar char="-"/>
            </a:pPr>
            <a:r>
              <a:rPr lang="de-DE" dirty="0"/>
              <a:t>Keine besonderen Auffälligkeiten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60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Anfang </a:t>
            </a:r>
            <a:r>
              <a:rPr lang="de-DE"/>
              <a:t>August deutet sich </a:t>
            </a:r>
            <a:r>
              <a:rPr lang="de-DE" dirty="0"/>
              <a:t>wieder ein </a:t>
            </a:r>
            <a:r>
              <a:rPr lang="de-DE"/>
              <a:t>Anstieg an, </a:t>
            </a:r>
            <a:r>
              <a:rPr lang="de-DE" dirty="0"/>
              <a:t>bedingt durch die wieder abnehmende Feriendichte (KW 34: 63%), Ausbrüche fast ausschließlich in BL ohne Ferien (u. a. HH, BB, MV, SH)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--es handelt sich hierbei bisher eher um kleinere Geschehen (durchschnittliche und mediane Ausbruchsgröße: 3 Fälle)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Zurzeit sind insbesondere die 6-14-Jährigen in Schulausbrüchen betroffen (s. nächste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Abb</a:t>
            </a:r>
            <a:r>
              <a:rPr lang="de-DE" dirty="0"/>
              <a:t> zeigt den Anteil der in Schulausbrüchen involvierten Altersgruppen, darüber gelegt die Anzahl der Schulausbrüche (rechte y-Achse)</a:t>
            </a:r>
          </a:p>
          <a:p>
            <a:pPr marL="171450" indent="-171450">
              <a:buFontTx/>
              <a:buChar char="-"/>
            </a:pPr>
            <a:r>
              <a:rPr lang="de-DE" dirty="0"/>
              <a:t>2. Welle: alle AG relativ ähnlich vertreten</a:t>
            </a:r>
          </a:p>
          <a:p>
            <a:pPr marL="171450" indent="-171450">
              <a:buFontTx/>
              <a:buChar char="-"/>
            </a:pPr>
            <a:r>
              <a:rPr lang="de-DE" dirty="0"/>
              <a:t>3. Welle: hauptsächlich AG 6-10 involviert</a:t>
            </a:r>
          </a:p>
          <a:p>
            <a:pPr marL="171450" indent="-171450">
              <a:buFontTx/>
              <a:buChar char="-"/>
            </a:pPr>
            <a:r>
              <a:rPr lang="de-DE" dirty="0"/>
              <a:t>Zuletzt AG 6-10 und AG 11-14 vorwiegend betroffen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0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in 34. KW zur Vorwoche (3,1; Vorwoche: 2,9)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ARE-Rate liegt im Bereich der Vorjahre</a:t>
            </a:r>
            <a:endParaRPr lang="de-DE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gestiegen: KW 34: 665 (Vorwoche 575)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in der AG von 0-4 Jahre (3.591; Vorwoche: 3.061 auch 5 bis 14 Jahre (929; Vorwoche: 697) Anstieg bei den anderen AG bis auf Ü 60 (eher stabil)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34. KW Ferien: in 10 von 16 BL (BA-</a:t>
            </a:r>
            <a:r>
              <a:rPr lang="de-DE" dirty="0" err="1"/>
              <a:t>Wü</a:t>
            </a:r>
            <a:r>
              <a:rPr lang="de-DE" dirty="0"/>
              <a:t>,  Bay, Hessen, Niedersachsen, Bremen, Saarland, Rheinland-Pfalz, Sachsen, Sachsen-Anhalt, Thüringen)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4 BL mit Ferien bei den 0-4 und 5-14-Jährigen gestiegen (BA-WÜ, Bay, Hessen)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6 </a:t>
            </a:r>
            <a:r>
              <a:rPr lang="de-DE" dirty="0" err="1"/>
              <a:t>Bl</a:t>
            </a:r>
            <a:r>
              <a:rPr lang="de-DE" dirty="0"/>
              <a:t> mit Schule bei den 0-4 und 5-14 Jährigen gestiegen (Berlin, Brandenburg, MVP, NRW, Schleswig-Holstein, Hamburg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den Erwachsenen stabil bis gestiegen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Anstieg der Fallzahlen in AG 15-34 und 35-59,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SARI-Fallzahlen in AG 35-59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 bis 4 tendenziell etwas höhere Fallzahlen als üblich um diese Zeit, sehr leichter aber kontinuierlicher Anstieg seit KW 21/2020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5-14, 60-79, 80+ eher etwas niedrigere Fallzahlen als in den Vorjahren, weitestgehend stabil seit Wochen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Anstieg der Fallzahlen in AG 15-34 und 35-59,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SARI-Fallzahlen in AG 35-59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 bis 4 tendenziell etwas höhere Fallzahlen als üblich um diese Zeit, sehr leichter aber kontinuierlicher Anstieg seit KW 21/2020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5-14, 60-79, 80+ eher etwas niedrigere Fallzahlen als in den Vorjahren, weitestgehend stabil seit Wochen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Anzahl der SARI-Fälle (alle und mit Intensivbehandlung) sind vergleichbar mit Vorjahr um diese Zeit, teilw. Sogar eher etwas niedriger; </a:t>
            </a:r>
          </a:p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Anzahl SARI-COVID-Fälle (alle und mit Intensivbehandlung) vergleichbar mit KW 42/2020</a:t>
            </a:r>
          </a:p>
          <a:p>
            <a:pPr marL="0" indent="0">
              <a:buFontTx/>
              <a:buNone/>
            </a:pPr>
            <a:r>
              <a:rPr lang="de-DE" b="1" dirty="0"/>
              <a:t>Anteil COVID-19 an SARI 32% (KW 33: 18%)</a:t>
            </a:r>
          </a:p>
          <a:p>
            <a:pPr marL="0" indent="0">
              <a:buFontTx/>
              <a:buNone/>
            </a:pPr>
            <a:r>
              <a:rPr lang="de-DE" b="0" dirty="0"/>
              <a:t>Anzahl der COVID-19-Fälle hat sich im Vergleich zu den Vorwochen etwa verdoppelt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49% (KW 33: 28%)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COVID-SARI-Fälle mit Intensivbehandlung hat sich im Vergleich zu den beiden Vorwochen mehr als verdoppelt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Fallzahl COVID-SARI verdoppelt seit Vorwoche (alle und mit Intensivbehandlung)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Zur Ansicht: Vergleich des Zeitraums KW 34-KW 43/2020 mit dem Zeitraum KW 25-KW 34/2021 </a:t>
            </a:r>
          </a:p>
          <a:p>
            <a:pPr marL="0" indent="0">
              <a:buFontTx/>
              <a:buNone/>
            </a:pPr>
            <a:r>
              <a:rPr lang="de-DE" b="0" dirty="0"/>
              <a:t>(weil KW 31 und 32/2021 ähnliche Fallzahlen und Anteile wie KW 40 und 41/2020)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3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 31.8.2021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3.581 Ausbrüche in Kindergärten/Horte (&gt;= 2 Fälle) übermittelt</a:t>
            </a:r>
          </a:p>
          <a:p>
            <a:pPr lvl="1"/>
            <a:r>
              <a:rPr lang="de-DE" sz="1200" dirty="0"/>
              <a:t>3.047 (85%) Ausbrüche mit Kinderbeteiligung (&lt;15J.), 46% (9.433/20.706) der Fälle sind 0 - 5 Jahre alt</a:t>
            </a:r>
          </a:p>
          <a:p>
            <a:pPr lvl="1"/>
            <a:r>
              <a:rPr lang="de-DE" sz="1200" dirty="0"/>
              <a:t>534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30.8.2021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8D943F-83CE-4F8E-BE60-8143B33A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7" y="1956122"/>
            <a:ext cx="8092592" cy="45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2.961 Ausbrüche in Schulen übermittelt (&gt;= 2 Fälle, 0-5 Jahre ausgeschlossen) </a:t>
            </a:r>
          </a:p>
          <a:p>
            <a:pPr lvl="1"/>
            <a:r>
              <a:rPr lang="de-DE" sz="1200" dirty="0"/>
              <a:t>2.778 (94%) Ausbrüche mit Fällen &lt; 21 Jahren, 30% (6-10J.), 23% (11-14J.), 27% (15-20J.), 20% (21+)</a:t>
            </a:r>
          </a:p>
          <a:p>
            <a:pPr lvl="1"/>
            <a:r>
              <a:rPr lang="de-DE" sz="1200" dirty="0"/>
              <a:t>183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30.8.2021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7E3AE2-3B6B-4390-9FA9-4FC81995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29058"/>
            <a:ext cx="8342334" cy="45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E7AA87-8E45-4B1F-9F10-33B22479E6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30.08.2020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A9015-B1A7-4435-82BF-5E71AEE534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01619E-0A46-4266-8AFE-88C6AE7F89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229ADA-100F-4460-8D50-650BECF8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1381125"/>
            <a:ext cx="9039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34.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34. KW 2021 bei ca. 3.100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2,6 Millionen akuten Atem­wegs­er­kran­kungen (Vorwoche: ca. 2,4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Anstieg: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FFFF"/>
                </a:highlight>
              </a:rPr>
              <a:t>bei 0- bis 14-Jährigen;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FFFF"/>
                </a:highlight>
              </a:rPr>
              <a:t>bei den 35- bis 59-Jährigen </a:t>
            </a:r>
          </a:p>
          <a:p>
            <a:r>
              <a:rPr lang="en-US" dirty="0">
                <a:highlight>
                  <a:srgbClr val="FFFFFF"/>
                </a:highlight>
              </a:rPr>
              <a:t>Stabil: 15- </a:t>
            </a:r>
            <a:r>
              <a:rPr lang="en-US">
                <a:highlight>
                  <a:srgbClr val="FFFFFF"/>
                </a:highlight>
              </a:rPr>
              <a:t>bis 34-Jährigen</a:t>
            </a:r>
            <a:endParaRPr lang="en-US" dirty="0">
              <a:highlight>
                <a:srgbClr val="FFFFFF"/>
              </a:highlight>
            </a:endParaRPr>
          </a:p>
          <a:p>
            <a:r>
              <a:rPr lang="en-US" dirty="0" err="1">
                <a:highlight>
                  <a:srgbClr val="FFFFFF"/>
                </a:highlight>
              </a:rPr>
              <a:t>Rückgang</a:t>
            </a:r>
            <a:r>
              <a:rPr lang="en-US" dirty="0">
                <a:highlight>
                  <a:srgbClr val="FFFFFF"/>
                </a:highlight>
              </a:rPr>
              <a:t>: ab 60 Jahre</a:t>
            </a:r>
            <a:endParaRPr lang="de-DE" dirty="0">
              <a:highlight>
                <a:srgbClr val="FFFFFF"/>
              </a:highlight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806644-5A55-4FA2-9DFC-1B6FE5D6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47" y="3817880"/>
            <a:ext cx="4941888" cy="275675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00B370-5FBC-47E6-8CCD-25630DBD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45" y="740318"/>
            <a:ext cx="5002290" cy="30220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83" y="920339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337987" y="2704858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34.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8704" y="5631755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highlight>
                  <a:srgbClr val="FFFFFF"/>
                </a:highlight>
              </a:rPr>
              <a:t>Der Wert (gesamt) lag in der 34. KW 2021 bei ca.  670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550.000 Arzt­besuchen wegen akuter Atem­wegs­er­kran­kungen.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6615E44-A59D-4946-A532-7CB77381B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81"/>
          <a:stretch/>
        </p:blipFill>
        <p:spPr>
          <a:xfrm>
            <a:off x="311533" y="1226245"/>
            <a:ext cx="8134350" cy="43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2" y="3729169"/>
            <a:ext cx="7854316" cy="287991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5" y="443730"/>
            <a:ext cx="8201716" cy="300729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34.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177841" y="167960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32%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21653" y="187126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447196" y="4728990"/>
            <a:ext cx="57264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412875" y="5391196"/>
            <a:ext cx="576075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447196" y="4330546"/>
            <a:ext cx="57264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301356" y="457178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49%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182429" y="4751774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25BF62-031E-4DD7-871B-3712C80F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24" y="967722"/>
            <a:ext cx="6170023" cy="3017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ED0A51-1DDC-47CC-9756-4515814A4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939" y="3752033"/>
            <a:ext cx="6076807" cy="296855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34.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</p:cNvCxnSpPr>
          <p:nvPr/>
        </p:nvCxnSpPr>
        <p:spPr>
          <a:xfrm flipH="1">
            <a:off x="8234906" y="4867957"/>
            <a:ext cx="239433" cy="856732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334694" y="440629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91348" y="5537088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9230" y="507542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endParaRPr lang="de-DE" b="1" dirty="0"/>
          </a:p>
          <a:p>
            <a:r>
              <a:rPr lang="de-DE" b="1" dirty="0"/>
              <a:t>Vgl. KW 34-43/2020</a:t>
            </a:r>
          </a:p>
          <a:p>
            <a:r>
              <a:rPr lang="de-DE" b="1" dirty="0"/>
              <a:t>mit KW 25-34/2020</a:t>
            </a:r>
            <a:endParaRPr lang="de-DE" dirty="0"/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Intensivbehandlung:</a:t>
            </a:r>
          </a:p>
          <a:p>
            <a:endParaRPr lang="de-DE" b="1" dirty="0"/>
          </a:p>
          <a:p>
            <a:r>
              <a:rPr lang="de-DE" b="1" dirty="0"/>
              <a:t>Vgl. KW 34-43/2020</a:t>
            </a:r>
          </a:p>
          <a:p>
            <a:r>
              <a:rPr lang="de-DE" b="1" dirty="0"/>
              <a:t>Mit KW 25-34/2020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34. KW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34E6A68-BDCD-4F31-B41A-9BAF469C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84" y="4013784"/>
            <a:ext cx="3106795" cy="23898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890C6D-9E5C-48E8-AF02-0985193F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41" y="4053746"/>
            <a:ext cx="3106795" cy="23898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C679EF-F121-48FC-8AE0-19DA39142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045" y="1171109"/>
            <a:ext cx="3083354" cy="23718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F955C0-EEF9-4E1F-93D3-F5C2CDBEA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641" y="1162092"/>
            <a:ext cx="3106795" cy="2389842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17F794C-3EC1-4C9B-B760-711343785B28}"/>
              </a:ext>
            </a:extLst>
          </p:cNvPr>
          <p:cNvCxnSpPr>
            <a:cxnSpLocks/>
          </p:cNvCxnSpPr>
          <p:nvPr/>
        </p:nvCxnSpPr>
        <p:spPr>
          <a:xfrm flipH="1">
            <a:off x="5403414" y="1244583"/>
            <a:ext cx="587694" cy="61621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3EC2BFB-12D8-4F48-911D-CBB1784FA168}"/>
              </a:ext>
            </a:extLst>
          </p:cNvPr>
          <p:cNvCxnSpPr>
            <a:cxnSpLocks/>
          </p:cNvCxnSpPr>
          <p:nvPr/>
        </p:nvCxnSpPr>
        <p:spPr>
          <a:xfrm>
            <a:off x="7073900" y="1210833"/>
            <a:ext cx="1475892" cy="572804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DA3628D-6409-4660-AB37-77BF164CB866}"/>
              </a:ext>
            </a:extLst>
          </p:cNvPr>
          <p:cNvSpPr txBox="1"/>
          <p:nvPr/>
        </p:nvSpPr>
        <p:spPr>
          <a:xfrm>
            <a:off x="5991108" y="936461"/>
            <a:ext cx="131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59 Jahre</a:t>
            </a:r>
          </a:p>
        </p:txBody>
      </p:sp>
    </p:spTree>
    <p:extLst>
      <p:ext uri="{BB962C8B-B14F-4D97-AF65-F5344CB8AC3E}">
        <p14:creationId xmlns:p14="http://schemas.microsoft.com/office/powerpoint/2010/main" val="102827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Bildschirmpräsentation (4:3)</PresentationFormat>
  <Paragraphs>152</Paragraphs>
  <Slides>12</Slides>
  <Notes>12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31.8.2021</vt:lpstr>
      <vt:lpstr>GrippeWeb bis zur 34. KW 2021 </vt:lpstr>
      <vt:lpstr>Arbeitsgemeinschaft Influenza ARE-Konsultationen bis zur 34.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2516</cp:revision>
  <cp:lastPrinted>2020-05-13T06:04:10Z</cp:lastPrinted>
  <dcterms:created xsi:type="dcterms:W3CDTF">2015-11-02T12:29:13Z</dcterms:created>
  <dcterms:modified xsi:type="dcterms:W3CDTF">2021-09-01T08:16:51Z</dcterms:modified>
</cp:coreProperties>
</file>