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731" r:id="rId2"/>
    <p:sldId id="736" r:id="rId3"/>
    <p:sldId id="726" r:id="rId4"/>
    <p:sldId id="732" r:id="rId5"/>
    <p:sldId id="733" r:id="rId6"/>
    <p:sldId id="735" r:id="rId7"/>
    <p:sldId id="702" r:id="rId8"/>
    <p:sldId id="698" r:id="rId9"/>
    <p:sldId id="701" r:id="rId10"/>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mali, Souaad" initials="CS" lastIdx="2" clrIdx="0">
    <p:extLst>
      <p:ext uri="{19B8F6BF-5375-455C-9EA6-DF929625EA0E}">
        <p15:presenceInfo xmlns:p15="http://schemas.microsoft.com/office/powerpoint/2012/main" userId="Chemali, Souaad" providerId="None"/>
      </p:ext>
    </p:extLst>
  </p:cmAuthor>
  <p:cmAuthor id="2" name="Esquevin, Sarah" initials="SE" lastIdx="3" clrIdx="1">
    <p:extLst>
      <p:ext uri="{19B8F6BF-5375-455C-9EA6-DF929625EA0E}">
        <p15:presenceInfo xmlns:p15="http://schemas.microsoft.com/office/powerpoint/2012/main" userId="Esquevin, Sarah" providerId="None"/>
      </p:ext>
    </p:extLst>
  </p:cmAuthor>
  <p:cmAuthor id="3" name="Rohde, Anna" initials="AMR" lastIdx="9" clrIdx="2">
    <p:extLst>
      <p:ext uri="{19B8F6BF-5375-455C-9EA6-DF929625EA0E}">
        <p15:presenceInfo xmlns:p15="http://schemas.microsoft.com/office/powerpoint/2012/main" userId="Rohde, Anna" providerId="None"/>
      </p:ext>
    </p:extLst>
  </p:cmAuthor>
  <p:cmAuthor id="4" name="Denkel, Luisa" initials="LD" lastIdx="1" clrIdx="3">
    <p:extLst>
      <p:ext uri="{19B8F6BF-5375-455C-9EA6-DF929625EA0E}">
        <p15:presenceInfo xmlns:p15="http://schemas.microsoft.com/office/powerpoint/2012/main" userId="Denkel, Lu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7" autoAdjust="0"/>
    <p:restoredTop sz="79766" autoAdjust="0"/>
  </p:normalViewPr>
  <p:slideViewPr>
    <p:cSldViewPr>
      <p:cViewPr varScale="1">
        <p:scale>
          <a:sx n="54" d="100"/>
          <a:sy n="54" d="100"/>
        </p:scale>
        <p:origin x="1904" y="40"/>
      </p:cViewPr>
      <p:guideLst>
        <p:guide orient="horz" pos="2160"/>
        <p:guide pos="2880"/>
      </p:guideLst>
    </p:cSldViewPr>
  </p:slideViewPr>
  <p:outlineViewPr>
    <p:cViewPr>
      <p:scale>
        <a:sx n="33" d="100"/>
        <a:sy n="33" d="100"/>
      </p:scale>
      <p:origin x="0" y="6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20B7FB08-4236-47DF-9C64-EB307FBB264C}" type="datetimeFigureOut">
              <a:rPr lang="de-DE" smtClean="0"/>
              <a:t>03.09.2021</a:t>
            </a:fld>
            <a:endParaRPr lang="de-DE"/>
          </a:p>
        </p:txBody>
      </p:sp>
      <p:sp>
        <p:nvSpPr>
          <p:cNvPr id="4" name="Fußzeilenplatzhalt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B6594B70-C5D2-47E8-AC41-250C6C2E10A9}" type="slidenum">
              <a:rPr lang="de-DE" smtClean="0"/>
              <a:t>‹Nr.›</a:t>
            </a:fld>
            <a:endParaRPr lang="de-DE"/>
          </a:p>
        </p:txBody>
      </p:sp>
    </p:spTree>
    <p:extLst>
      <p:ext uri="{BB962C8B-B14F-4D97-AF65-F5344CB8AC3E}">
        <p14:creationId xmlns:p14="http://schemas.microsoft.com/office/powerpoint/2010/main" val="386730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F16A5EFF-59C2-4B15-839E-D455986C625C}" type="datetimeFigureOut">
              <a:rPr lang="de-DE" smtClean="0"/>
              <a:t>03.09.2021</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685E4511-4044-4278-96C8-80777028C33A}" type="slidenum">
              <a:rPr lang="de-DE" smtClean="0"/>
              <a:t>‹Nr.›</a:t>
            </a:fld>
            <a:endParaRPr lang="de-DE"/>
          </a:p>
        </p:txBody>
      </p:sp>
    </p:spTree>
    <p:extLst>
      <p:ext uri="{BB962C8B-B14F-4D97-AF65-F5344CB8AC3E}">
        <p14:creationId xmlns:p14="http://schemas.microsoft.com/office/powerpoint/2010/main" val="39626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vid19.govt.nz/"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hi.no/contentassets/8a971e7b0a3c4a06bdbf381ab52e6157/vedlegg/2021/ukerapport-uke-34-23.08---29.08.21.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romedmail.org/promed-post/?id=86384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31-august-20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31-august-202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a:t>
            </a:fld>
            <a:endParaRPr lang="de-DE"/>
          </a:p>
        </p:txBody>
      </p:sp>
    </p:spTree>
    <p:extLst>
      <p:ext uri="{BB962C8B-B14F-4D97-AF65-F5344CB8AC3E}">
        <p14:creationId xmlns:p14="http://schemas.microsoft.com/office/powerpoint/2010/main" val="238975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GOARN Call vom 02.09.2021</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Https://covid19.govt.nz/</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spcAft>
                <a:spcPts val="0"/>
              </a:spcAft>
              <a:buFont typeface="Calibri" panose="020F050202020403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Northland will move to Alert Level 3 at 11:59pm on Thursday 2 September. Auckland remains at Alert Level 4, and the rest of New Zealand remains at Alert Level 3.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areas south of Auckland are at Alert Level 3. This will be reviewed by Government on Monday 6 September.</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Northland region is at Alert Level 4 until at least 11:59pm on Thursday 2 September.</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Auckland is at Alert Level 4 for at least another 2 weeks, with a review on Monday 13 September.</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4784D-ACB2-4C06-BA24-2437C87E075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74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hlinkClick r:id="rId3"/>
              </a:rPr>
              <a:t>https://www.fhi.no/contentassets/8a971e7b0a3c4a06bdbf381ab52e6157/vedlegg/2021/ukerapport-uke-34-23.08---29.08.21.pdf</a:t>
            </a:r>
            <a:r>
              <a:rPr lang="en-US"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https://promedmail.org/promed-post/?id=8638460</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According to the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Norwegian Institute of Public Health, a total of 1134 people on 23 Aug 2021 tested positive for the coronavirus, an increase of almost 50% in a week.</a:t>
            </a:r>
            <a:r>
              <a:rPr lang="en-US" dirty="0">
                <a:latin typeface="Calibri" panose="020F0502020204030204" pitchFamily="34" charset="0"/>
                <a:ea typeface="Calibri" panose="020F0502020204030204" pitchFamily="34" charset="0"/>
                <a:cs typeface="Times New Roman" panose="02020603050405020304" pitchFamily="18" charset="0"/>
              </a:rPr>
              <a:t> The number is the biggest ever registered in one day since the pandemic reached the country.</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More than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35% of the new infections are found among young people aged 10-19 years, and another 25% among people aged 20-29 years</a:t>
            </a:r>
            <a:r>
              <a:rPr lang="en-US" dirty="0">
                <a:latin typeface="Calibri" panose="020F0502020204030204" pitchFamily="34" charset="0"/>
                <a:ea typeface="Calibri" panose="020F0502020204030204" pitchFamily="34" charset="0"/>
                <a:cs typeface="Times New Roman" panose="02020603050405020304" pitchFamily="18" charset="0"/>
              </a:rPr>
              <a:t>. Meanwhile, only about 3% of the new cases is found among people over 60. Several schools across the country now report about a big number of cases among kids.</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Meanwhile, almost none of the new infected people end up in intensive hospital care. In the course of August [2021], only 15 people have been provided intensive care, information from the public health institute shows.</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hike in new cases comes as the national vaccination program is rolled out to most of the country's adults. </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As of 26 Aug 2021, as much as 88.4% of Norwegians over 18 years had received at least one jab. And 62.4% had got both jabs.</a:t>
            </a:r>
            <a:br>
              <a:rPr lang="en-US" dirty="0">
                <a:latin typeface="Calibri" panose="020F0502020204030204" pitchFamily="34" charset="0"/>
                <a:ea typeface="Calibri" panose="020F0502020204030204" pitchFamily="34" charset="0"/>
                <a:cs typeface="Times New Roman" panose="02020603050405020304" pitchFamily="18" charset="0"/>
              </a:rPr>
            </a:b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The Nordic country in early August [2021] decided that also young people aged 16-17 will be offered the vaccine, and the health authorities are considering also to include the 12-15-year-old age-group.</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16 August, children and young people under the age of 18 can be released from the infection quarantine, if someone in the class, leisure activity or social circle is infected, if they are tested regularly. Household members, girlfriends, and similar close contacts to the infected must remain in quarantine. More on this in Norwegian: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4784D-ACB2-4C06-BA24-2437C87E075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739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https://www.who.int/emergencies/diseases/novel-coronavirus-2019/situation-reports/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Alpha: +1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Beta: +0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Gamma: + 5</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Delta + 7 im Vergleich zu Vorwoche</a:t>
            </a:r>
          </a:p>
        </p:txBody>
      </p:sp>
      <p:sp>
        <p:nvSpPr>
          <p:cNvPr id="4" name="Foliennummernplatzhalter 3"/>
          <p:cNvSpPr>
            <a:spLocks noGrp="1"/>
          </p:cNvSpPr>
          <p:nvPr>
            <p:ph type="sldNum" sz="quarter" idx="10"/>
          </p:nvPr>
        </p:nvSpPr>
        <p:spPr/>
        <p:txBody>
          <a:bodyPr/>
          <a:lstStyle/>
          <a:p>
            <a:fld id="{5D94784D-ACB2-4C06-BA24-2437C87E0754}" type="slidenum">
              <a:rPr lang="de-DE" smtClean="0"/>
              <a:t>4</a:t>
            </a:fld>
            <a:endParaRPr lang="de-DE"/>
          </a:p>
        </p:txBody>
      </p:sp>
    </p:spTree>
    <p:extLst>
      <p:ext uri="{BB962C8B-B14F-4D97-AF65-F5344CB8AC3E}">
        <p14:creationId xmlns:p14="http://schemas.microsoft.com/office/powerpoint/2010/main" val="269399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kern="1200" dirty="0">
                <a:solidFill>
                  <a:schemeClr val="tx1"/>
                </a:solidFill>
                <a:effectLst/>
                <a:latin typeface="+mn-lt"/>
                <a:ea typeface="+mn-ea"/>
                <a:cs typeface="+mn-cs"/>
                <a:hlinkClick r:id="rId3"/>
              </a:rPr>
              <a:t>https://www.who.int/publications/m/item/weekly-epidemiological-update-on-covid-19---31-august-2021</a:t>
            </a:r>
            <a:r>
              <a:rPr lang="en-GB"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https://doi.org/10.1101/2021.08.20.21262342 </a:t>
            </a:r>
            <a:endParaRPr lang="de-DE" sz="1200" b="1" kern="1200" dirty="0">
              <a:solidFill>
                <a:schemeClr val="tx1"/>
              </a:solidFill>
              <a:effectLst/>
              <a:latin typeface="+mn-lt"/>
              <a:ea typeface="+mn-ea"/>
              <a:cs typeface="+mn-cs"/>
            </a:endParaRPr>
          </a:p>
          <a:p>
            <a:r>
              <a:rPr lang="de-DE" dirty="0"/>
              <a:t> https://www.ecdc.europa.eu/en/covid-19/variants-concern </a:t>
            </a:r>
          </a:p>
        </p:txBody>
      </p:sp>
      <p:sp>
        <p:nvSpPr>
          <p:cNvPr id="4" name="Foliennummernplatzhalter 3"/>
          <p:cNvSpPr>
            <a:spLocks noGrp="1"/>
          </p:cNvSpPr>
          <p:nvPr>
            <p:ph type="sldNum" sz="quarter" idx="10"/>
          </p:nvPr>
        </p:nvSpPr>
        <p:spPr/>
        <p:txBody>
          <a:bodyPr/>
          <a:lstStyle/>
          <a:p>
            <a:fld id="{5D94784D-ACB2-4C06-BA24-2437C87E0754}" type="slidenum">
              <a:rPr lang="de-DE" smtClean="0"/>
              <a:t>5</a:t>
            </a:fld>
            <a:endParaRPr lang="de-DE"/>
          </a:p>
        </p:txBody>
      </p:sp>
    </p:spTree>
    <p:extLst>
      <p:ext uri="{BB962C8B-B14F-4D97-AF65-F5344CB8AC3E}">
        <p14:creationId xmlns:p14="http://schemas.microsoft.com/office/powerpoint/2010/main" val="170840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kern="1200" dirty="0">
                <a:solidFill>
                  <a:schemeClr val="tx1"/>
                </a:solidFill>
                <a:effectLst/>
                <a:latin typeface="+mn-lt"/>
                <a:ea typeface="+mn-ea"/>
                <a:cs typeface="+mn-cs"/>
                <a:hlinkClick r:id="rId3"/>
              </a:rPr>
              <a:t>https://www.who.int/publications/m/item/weekly-epidemiological-update-on-covid-19---31-august-2021</a:t>
            </a:r>
            <a:r>
              <a:rPr lang="en-GB"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https://doi.org/10.1101/2021.08.20.21262342 </a:t>
            </a:r>
            <a:endParaRPr lang="de-DE" sz="1200" b="1" kern="1200" dirty="0">
              <a:solidFill>
                <a:schemeClr val="tx1"/>
              </a:solidFill>
              <a:effectLst/>
              <a:latin typeface="+mn-lt"/>
              <a:ea typeface="+mn-ea"/>
              <a:cs typeface="+mn-cs"/>
            </a:endParaRPr>
          </a:p>
          <a:p>
            <a:r>
              <a:rPr lang="de-DE" dirty="0"/>
              <a:t> https://www.ecdc.europa.eu/en/covid-19/variants-concern </a:t>
            </a:r>
          </a:p>
        </p:txBody>
      </p:sp>
      <p:sp>
        <p:nvSpPr>
          <p:cNvPr id="4" name="Foliennummernplatzhalter 3"/>
          <p:cNvSpPr>
            <a:spLocks noGrp="1"/>
          </p:cNvSpPr>
          <p:nvPr>
            <p:ph type="sldNum" sz="quarter" idx="10"/>
          </p:nvPr>
        </p:nvSpPr>
        <p:spPr/>
        <p:txBody>
          <a:bodyPr/>
          <a:lstStyle/>
          <a:p>
            <a:fld id="{5D94784D-ACB2-4C06-BA24-2437C87E0754}" type="slidenum">
              <a:rPr lang="de-DE" smtClean="0"/>
              <a:t>6</a:t>
            </a:fld>
            <a:endParaRPr lang="de-DE"/>
          </a:p>
        </p:txBody>
      </p:sp>
    </p:spTree>
    <p:extLst>
      <p:ext uri="{BB962C8B-B14F-4D97-AF65-F5344CB8AC3E}">
        <p14:creationId xmlns:p14="http://schemas.microsoft.com/office/powerpoint/2010/main" val="15742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https://www.who.int/emergencies/diseases/novel-coronavirus-2019/situation-reports/</a:t>
            </a:r>
          </a:p>
        </p:txBody>
      </p:sp>
      <p:sp>
        <p:nvSpPr>
          <p:cNvPr id="4" name="Foliennummernplatzhalter 3"/>
          <p:cNvSpPr>
            <a:spLocks noGrp="1"/>
          </p:cNvSpPr>
          <p:nvPr>
            <p:ph type="sldNum" sz="quarter" idx="10"/>
          </p:nvPr>
        </p:nvSpPr>
        <p:spPr/>
        <p:txBody>
          <a:bodyPr/>
          <a:lstStyle/>
          <a:p>
            <a:fld id="{5D94784D-ACB2-4C06-BA24-2437C87E0754}" type="slidenum">
              <a:rPr lang="de-DE" smtClean="0"/>
              <a:t>8</a:t>
            </a:fld>
            <a:endParaRPr lang="de-DE"/>
          </a:p>
        </p:txBody>
      </p:sp>
    </p:spTree>
    <p:extLst>
      <p:ext uri="{BB962C8B-B14F-4D97-AF65-F5344CB8AC3E}">
        <p14:creationId xmlns:p14="http://schemas.microsoft.com/office/powerpoint/2010/main" val="93248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9</a:t>
            </a:fld>
            <a:endParaRPr lang="de-DE"/>
          </a:p>
        </p:txBody>
      </p:sp>
    </p:spTree>
    <p:extLst>
      <p:ext uri="{BB962C8B-B14F-4D97-AF65-F5344CB8AC3E}">
        <p14:creationId xmlns:p14="http://schemas.microsoft.com/office/powerpoint/2010/main" val="4335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a:t>Bild durch Klicken auf Symbol hinzufügen</a:t>
            </a:r>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37584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6042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03.09.2021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246885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03.09.2021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32676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C18AB66-73C6-482C-A963-78CAF95DF4BE}" type="datetimeFigureOut">
              <a:rPr lang="de-DE" smtClean="0"/>
              <a:pPr/>
              <a:t>03.09.2021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8369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03.09.2021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48895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03.09.2021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p:nvPr>
        </p:nvSpPr>
        <p:spPr>
          <a:xfrm>
            <a:off x="457201" y="692696"/>
            <a:ext cx="8092592" cy="1218795"/>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243777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03.09.2021</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69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m/item/weekly-epidemiological-update-on-covid-19---31-august-202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ecdc.europa.eu/en/covid-19/variants-concer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44488" y="119383"/>
            <a:ext cx="8092592" cy="369332"/>
          </a:xfrm>
        </p:spPr>
        <p:txBody>
          <a:bodyPr/>
          <a:lstStyle/>
          <a:p>
            <a:r>
              <a:rPr lang="de-DE" sz="2400" dirty="0">
                <a:latin typeface="Scala Sans OT" panose="020B0504030101020104" pitchFamily="34" charset="0"/>
              </a:rPr>
              <a:t>Top 10 Länder nach Anzahl neuer COVID-19-Fälle</a:t>
            </a:r>
          </a:p>
        </p:txBody>
      </p:sp>
      <p:cxnSp>
        <p:nvCxnSpPr>
          <p:cNvPr id="8" name="Gerade Verbindung 7"/>
          <p:cNvCxnSpPr/>
          <p:nvPr/>
        </p:nvCxnSpPr>
        <p:spPr>
          <a:xfrm>
            <a:off x="45034" y="518119"/>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8C24E664-D10F-462F-B93D-A5F4CB811AA2}"/>
              </a:ext>
            </a:extLst>
          </p:cNvPr>
          <p:cNvSpPr txBox="1"/>
          <p:nvPr/>
        </p:nvSpPr>
        <p:spPr>
          <a:xfrm>
            <a:off x="1957757" y="647615"/>
            <a:ext cx="6142635" cy="707886"/>
          </a:xfrm>
          <a:prstGeom prst="rect">
            <a:avLst/>
          </a:prstGeom>
          <a:noFill/>
        </p:spPr>
        <p:txBody>
          <a:bodyPr wrap="square" rtlCol="0">
            <a:spAutoFit/>
          </a:bodyPr>
          <a:lstStyle/>
          <a:p>
            <a:r>
              <a:rPr lang="de-DE" sz="2000" b="1" dirty="0">
                <a:solidFill>
                  <a:srgbClr val="002060"/>
                </a:solidFill>
              </a:rPr>
              <a:t>212.554.989 </a:t>
            </a:r>
            <a:r>
              <a:rPr lang="de-DE" sz="2000" b="1" dirty="0">
                <a:solidFill>
                  <a:schemeClr val="tx2"/>
                </a:solidFill>
              </a:rPr>
              <a:t>Fälle (</a:t>
            </a:r>
            <a:r>
              <a:rPr lang="de-DE" sz="2000" b="1" dirty="0">
                <a:solidFill>
                  <a:srgbClr val="00B050"/>
                </a:solidFill>
              </a:rPr>
              <a:t>-7% </a:t>
            </a:r>
            <a:r>
              <a:rPr lang="de-DE" sz="2000" b="1" dirty="0">
                <a:solidFill>
                  <a:schemeClr val="tx2"/>
                </a:solidFill>
              </a:rPr>
              <a:t>im Vergleich zu Vorwoche)</a:t>
            </a:r>
          </a:p>
          <a:p>
            <a:r>
              <a:rPr lang="de-DE" sz="2000" b="1" dirty="0">
                <a:solidFill>
                  <a:schemeClr val="tx2"/>
                </a:solidFill>
              </a:rPr>
              <a:t>4.390.884 Todesfälle (CFR: 2,1%)</a:t>
            </a:r>
          </a:p>
        </p:txBody>
      </p:sp>
      <p:sp>
        <p:nvSpPr>
          <p:cNvPr id="6" name="Textfeld 5">
            <a:extLst>
              <a:ext uri="{FF2B5EF4-FFF2-40B4-BE49-F238E27FC236}">
                <a16:creationId xmlns:a16="http://schemas.microsoft.com/office/drawing/2014/main" id="{A5937401-3F45-4C48-9D59-D57355F71A0A}"/>
              </a:ext>
            </a:extLst>
          </p:cNvPr>
          <p:cNvSpPr txBox="1"/>
          <p:nvPr/>
        </p:nvSpPr>
        <p:spPr>
          <a:xfrm>
            <a:off x="251520" y="6236472"/>
            <a:ext cx="8322422" cy="307777"/>
          </a:xfrm>
          <a:prstGeom prst="rect">
            <a:avLst/>
          </a:prstGeom>
          <a:noFill/>
        </p:spPr>
        <p:txBody>
          <a:bodyPr wrap="square" rtlCol="0">
            <a:spAutoFit/>
          </a:bodyPr>
          <a:lstStyle/>
          <a:p>
            <a:pPr algn="r"/>
            <a:r>
              <a:rPr lang="de-DE" sz="1400" i="1" dirty="0">
                <a:solidFill>
                  <a:prstClr val="black"/>
                </a:solidFill>
              </a:rPr>
              <a:t>Quelle: WHO, Stand: 02.09.2021; *</a:t>
            </a:r>
            <a:r>
              <a:rPr lang="en-US" sz="1400" i="1" dirty="0">
                <a:solidFill>
                  <a:prstClr val="black"/>
                </a:solidFill>
                <a:hlinkClick r:id="rId3"/>
              </a:rPr>
              <a:t>Our World In Data - </a:t>
            </a:r>
            <a:r>
              <a:rPr lang="en-US" sz="1400" i="1" dirty="0" err="1">
                <a:solidFill>
                  <a:prstClr val="black"/>
                </a:solidFill>
                <a:hlinkClick r:id="rId3"/>
              </a:rPr>
              <a:t>Vacc</a:t>
            </a:r>
            <a:r>
              <a:rPr lang="de-DE" sz="1400" i="1" dirty="0">
                <a:solidFill>
                  <a:prstClr val="black"/>
                </a:solidFill>
              </a:rPr>
              <a:t>, Zugriffsdatum: 02.09.2021 </a:t>
            </a:r>
          </a:p>
        </p:txBody>
      </p:sp>
      <p:graphicFrame>
        <p:nvGraphicFramePr>
          <p:cNvPr id="9" name="Tabelle 8">
            <a:extLst>
              <a:ext uri="{FF2B5EF4-FFF2-40B4-BE49-F238E27FC236}">
                <a16:creationId xmlns:a16="http://schemas.microsoft.com/office/drawing/2014/main" id="{BDF9B0CF-E145-480C-ACE4-09F719449F9A}"/>
              </a:ext>
            </a:extLst>
          </p:cNvPr>
          <p:cNvGraphicFramePr>
            <a:graphicFrameLocks noGrp="1"/>
          </p:cNvGraphicFramePr>
          <p:nvPr>
            <p:extLst>
              <p:ext uri="{D42A27DB-BD31-4B8C-83A1-F6EECF244321}">
                <p14:modId xmlns:p14="http://schemas.microsoft.com/office/powerpoint/2010/main" val="3668316458"/>
              </p:ext>
            </p:extLst>
          </p:nvPr>
        </p:nvGraphicFramePr>
        <p:xfrm>
          <a:off x="89933" y="1556792"/>
          <a:ext cx="9018571" cy="4632278"/>
        </p:xfrm>
        <a:graphic>
          <a:graphicData uri="http://schemas.openxmlformats.org/drawingml/2006/table">
            <a:tbl>
              <a:tblPr firstRow="1" firstCol="1" bandRow="1"/>
              <a:tblGrid>
                <a:gridCol w="1115143">
                  <a:extLst>
                    <a:ext uri="{9D8B030D-6E8A-4147-A177-3AD203B41FA5}">
                      <a16:colId xmlns:a16="http://schemas.microsoft.com/office/drawing/2014/main" val="20000"/>
                    </a:ext>
                  </a:extLst>
                </a:gridCol>
                <a:gridCol w="1206684">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25564">
                  <a:extLst>
                    <a:ext uri="{9D8B030D-6E8A-4147-A177-3AD203B41FA5}">
                      <a16:colId xmlns:a16="http://schemas.microsoft.com/office/drawing/2014/main" val="20003"/>
                    </a:ext>
                  </a:extLst>
                </a:gridCol>
                <a:gridCol w="846644">
                  <a:extLst>
                    <a:ext uri="{9D8B030D-6E8A-4147-A177-3AD203B41FA5}">
                      <a16:colId xmlns:a16="http://schemas.microsoft.com/office/drawing/2014/main" val="590020219"/>
                    </a:ext>
                  </a:extLst>
                </a:gridCol>
                <a:gridCol w="1080118">
                  <a:extLst>
                    <a:ext uri="{9D8B030D-6E8A-4147-A177-3AD203B41FA5}">
                      <a16:colId xmlns:a16="http://schemas.microsoft.com/office/drawing/2014/main" val="20004"/>
                    </a:ext>
                  </a:extLst>
                </a:gridCol>
                <a:gridCol w="570535">
                  <a:extLst>
                    <a:ext uri="{9D8B030D-6E8A-4147-A177-3AD203B41FA5}">
                      <a16:colId xmlns:a16="http://schemas.microsoft.com/office/drawing/2014/main" val="20005"/>
                    </a:ext>
                  </a:extLst>
                </a:gridCol>
                <a:gridCol w="577590">
                  <a:extLst>
                    <a:ext uri="{9D8B030D-6E8A-4147-A177-3AD203B41FA5}">
                      <a16:colId xmlns:a16="http://schemas.microsoft.com/office/drawing/2014/main" val="20006"/>
                    </a:ext>
                  </a:extLst>
                </a:gridCol>
                <a:gridCol w="794186">
                  <a:extLst>
                    <a:ext uri="{9D8B030D-6E8A-4147-A177-3AD203B41FA5}">
                      <a16:colId xmlns:a16="http://schemas.microsoft.com/office/drawing/2014/main" val="2829287116"/>
                    </a:ext>
                  </a:extLst>
                </a:gridCol>
                <a:gridCol w="721987">
                  <a:extLst>
                    <a:ext uri="{9D8B030D-6E8A-4147-A177-3AD203B41FA5}">
                      <a16:colId xmlns:a16="http://schemas.microsoft.com/office/drawing/2014/main" val="542636771"/>
                    </a:ext>
                  </a:extLst>
                </a:gridCol>
              </a:tblGrid>
              <a:tr h="80290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7T-Inzidenz/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Dosis*</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Vollst</a:t>
                      </a:r>
                      <a:r>
                        <a:rPr lang="de-DE" sz="1400" b="1" i="0" u="none" strike="noStrike" kern="1200" dirty="0">
                          <a:solidFill>
                            <a:srgbClr val="366092"/>
                          </a:solidFill>
                          <a:effectLst/>
                          <a:latin typeface="+mn-lt"/>
                          <a:ea typeface="+mn-ea"/>
                          <a:cs typeface="+mn-cs"/>
                        </a:rPr>
                        <a:t>. Geimpft*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20528">
                <a:tc>
                  <a:txBody>
                    <a:bodyPr/>
                    <a:lstStyle/>
                    <a:p>
                      <a:pPr algn="l" fontAlgn="b"/>
                      <a:r>
                        <a:rPr lang="de-DE" sz="1800" b="1" i="0" u="none" strike="noStrike" dirty="0">
                          <a:solidFill>
                            <a:srgbClr val="002060"/>
                          </a:solidFill>
                          <a:effectLst/>
                          <a:latin typeface="Calibri" panose="020F0502020204030204" pitchFamily="34" charset="0"/>
                        </a:rPr>
                        <a:t>USA</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39.091.213</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1.102.230</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3,76</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333,0</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1,07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1,7</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62,1%</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52,8%</a:t>
                      </a:r>
                    </a:p>
                  </a:txBody>
                  <a:tcPr marL="6350" marR="6350" marT="635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93706">
                <a:tc>
                  <a:txBody>
                    <a:bodyPr/>
                    <a:lstStyle/>
                    <a:p>
                      <a:pPr algn="l" fontAlgn="b"/>
                      <a:r>
                        <a:rPr lang="de-DE" sz="1800" b="1" i="0" u="none" strike="noStrike" dirty="0">
                          <a:solidFill>
                            <a:srgbClr val="002060"/>
                          </a:solidFill>
                          <a:effectLst/>
                          <a:latin typeface="Calibri" panose="020F0502020204030204" pitchFamily="34" charset="0"/>
                        </a:rPr>
                        <a:t>Indien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32.857.937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299.407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26,72</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21,7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1,14</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1,3</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36,9%</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11,0%</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345453">
                <a:tc>
                  <a:txBody>
                    <a:bodyPr/>
                    <a:lstStyle/>
                    <a:p>
                      <a:pPr algn="l" fontAlgn="b"/>
                      <a:r>
                        <a:rPr lang="de-DE" sz="1800" b="1" i="0" u="none" strike="noStrike" dirty="0">
                          <a:solidFill>
                            <a:srgbClr val="002060"/>
                          </a:solidFill>
                          <a:effectLst/>
                          <a:latin typeface="Calibri" panose="020F0502020204030204" pitchFamily="34" charset="0"/>
                        </a:rPr>
                        <a:t>Vereinigtes Königreich</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6.825.078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234.327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-0,23</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345,2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1,03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70,8%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63,2%</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0">
                <a:tc>
                  <a:txBody>
                    <a:bodyPr/>
                    <a:lstStyle/>
                    <a:p>
                      <a:pPr algn="l" fontAlgn="b"/>
                      <a:r>
                        <a:rPr lang="de-DE" sz="1800" b="1" i="0" u="none" strike="noStrike" dirty="0">
                          <a:solidFill>
                            <a:srgbClr val="002060"/>
                          </a:solidFill>
                          <a:effectLst/>
                          <a:latin typeface="Calibri" panose="020F0502020204030204" pitchFamily="34" charset="0"/>
                        </a:rPr>
                        <a:t>Iran</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5.025.233</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228.856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-4,63</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272,5</a:t>
                      </a:r>
                    </a:p>
                  </a:txBody>
                  <a:tcPr marL="6350" marR="6350" marT="635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0,98</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22,2%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10,1%</a:t>
                      </a: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361478">
                <a:tc>
                  <a:txBody>
                    <a:bodyPr/>
                    <a:lstStyle/>
                    <a:p>
                      <a:pPr algn="l" fontAlgn="b"/>
                      <a:r>
                        <a:rPr lang="de-DE" sz="1800" b="1" i="0" u="none" strike="noStrike" dirty="0">
                          <a:solidFill>
                            <a:srgbClr val="002060"/>
                          </a:solidFill>
                          <a:effectLst/>
                          <a:latin typeface="Calibri" panose="020F0502020204030204" pitchFamily="34" charset="0"/>
                        </a:rPr>
                        <a:t>Brasilien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20.776.870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162.004</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-18,46</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76,2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0,89</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64,2%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29,9%</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61478">
                <a:tc>
                  <a:txBody>
                    <a:bodyPr/>
                    <a:lstStyle/>
                    <a:p>
                      <a:pPr algn="l" fontAlgn="b"/>
                      <a:r>
                        <a:rPr lang="de-DE" sz="1800" b="1" i="0" u="none" strike="noStrike" dirty="0">
                          <a:solidFill>
                            <a:srgbClr val="002060"/>
                          </a:solidFill>
                          <a:effectLst/>
                          <a:latin typeface="Calibri" panose="020F0502020204030204" pitchFamily="34" charset="0"/>
                        </a:rPr>
                        <a:t>Malaysia</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1.765.016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148.772</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-0,64</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459,7</a:t>
                      </a:r>
                    </a:p>
                  </a:txBody>
                  <a:tcPr marL="6350" marR="6350" marT="635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1,01</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1,0</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61,6%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47,1%</a:t>
                      </a:r>
                    </a:p>
                  </a:txBody>
                  <a:tcPr marL="6350" marR="6350" marT="6350" marB="0" anchor="b">
                    <a:lnL>
                      <a:noFill/>
                    </a:lnL>
                    <a:lnR>
                      <a:noFill/>
                    </a:lnR>
                    <a:lnT>
                      <a:noFill/>
                    </a:lnT>
                    <a:lnB>
                      <a:noFill/>
                    </a:lnB>
                  </a:tcPr>
                </a:tc>
                <a:extLst>
                  <a:ext uri="{0D108BD9-81ED-4DB2-BD59-A6C34878D82A}">
                    <a16:rowId xmlns:a16="http://schemas.microsoft.com/office/drawing/2014/main" val="10006"/>
                  </a:ext>
                </a:extLst>
              </a:tr>
              <a:tr h="361478">
                <a:tc>
                  <a:txBody>
                    <a:bodyPr/>
                    <a:lstStyle/>
                    <a:p>
                      <a:pPr algn="l" fontAlgn="b"/>
                      <a:r>
                        <a:rPr lang="de-DE" sz="1800" b="1" i="0" u="none" strike="noStrike" dirty="0">
                          <a:solidFill>
                            <a:srgbClr val="002060"/>
                          </a:solidFill>
                          <a:effectLst/>
                          <a:latin typeface="Calibri" panose="020F0502020204030204" pitchFamily="34" charset="0"/>
                        </a:rPr>
                        <a:t>Japan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1.507.223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144.410</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-10,19</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114,2</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57,7%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46,7%</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53037">
                <a:tc>
                  <a:txBody>
                    <a:bodyPr/>
                    <a:lstStyle/>
                    <a:p>
                      <a:pPr algn="l" fontAlgn="b"/>
                      <a:r>
                        <a:rPr lang="de-DE" sz="1800" b="1" i="0" u="none" strike="noStrike" dirty="0">
                          <a:solidFill>
                            <a:srgbClr val="002060"/>
                          </a:solidFill>
                          <a:effectLst/>
                          <a:latin typeface="Calibri" panose="020F0502020204030204" pitchFamily="34" charset="0"/>
                        </a:rPr>
                        <a:t>Türkei</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6.412.277</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138.596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2,49</a:t>
                      </a:r>
                    </a:p>
                  </a:txBody>
                  <a:tcPr marL="6350" marR="6350" marT="635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164,3</a:t>
                      </a:r>
                    </a:p>
                  </a:txBody>
                  <a:tcPr marL="6350" marR="6350" marT="6350" marB="0" anchor="b">
                    <a:lnL>
                      <a:noFill/>
                    </a:lnL>
                    <a:lnR>
                      <a:noFill/>
                    </a:lnR>
                    <a:lnT>
                      <a:noFill/>
                    </a:lnT>
                    <a:lnB>
                      <a:noFill/>
                    </a:lnB>
                  </a:tcPr>
                </a:tc>
                <a:tc>
                  <a:txBody>
                    <a:bodyPr/>
                    <a:lstStyle/>
                    <a:p>
                      <a:pPr algn="r" fontAlgn="b"/>
                      <a:r>
                        <a:rPr lang="de-DE" sz="1800" b="0" i="0" u="none" strike="noStrike">
                          <a:solidFill>
                            <a:srgbClr val="002060"/>
                          </a:solidFill>
                          <a:effectLst/>
                          <a:latin typeface="Calibri" panose="020F0502020204030204" pitchFamily="34" charset="0"/>
                        </a:rPr>
                        <a:t>0,98</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0,9</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57,6%</a:t>
                      </a:r>
                    </a:p>
                  </a:txBody>
                  <a:tcPr marL="6350" marR="6350" marT="6350" marB="0" anchor="b">
                    <a:lnL>
                      <a:noFill/>
                    </a:lnL>
                    <a:lnR>
                      <a:noFill/>
                    </a:lnR>
                    <a:lnT>
                      <a:noFill/>
                    </a:lnT>
                    <a:lnB>
                      <a:noFill/>
                    </a:lnB>
                  </a:tcPr>
                </a:tc>
                <a:tc>
                  <a:txBody>
                    <a:bodyPr/>
                    <a:lstStyle/>
                    <a:p>
                      <a:pPr algn="r" fontAlgn="b"/>
                      <a:r>
                        <a:rPr lang="de-DE" sz="1800" b="0" i="0" u="none" strike="noStrike" dirty="0">
                          <a:solidFill>
                            <a:srgbClr val="002060"/>
                          </a:solidFill>
                          <a:effectLst/>
                          <a:latin typeface="Calibri" panose="020F0502020204030204" pitchFamily="34" charset="0"/>
                        </a:rPr>
                        <a:t>44,3%</a:t>
                      </a:r>
                    </a:p>
                  </a:txBody>
                  <a:tcPr marL="6350" marR="6350" marT="6350" marB="0" anchor="b">
                    <a:lnL>
                      <a:noFill/>
                    </a:lnL>
                    <a:lnR>
                      <a:noFill/>
                    </a:lnR>
                    <a:lnT>
                      <a:noFill/>
                    </a:lnT>
                    <a:lnB>
                      <a:noFill/>
                    </a:lnB>
                  </a:tcPr>
                </a:tc>
                <a:extLst>
                  <a:ext uri="{0D108BD9-81ED-4DB2-BD59-A6C34878D82A}">
                    <a16:rowId xmlns:a16="http://schemas.microsoft.com/office/drawing/2014/main" val="10008"/>
                  </a:ext>
                </a:extLst>
              </a:tr>
              <a:tr h="363756">
                <a:tc>
                  <a:txBody>
                    <a:bodyPr/>
                    <a:lstStyle/>
                    <a:p>
                      <a:pPr algn="l" fontAlgn="b"/>
                      <a:r>
                        <a:rPr lang="de-DE" sz="1800" b="1" i="0" u="none" strike="noStrike" dirty="0">
                          <a:solidFill>
                            <a:srgbClr val="002060"/>
                          </a:solidFill>
                          <a:effectLst/>
                          <a:latin typeface="Calibri" panose="020F0502020204030204" pitchFamily="34" charset="0"/>
                        </a:rPr>
                        <a:t>Russische Föderation</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6.956.318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131.778</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-5,88</a:t>
                      </a:r>
                    </a:p>
                  </a:txBody>
                  <a:tcPr marL="6350" marR="6350" marT="635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90,3</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a:solidFill>
                            <a:srgbClr val="002060"/>
                          </a:solidFill>
                          <a:effectLst/>
                          <a:latin typeface="Calibri" panose="020F0502020204030204" pitchFamily="34" charset="0"/>
                        </a:rPr>
                        <a:t>0,95</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2,7</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30,1%</a:t>
                      </a:r>
                    </a:p>
                  </a:txBody>
                  <a:tcPr marL="6350" marR="6350" marT="6350" marB="0" anchor="b">
                    <a:lnL>
                      <a:noFill/>
                    </a:lnL>
                    <a:lnR>
                      <a:noFill/>
                    </a:lnR>
                    <a:lnT>
                      <a:noFill/>
                    </a:lnT>
                    <a:lnB>
                      <a:noFill/>
                    </a:lnB>
                    <a:solidFill>
                      <a:srgbClr val="D3DFEE"/>
                    </a:solidFill>
                  </a:tcPr>
                </a:tc>
                <a:tc>
                  <a:txBody>
                    <a:bodyPr/>
                    <a:lstStyle/>
                    <a:p>
                      <a:pPr algn="r" fontAlgn="b"/>
                      <a:r>
                        <a:rPr lang="de-DE" sz="1800" b="0" i="0" u="none" strike="noStrike" dirty="0">
                          <a:solidFill>
                            <a:srgbClr val="002060"/>
                          </a:solidFill>
                          <a:effectLst/>
                          <a:latin typeface="Calibri" panose="020F0502020204030204" pitchFamily="34" charset="0"/>
                        </a:rPr>
                        <a:t>25,5%</a:t>
                      </a:r>
                    </a:p>
                  </a:txBody>
                  <a:tcPr marL="6350" marR="6350" marT="6350"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0">
                <a:tc>
                  <a:txBody>
                    <a:bodyPr/>
                    <a:lstStyle/>
                    <a:p>
                      <a:pPr algn="l" fontAlgn="b"/>
                      <a:r>
                        <a:rPr lang="de-DE" sz="1800" b="1" i="0" u="none" strike="noStrike" dirty="0">
                          <a:solidFill>
                            <a:srgbClr val="002060"/>
                          </a:solidFill>
                          <a:effectLst/>
                          <a:latin typeface="Calibri" panose="020F0502020204030204" pitchFamily="34" charset="0"/>
                        </a:rPr>
                        <a:t>Philippinen</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2.003.955</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121.068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13,38</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110,5</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1,11</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1,7</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rgbClr val="002060"/>
                          </a:solidFill>
                          <a:effectLst/>
                          <a:latin typeface="Calibri" panose="020F0502020204030204" pitchFamily="34" charset="0"/>
                        </a:rPr>
                        <a:t>-</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rgbClr val="002060"/>
                          </a:solidFill>
                          <a:effectLst/>
                          <a:latin typeface="Calibri" panose="020F0502020204030204" pitchFamily="34" charset="0"/>
                        </a:rPr>
                        <a:t>12,9%</a:t>
                      </a:r>
                    </a:p>
                  </a:txBody>
                  <a:tcPr marL="6350" marR="6350" marT="6350"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6478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Gerade Verbindung 7">
            <a:extLst>
              <a:ext uri="{FF2B5EF4-FFF2-40B4-BE49-F238E27FC236}">
                <a16:creationId xmlns:a16="http://schemas.microsoft.com/office/drawing/2014/main" id="{BE286E70-0310-446A-AD4B-3FF9D4DD0440}"/>
              </a:ext>
            </a:extLst>
          </p:cNvPr>
          <p:cNvCxnSpPr>
            <a:cxnSpLocks/>
          </p:cNvCxnSpPr>
          <p:nvPr/>
        </p:nvCxnSpPr>
        <p:spPr>
          <a:xfrm>
            <a:off x="0" y="548680"/>
            <a:ext cx="5724128" cy="4263"/>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3" name="Titel 4">
            <a:extLst>
              <a:ext uri="{FF2B5EF4-FFF2-40B4-BE49-F238E27FC236}">
                <a16:creationId xmlns:a16="http://schemas.microsoft.com/office/drawing/2014/main" id="{3FE3EC92-B693-478F-9FFF-E781915040E1}"/>
              </a:ext>
            </a:extLst>
          </p:cNvPr>
          <p:cNvSpPr txBox="1">
            <a:spLocks/>
          </p:cNvSpPr>
          <p:nvPr/>
        </p:nvSpPr>
        <p:spPr>
          <a:xfrm>
            <a:off x="251520" y="90085"/>
            <a:ext cx="8092592" cy="430887"/>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2800" dirty="0">
                <a:latin typeface="Scala Sans OT" panose="020B0504030101020104" pitchFamily="34" charset="0"/>
              </a:rPr>
              <a:t>COVID-19/ Westpazifik</a:t>
            </a:r>
            <a:endParaRPr lang="en-GB" sz="2800" dirty="0">
              <a:latin typeface="Scala Sans OT" panose="020B0504030101020104" pitchFamily="34" charset="0"/>
            </a:endParaRPr>
          </a:p>
        </p:txBody>
      </p:sp>
      <p:pic>
        <p:nvPicPr>
          <p:cNvPr id="6" name="Grafik 5">
            <a:extLst>
              <a:ext uri="{FF2B5EF4-FFF2-40B4-BE49-F238E27FC236}">
                <a16:creationId xmlns:a16="http://schemas.microsoft.com/office/drawing/2014/main" id="{762DC318-351A-4B46-A573-47CCC194F413}"/>
              </a:ext>
            </a:extLst>
          </p:cNvPr>
          <p:cNvPicPr>
            <a:picLocks noChangeAspect="1"/>
          </p:cNvPicPr>
          <p:nvPr/>
        </p:nvPicPr>
        <p:blipFill rotWithShape="1">
          <a:blip r:embed="rId3">
            <a:extLst>
              <a:ext uri="{28A0092B-C50C-407E-A947-70E740481C1C}">
                <a14:useLocalDpi xmlns:a14="http://schemas.microsoft.com/office/drawing/2010/main" val="0"/>
              </a:ext>
            </a:extLst>
          </a:blip>
          <a:srcRect t="1978"/>
          <a:stretch/>
        </p:blipFill>
        <p:spPr>
          <a:xfrm>
            <a:off x="107504" y="4780846"/>
            <a:ext cx="8524412" cy="2151489"/>
          </a:xfrm>
          <a:prstGeom prst="rect">
            <a:avLst/>
          </a:prstGeom>
        </p:spPr>
      </p:pic>
      <p:pic>
        <p:nvPicPr>
          <p:cNvPr id="8" name="Grafik 7">
            <a:extLst>
              <a:ext uri="{FF2B5EF4-FFF2-40B4-BE49-F238E27FC236}">
                <a16:creationId xmlns:a16="http://schemas.microsoft.com/office/drawing/2014/main" id="{8DC9C1AF-8204-4189-A980-07A8AD01C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55" y="2579875"/>
            <a:ext cx="2993565" cy="2200971"/>
          </a:xfrm>
          <a:prstGeom prst="rect">
            <a:avLst/>
          </a:prstGeom>
        </p:spPr>
      </p:pic>
      <p:sp>
        <p:nvSpPr>
          <p:cNvPr id="2" name="Rechteck 1">
            <a:extLst>
              <a:ext uri="{FF2B5EF4-FFF2-40B4-BE49-F238E27FC236}">
                <a16:creationId xmlns:a16="http://schemas.microsoft.com/office/drawing/2014/main" id="{9F6EEC0D-B321-4700-A04F-FF766C2C89C1}"/>
              </a:ext>
            </a:extLst>
          </p:cNvPr>
          <p:cNvSpPr/>
          <p:nvPr/>
        </p:nvSpPr>
        <p:spPr>
          <a:xfrm>
            <a:off x="3796482" y="2996952"/>
            <a:ext cx="5328592" cy="1666354"/>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N = 49 neue Fälle, 736 Fälle in Allgemeinbevölkerung, Stand: 02.09.2021 </a:t>
            </a:r>
          </a:p>
          <a:p>
            <a:pPr marL="342900" lvl="0" indent="-342900">
              <a:lnSpc>
                <a:spcPct val="115000"/>
              </a:lnSpc>
              <a:spcAft>
                <a:spcPts val="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Auckland bis mindestens 13.09.2021 Alert Level 4, restl. Neuseeland Level 3</a:t>
            </a:r>
          </a:p>
          <a:p>
            <a:pPr marL="342900" indent="-342900">
              <a:lnSpc>
                <a:spcPct val="115000"/>
              </a:lnSpc>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26% vollständig geimpft | 49 % einmal geimpft</a:t>
            </a:r>
          </a:p>
        </p:txBody>
      </p:sp>
      <p:pic>
        <p:nvPicPr>
          <p:cNvPr id="4" name="Grafik 3">
            <a:extLst>
              <a:ext uri="{FF2B5EF4-FFF2-40B4-BE49-F238E27FC236}">
                <a16:creationId xmlns:a16="http://schemas.microsoft.com/office/drawing/2014/main" id="{39D9A931-0837-489A-8F6F-91C177C691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2485" y="1244497"/>
            <a:ext cx="3801515" cy="1694113"/>
          </a:xfrm>
          <a:prstGeom prst="rect">
            <a:avLst/>
          </a:prstGeom>
        </p:spPr>
      </p:pic>
      <p:sp>
        <p:nvSpPr>
          <p:cNvPr id="9" name="Rechteck 8">
            <a:extLst>
              <a:ext uri="{FF2B5EF4-FFF2-40B4-BE49-F238E27FC236}">
                <a16:creationId xmlns:a16="http://schemas.microsoft.com/office/drawing/2014/main" id="{1039A898-F320-40CA-AC73-8F70CE054665}"/>
              </a:ext>
            </a:extLst>
          </p:cNvPr>
          <p:cNvSpPr/>
          <p:nvPr/>
        </p:nvSpPr>
        <p:spPr>
          <a:xfrm>
            <a:off x="0" y="586138"/>
            <a:ext cx="6300192" cy="1666354"/>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de-DE" dirty="0"/>
              <a:t>7-Tages-Inzidenz: </a:t>
            </a:r>
            <a:r>
              <a:rPr lang="de-DE" dirty="0">
                <a:solidFill>
                  <a:srgbClr val="0070C0"/>
                </a:solidFill>
              </a:rPr>
              <a:t>114,2</a:t>
            </a:r>
            <a:r>
              <a:rPr lang="de-DE" dirty="0"/>
              <a:t> Neuinfektionen / 100.000 EW </a:t>
            </a:r>
            <a:r>
              <a:rPr lang="de-DE" dirty="0">
                <a:solidFill>
                  <a:srgbClr val="00B050"/>
                </a:solidFill>
              </a:rPr>
              <a:t>(-10%)</a:t>
            </a:r>
          </a:p>
          <a:p>
            <a:pPr marL="342900" lvl="0" indent="-342900">
              <a:lnSpc>
                <a:spcPct val="115000"/>
              </a:lnSpc>
              <a:spcAft>
                <a:spcPts val="0"/>
              </a:spcAft>
              <a:buFont typeface="Arial" panose="020B0604020202020204" pitchFamily="34" charset="0"/>
              <a:buChar char="•"/>
            </a:pPr>
            <a:r>
              <a:rPr lang="de-DE" dirty="0"/>
              <a:t>33 von 47 Präfekturen haben den Notstand oder Quasi-Notstand ausgerufen </a:t>
            </a:r>
          </a:p>
          <a:p>
            <a:pPr marL="342900" lvl="0" indent="-342900">
              <a:lnSpc>
                <a:spcPct val="115000"/>
              </a:lnSpc>
              <a:spcAft>
                <a:spcPts val="0"/>
              </a:spcAft>
              <a:buFont typeface="Arial" panose="020B0604020202020204" pitchFamily="34" charset="0"/>
              <a:buChar char="•"/>
            </a:pPr>
            <a:r>
              <a:rPr lang="de-DE" dirty="0"/>
              <a:t>Starke Belastung des Gesundheitssystems insb. Tokyo</a:t>
            </a:r>
          </a:p>
          <a:p>
            <a:pPr marL="342900" lvl="0" indent="-342900">
              <a:lnSpc>
                <a:spcPct val="115000"/>
              </a:lnSpc>
              <a:spcAft>
                <a:spcPts val="0"/>
              </a:spcAft>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45% vollständig geimpft | 56,6 % einmal geimpft</a:t>
            </a:r>
          </a:p>
        </p:txBody>
      </p:sp>
      <p:sp>
        <p:nvSpPr>
          <p:cNvPr id="5" name="Textfeld 4">
            <a:extLst>
              <a:ext uri="{FF2B5EF4-FFF2-40B4-BE49-F238E27FC236}">
                <a16:creationId xmlns:a16="http://schemas.microsoft.com/office/drawing/2014/main" id="{866D4DCE-FA78-4E93-80AB-F8E8FB15141E}"/>
              </a:ext>
            </a:extLst>
          </p:cNvPr>
          <p:cNvSpPr txBox="1"/>
          <p:nvPr/>
        </p:nvSpPr>
        <p:spPr>
          <a:xfrm>
            <a:off x="7048820" y="813399"/>
            <a:ext cx="720080" cy="369332"/>
          </a:xfrm>
          <a:prstGeom prst="rect">
            <a:avLst/>
          </a:prstGeom>
          <a:noFill/>
        </p:spPr>
        <p:txBody>
          <a:bodyPr wrap="square" rtlCol="0">
            <a:spAutoFit/>
          </a:bodyPr>
          <a:lstStyle/>
          <a:p>
            <a:r>
              <a:rPr lang="de-DE" b="1" dirty="0">
                <a:solidFill>
                  <a:srgbClr val="FF0000"/>
                </a:solidFill>
              </a:rPr>
              <a:t>HRG</a:t>
            </a:r>
          </a:p>
        </p:txBody>
      </p:sp>
    </p:spTree>
    <p:extLst>
      <p:ext uri="{BB962C8B-B14F-4D97-AF65-F5344CB8AC3E}">
        <p14:creationId xmlns:p14="http://schemas.microsoft.com/office/powerpoint/2010/main" val="136405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Gerade Verbindung 7">
            <a:extLst>
              <a:ext uri="{FF2B5EF4-FFF2-40B4-BE49-F238E27FC236}">
                <a16:creationId xmlns:a16="http://schemas.microsoft.com/office/drawing/2014/main" id="{BE286E70-0310-446A-AD4B-3FF9D4DD0440}"/>
              </a:ext>
            </a:extLst>
          </p:cNvPr>
          <p:cNvCxnSpPr>
            <a:cxnSpLocks/>
          </p:cNvCxnSpPr>
          <p:nvPr/>
        </p:nvCxnSpPr>
        <p:spPr>
          <a:xfrm>
            <a:off x="0" y="548680"/>
            <a:ext cx="5724128" cy="4263"/>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3" name="Titel 4">
            <a:extLst>
              <a:ext uri="{FF2B5EF4-FFF2-40B4-BE49-F238E27FC236}">
                <a16:creationId xmlns:a16="http://schemas.microsoft.com/office/drawing/2014/main" id="{3FE3EC92-B693-478F-9FFF-E781915040E1}"/>
              </a:ext>
            </a:extLst>
          </p:cNvPr>
          <p:cNvSpPr txBox="1">
            <a:spLocks/>
          </p:cNvSpPr>
          <p:nvPr/>
        </p:nvSpPr>
        <p:spPr>
          <a:xfrm>
            <a:off x="213555" y="44624"/>
            <a:ext cx="8092592" cy="430887"/>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2800" dirty="0">
                <a:latin typeface="Scala Sans OT" panose="020B0504030101020104" pitchFamily="34" charset="0"/>
              </a:rPr>
              <a:t>COVID-19/ Norwegen</a:t>
            </a:r>
            <a:endParaRPr lang="en-GB" sz="2800" dirty="0">
              <a:latin typeface="Scala Sans OT" panose="020B0504030101020104" pitchFamily="34" charset="0"/>
            </a:endParaRPr>
          </a:p>
        </p:txBody>
      </p:sp>
      <p:sp>
        <p:nvSpPr>
          <p:cNvPr id="16" name="Inhaltsplatzhalter 1">
            <a:extLst>
              <a:ext uri="{FF2B5EF4-FFF2-40B4-BE49-F238E27FC236}">
                <a16:creationId xmlns:a16="http://schemas.microsoft.com/office/drawing/2014/main" id="{3AF37CD6-3BC6-4C6C-B60E-2E366AAD8C9B}"/>
              </a:ext>
            </a:extLst>
          </p:cNvPr>
          <p:cNvSpPr txBox="1">
            <a:spLocks/>
          </p:cNvSpPr>
          <p:nvPr/>
        </p:nvSpPr>
        <p:spPr>
          <a:xfrm>
            <a:off x="347947" y="2553286"/>
            <a:ext cx="4025050" cy="3756034"/>
          </a:xfrm>
          <a:prstGeom prst="rect">
            <a:avLst/>
          </a:prstGeom>
          <a:noFill/>
        </p:spPr>
        <p:txBody>
          <a:bodyPr vert="horz" lIns="0" tIns="0" rIns="0" bIns="0" rtlCol="0">
            <a:noAutofit/>
          </a:bodyPr>
          <a:lst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800" b="1" dirty="0">
                <a:solidFill>
                  <a:srgbClr val="0070C0"/>
                </a:solidFill>
              </a:rPr>
              <a:t>Aktuelle Lagebeschreibung:</a:t>
            </a:r>
          </a:p>
          <a:p>
            <a:r>
              <a:rPr lang="de-DE" sz="1800" dirty="0">
                <a:solidFill>
                  <a:srgbClr val="002060"/>
                </a:solidFill>
              </a:rPr>
              <a:t>Ende der Schulferien am 16.08.2021</a:t>
            </a:r>
          </a:p>
          <a:p>
            <a:r>
              <a:rPr lang="de-DE" sz="1800" dirty="0">
                <a:solidFill>
                  <a:srgbClr val="002060"/>
                </a:solidFill>
              </a:rPr>
              <a:t>35% der Neuinfektionen bei 10 – 19-Jährigen, 25% bei 20 – 29-Jährigen, nur 3 % der Fälle bei &gt; 60-Jährigen</a:t>
            </a:r>
          </a:p>
          <a:p>
            <a:r>
              <a:rPr lang="de-DE" sz="1800" dirty="0">
                <a:solidFill>
                  <a:srgbClr val="002060"/>
                </a:solidFill>
              </a:rPr>
              <a:t>99% Delta-Variante</a:t>
            </a:r>
          </a:p>
          <a:p>
            <a:r>
              <a:rPr lang="de-DE" sz="1800" dirty="0">
                <a:solidFill>
                  <a:srgbClr val="002060"/>
                </a:solidFill>
              </a:rPr>
              <a:t>Erhöhung der Testaktivitäten in Schulen und Kindergärten (Testung statt Quarantäne)</a:t>
            </a:r>
          </a:p>
          <a:p>
            <a:r>
              <a:rPr lang="de-DE" sz="1800" dirty="0">
                <a:solidFill>
                  <a:srgbClr val="002060"/>
                </a:solidFill>
              </a:rPr>
              <a:t>Masken tragen für unter 12-Jährige nicht empfohlen</a:t>
            </a:r>
          </a:p>
          <a:p>
            <a:pPr marL="0" indent="0">
              <a:buNone/>
            </a:pPr>
            <a:endParaRPr lang="de-DE" sz="1600" b="1" dirty="0">
              <a:solidFill>
                <a:srgbClr val="FF0000"/>
              </a:solidFill>
            </a:endParaRPr>
          </a:p>
          <a:p>
            <a:endParaRPr lang="de-DE" sz="1800" dirty="0"/>
          </a:p>
        </p:txBody>
      </p:sp>
      <p:sp>
        <p:nvSpPr>
          <p:cNvPr id="18" name="Textfeld 17">
            <a:extLst>
              <a:ext uri="{FF2B5EF4-FFF2-40B4-BE49-F238E27FC236}">
                <a16:creationId xmlns:a16="http://schemas.microsoft.com/office/drawing/2014/main" id="{2539C770-71E0-4C97-A561-15A73DD8EC9A}"/>
              </a:ext>
            </a:extLst>
          </p:cNvPr>
          <p:cNvSpPr txBox="1"/>
          <p:nvPr/>
        </p:nvSpPr>
        <p:spPr>
          <a:xfrm>
            <a:off x="6721237" y="6555947"/>
            <a:ext cx="1016607" cy="230832"/>
          </a:xfrm>
          <a:prstGeom prst="rect">
            <a:avLst/>
          </a:prstGeom>
          <a:noFill/>
        </p:spPr>
        <p:txBody>
          <a:bodyPr vert="horz" wrap="square" rtlCol="0">
            <a:spAutoFit/>
          </a:bodyPr>
          <a:lstStyle/>
          <a:p>
            <a:pPr algn="r"/>
            <a:r>
              <a:rPr lang="de-DE" sz="900" dirty="0">
                <a:solidFill>
                  <a:prstClr val="black"/>
                </a:solidFill>
                <a:latin typeface="Calibri"/>
              </a:rPr>
              <a:t>WHO, 01.09.2021</a:t>
            </a:r>
          </a:p>
        </p:txBody>
      </p:sp>
      <p:sp>
        <p:nvSpPr>
          <p:cNvPr id="15" name="Textfeld 14">
            <a:extLst>
              <a:ext uri="{FF2B5EF4-FFF2-40B4-BE49-F238E27FC236}">
                <a16:creationId xmlns:a16="http://schemas.microsoft.com/office/drawing/2014/main" id="{C2990DB1-0F6C-4073-8026-AAB289B68A25}"/>
              </a:ext>
            </a:extLst>
          </p:cNvPr>
          <p:cNvSpPr txBox="1"/>
          <p:nvPr/>
        </p:nvSpPr>
        <p:spPr>
          <a:xfrm>
            <a:off x="213554" y="704361"/>
            <a:ext cx="8318886" cy="1569660"/>
          </a:xfrm>
          <a:prstGeom prst="rect">
            <a:avLst/>
          </a:prstGeom>
          <a:solidFill>
            <a:schemeClr val="bg1">
              <a:lumMod val="85000"/>
            </a:schemeClr>
          </a:solidFill>
        </p:spPr>
        <p:txBody>
          <a:bodyPr wrap="square" rtlCol="0">
            <a:spAutoFit/>
          </a:bodyPr>
          <a:lstStyle/>
          <a:p>
            <a:r>
              <a:rPr lang="de-DE" sz="1600" b="1" dirty="0">
                <a:solidFill>
                  <a:srgbClr val="0070C0"/>
                </a:solidFill>
              </a:rPr>
              <a:t>Epidemiologische Parameter</a:t>
            </a:r>
          </a:p>
          <a:p>
            <a:pPr marL="285750" indent="-285750">
              <a:buFont typeface="Wingdings" panose="05000000000000000000" pitchFamily="2" charset="2"/>
              <a:buChar char="§"/>
            </a:pPr>
            <a:r>
              <a:rPr lang="de-DE" sz="1600" b="1" dirty="0">
                <a:solidFill>
                  <a:prstClr val="black"/>
                </a:solidFill>
              </a:rPr>
              <a:t>7-Tages-Inzidenz (Neuinfektionen / 100.000 EW, Trend zur Vorwoche): </a:t>
            </a:r>
            <a:r>
              <a:rPr lang="de-DE" sz="1600" b="1" dirty="0">
                <a:solidFill>
                  <a:srgbClr val="0070C0"/>
                </a:solidFill>
              </a:rPr>
              <a:t>151,9</a:t>
            </a:r>
            <a:r>
              <a:rPr lang="de-DE" sz="1600" b="1" dirty="0">
                <a:solidFill>
                  <a:prstClr val="black"/>
                </a:solidFill>
              </a:rPr>
              <a:t> </a:t>
            </a:r>
            <a:r>
              <a:rPr lang="de-DE" sz="1600" b="1" dirty="0">
                <a:solidFill>
                  <a:srgbClr val="FF0000"/>
                </a:solidFill>
              </a:rPr>
              <a:t>(+41,9%)</a:t>
            </a:r>
          </a:p>
          <a:p>
            <a:pPr marL="285750" indent="-285750">
              <a:buFont typeface="Wingdings" panose="05000000000000000000" pitchFamily="2" charset="2"/>
              <a:buChar char="§"/>
            </a:pPr>
            <a:r>
              <a:rPr lang="de-DE" sz="1600" b="1" dirty="0">
                <a:solidFill>
                  <a:prstClr val="black"/>
                </a:solidFill>
              </a:rPr>
              <a:t>Tests / Woche / 100.000 EW: </a:t>
            </a:r>
            <a:r>
              <a:rPr lang="de-DE" sz="1600" b="1" dirty="0">
                <a:solidFill>
                  <a:srgbClr val="0070C0"/>
                </a:solidFill>
              </a:rPr>
              <a:t>4.520 </a:t>
            </a:r>
            <a:r>
              <a:rPr lang="de-DE" sz="1600" dirty="0"/>
              <a:t>(26.08.2021) </a:t>
            </a:r>
          </a:p>
          <a:p>
            <a:pPr marL="285750" indent="-285750">
              <a:buFont typeface="Wingdings" panose="05000000000000000000" pitchFamily="2" charset="2"/>
              <a:buChar char="§"/>
            </a:pPr>
            <a:r>
              <a:rPr lang="de-DE" sz="1600" b="1" dirty="0">
                <a:solidFill>
                  <a:prstClr val="black"/>
                </a:solidFill>
              </a:rPr>
              <a:t>Positivanteil: </a:t>
            </a:r>
            <a:r>
              <a:rPr lang="de-DE" sz="1600" b="1" dirty="0">
                <a:solidFill>
                  <a:srgbClr val="0070C0"/>
                </a:solidFill>
              </a:rPr>
              <a:t>1,8% </a:t>
            </a:r>
            <a:r>
              <a:rPr lang="de-DE" sz="1600" dirty="0"/>
              <a:t>(19.08.2021) </a:t>
            </a:r>
            <a:endParaRPr lang="de-DE" sz="1600" b="1" dirty="0">
              <a:solidFill>
                <a:srgbClr val="0070C0"/>
              </a:solidFill>
            </a:endParaRPr>
          </a:p>
          <a:p>
            <a:pPr marL="285750" indent="-285750">
              <a:buFont typeface="Wingdings" panose="05000000000000000000" pitchFamily="2" charset="2"/>
              <a:buChar char="§"/>
            </a:pPr>
            <a:r>
              <a:rPr lang="de-DE" sz="1600" b="1" dirty="0">
                <a:solidFill>
                  <a:prstClr val="black"/>
                </a:solidFill>
              </a:rPr>
              <a:t>Vollständig geimpft: </a:t>
            </a:r>
            <a:r>
              <a:rPr lang="de-DE" sz="1600" b="1" dirty="0">
                <a:solidFill>
                  <a:srgbClr val="0070C0"/>
                </a:solidFill>
              </a:rPr>
              <a:t>57,5%</a:t>
            </a:r>
            <a:r>
              <a:rPr lang="de-DE" sz="1600" b="1" dirty="0">
                <a:solidFill>
                  <a:prstClr val="black"/>
                </a:solidFill>
              </a:rPr>
              <a:t> | Teilweise geimpft: </a:t>
            </a:r>
            <a:r>
              <a:rPr lang="de-DE" sz="1600" b="1" dirty="0">
                <a:solidFill>
                  <a:srgbClr val="0070C0"/>
                </a:solidFill>
              </a:rPr>
              <a:t>72%</a:t>
            </a:r>
          </a:p>
          <a:p>
            <a:r>
              <a:rPr lang="de-DE" sz="1600" dirty="0">
                <a:solidFill>
                  <a:prstClr val="black"/>
                </a:solidFill>
              </a:rPr>
              <a:t>(WHO, </a:t>
            </a:r>
            <a:r>
              <a:rPr lang="de-DE" sz="1600" dirty="0">
                <a:solidFill>
                  <a:srgbClr val="0070C0"/>
                </a:solidFill>
              </a:rPr>
              <a:t>01.09.2021</a:t>
            </a:r>
            <a:r>
              <a:rPr lang="de-DE" sz="1600" dirty="0">
                <a:solidFill>
                  <a:prstClr val="black"/>
                </a:solidFill>
              </a:rPr>
              <a:t>;  OWID, </a:t>
            </a:r>
            <a:r>
              <a:rPr lang="de-DE" sz="1600" dirty="0">
                <a:solidFill>
                  <a:srgbClr val="0070C0"/>
                </a:solidFill>
              </a:rPr>
              <a:t>31.08.2021</a:t>
            </a:r>
            <a:r>
              <a:rPr lang="de-DE" sz="1600" dirty="0">
                <a:solidFill>
                  <a:prstClr val="black"/>
                </a:solidFill>
              </a:rPr>
              <a:t>)			</a:t>
            </a:r>
            <a:endParaRPr lang="de-DE" sz="1600" b="1" dirty="0">
              <a:solidFill>
                <a:srgbClr val="FF0000"/>
              </a:solidFill>
              <a:highlight>
                <a:srgbClr val="FFFF00"/>
              </a:highlight>
            </a:endParaRPr>
          </a:p>
        </p:txBody>
      </p:sp>
      <p:pic>
        <p:nvPicPr>
          <p:cNvPr id="3" name="Grafik 2">
            <a:extLst>
              <a:ext uri="{FF2B5EF4-FFF2-40B4-BE49-F238E27FC236}">
                <a16:creationId xmlns:a16="http://schemas.microsoft.com/office/drawing/2014/main" id="{D178E041-9D6C-456D-9931-F1E0FE663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997" y="4975830"/>
            <a:ext cx="4696480" cy="1581371"/>
          </a:xfrm>
          <a:prstGeom prst="rect">
            <a:avLst/>
          </a:prstGeom>
        </p:spPr>
      </p:pic>
      <p:pic>
        <p:nvPicPr>
          <p:cNvPr id="8" name="Grafik 7">
            <a:extLst>
              <a:ext uri="{FF2B5EF4-FFF2-40B4-BE49-F238E27FC236}">
                <a16:creationId xmlns:a16="http://schemas.microsoft.com/office/drawing/2014/main" id="{1D51C142-EA5D-4503-86F6-527265DD3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712" y="2369483"/>
            <a:ext cx="4025050" cy="2606347"/>
          </a:xfrm>
          <a:prstGeom prst="rect">
            <a:avLst/>
          </a:prstGeom>
        </p:spPr>
      </p:pic>
      <p:sp>
        <p:nvSpPr>
          <p:cNvPr id="9" name="Rechteck 8">
            <a:extLst>
              <a:ext uri="{FF2B5EF4-FFF2-40B4-BE49-F238E27FC236}">
                <a16:creationId xmlns:a16="http://schemas.microsoft.com/office/drawing/2014/main" id="{8A1404F2-2BB7-451B-BB59-F962C056038B}"/>
              </a:ext>
            </a:extLst>
          </p:cNvPr>
          <p:cNvSpPr/>
          <p:nvPr/>
        </p:nvSpPr>
        <p:spPr>
          <a:xfrm>
            <a:off x="4860032" y="3573016"/>
            <a:ext cx="3744416" cy="14401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653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Übersicht Virusvarianten, weltweit</a:t>
            </a: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0870F67-E259-4E1C-9D33-62BDE938894E}"/>
              </a:ext>
            </a:extLst>
          </p:cNvPr>
          <p:cNvSpPr txBox="1"/>
          <p:nvPr/>
        </p:nvSpPr>
        <p:spPr>
          <a:xfrm>
            <a:off x="2987824" y="657167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31.08.2021</a:t>
            </a:r>
          </a:p>
        </p:txBody>
      </p:sp>
      <p:sp>
        <p:nvSpPr>
          <p:cNvPr id="2" name="Textfeld 1">
            <a:extLst>
              <a:ext uri="{FF2B5EF4-FFF2-40B4-BE49-F238E27FC236}">
                <a16:creationId xmlns:a16="http://schemas.microsoft.com/office/drawing/2014/main" id="{2C9C804B-D4D7-4B17-A5A8-1606B29893E5}"/>
              </a:ext>
            </a:extLst>
          </p:cNvPr>
          <p:cNvSpPr txBox="1"/>
          <p:nvPr/>
        </p:nvSpPr>
        <p:spPr>
          <a:xfrm>
            <a:off x="395536" y="5373216"/>
            <a:ext cx="8496944" cy="707886"/>
          </a:xfrm>
          <a:prstGeom prst="rect">
            <a:avLst/>
          </a:prstGeom>
          <a:noFill/>
        </p:spPr>
        <p:txBody>
          <a:bodyPr wrap="square" rtlCol="0">
            <a:spAutoFit/>
          </a:bodyPr>
          <a:lstStyle/>
          <a:p>
            <a:endParaRPr lang="de-DE" sz="2000" dirty="0"/>
          </a:p>
          <a:p>
            <a:pPr marL="342900" indent="-342900">
              <a:buFont typeface="Arial" panose="020B0604020202020204" pitchFamily="34" charset="0"/>
              <a:buChar char="•"/>
            </a:pPr>
            <a:r>
              <a:rPr lang="de-DE" sz="2000" b="1" dirty="0"/>
              <a:t>Aktuell keine Virusvariantengebiete</a:t>
            </a:r>
          </a:p>
        </p:txBody>
      </p:sp>
      <p:pic>
        <p:nvPicPr>
          <p:cNvPr id="5" name="Grafik 4">
            <a:extLst>
              <a:ext uri="{FF2B5EF4-FFF2-40B4-BE49-F238E27FC236}">
                <a16:creationId xmlns:a16="http://schemas.microsoft.com/office/drawing/2014/main" id="{9C1F5E31-A9AF-4795-935F-351348118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577"/>
            <a:ext cx="9144000" cy="5484846"/>
          </a:xfrm>
          <a:prstGeom prst="rect">
            <a:avLst/>
          </a:prstGeom>
        </p:spPr>
      </p:pic>
    </p:spTree>
    <p:extLst>
      <p:ext uri="{BB962C8B-B14F-4D97-AF65-F5344CB8AC3E}">
        <p14:creationId xmlns:p14="http://schemas.microsoft.com/office/powerpoint/2010/main" val="153621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Neue Virusvarianten</a:t>
            </a:r>
          </a:p>
        </p:txBody>
      </p:sp>
      <p:cxnSp>
        <p:nvCxnSpPr>
          <p:cNvPr id="8" name="Gerade Verbindung 7"/>
          <p:cNvCxnSpPr/>
          <p:nvPr/>
        </p:nvCxnSpPr>
        <p:spPr>
          <a:xfrm>
            <a:off x="80882" y="62068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9B28BFB-B7BE-4DEB-A20A-BD21E5478AF8}"/>
              </a:ext>
            </a:extLst>
          </p:cNvPr>
          <p:cNvSpPr txBox="1"/>
          <p:nvPr/>
        </p:nvSpPr>
        <p:spPr>
          <a:xfrm>
            <a:off x="467544" y="6385393"/>
            <a:ext cx="7920880" cy="677108"/>
          </a:xfrm>
          <a:prstGeom prst="rect">
            <a:avLst/>
          </a:prstGeom>
          <a:noFill/>
        </p:spPr>
        <p:txBody>
          <a:bodyPr wrap="square" rtlCol="0">
            <a:spAutoFit/>
          </a:bodyPr>
          <a:lstStyle/>
          <a:p>
            <a:pPr lvl="0">
              <a:defRPr/>
            </a:pPr>
            <a:r>
              <a:rPr lang="de-DE" sz="1400" i="1" dirty="0">
                <a:solidFill>
                  <a:prstClr val="black"/>
                </a:solidFill>
              </a:rPr>
              <a:t>Quellen</a:t>
            </a:r>
            <a:r>
              <a:rPr lang="de-DE" sz="1200" i="1" dirty="0">
                <a:solidFill>
                  <a:prstClr val="black"/>
                </a:solidFill>
              </a:rPr>
              <a:t>: </a:t>
            </a:r>
            <a:r>
              <a:rPr lang="de-DE" sz="1200" b="1" u="sng" dirty="0">
                <a:hlinkClick r:id="rId3"/>
              </a:rPr>
              <a:t>https://www.who.int/publications/m/item/weekly-epidemiological-update-on-covid-19---31-august-2021</a:t>
            </a:r>
            <a:r>
              <a:rPr lang="en-GB" sz="1200" b="1" dirty="0"/>
              <a:t> ; </a:t>
            </a:r>
          </a:p>
          <a:p>
            <a:pPr lvl="0">
              <a:defRPr/>
            </a:pPr>
            <a:r>
              <a:rPr lang="de-DE" sz="1200" dirty="0"/>
              <a:t>https://doi.org/10.1101/2021.08.20.21262342 ; </a:t>
            </a:r>
            <a:r>
              <a:rPr lang="de-DE" sz="1200" dirty="0">
                <a:hlinkClick r:id="rId4"/>
              </a:rPr>
              <a:t>https://www.ecdc.europa.eu/en/covid-19/variants-concern</a:t>
            </a:r>
            <a:r>
              <a:rPr lang="de-DE" sz="1200" dirty="0"/>
              <a:t> </a:t>
            </a:r>
            <a:endParaRPr lang="de-DE" sz="1200" b="1" dirty="0"/>
          </a:p>
          <a:p>
            <a:pPr algn="r"/>
            <a:r>
              <a:rPr lang="de-DE" sz="1200" i="1" dirty="0">
                <a:solidFill>
                  <a:prstClr val="black"/>
                </a:solidFill>
              </a:rPr>
              <a:t> </a:t>
            </a:r>
            <a:endParaRPr lang="de-DE" sz="1400" i="1" dirty="0">
              <a:solidFill>
                <a:prstClr val="black"/>
              </a:solidFill>
            </a:endParaRPr>
          </a:p>
        </p:txBody>
      </p:sp>
      <p:sp>
        <p:nvSpPr>
          <p:cNvPr id="2" name="Textfeld 1">
            <a:extLst>
              <a:ext uri="{FF2B5EF4-FFF2-40B4-BE49-F238E27FC236}">
                <a16:creationId xmlns:a16="http://schemas.microsoft.com/office/drawing/2014/main" id="{C5211994-A0D4-48F2-AE6E-E41D6D23243F}"/>
              </a:ext>
            </a:extLst>
          </p:cNvPr>
          <p:cNvSpPr txBox="1"/>
          <p:nvPr/>
        </p:nvSpPr>
        <p:spPr>
          <a:xfrm>
            <a:off x="151816" y="3794264"/>
            <a:ext cx="6912768" cy="1938992"/>
          </a:xfrm>
          <a:prstGeom prst="rect">
            <a:avLst/>
          </a:prstGeom>
          <a:noFill/>
        </p:spPr>
        <p:txBody>
          <a:bodyPr wrap="square" rtlCol="0">
            <a:spAutoFit/>
          </a:bodyPr>
          <a:lstStyle/>
          <a:p>
            <a:endParaRPr lang="de-DE" sz="2000" dirty="0"/>
          </a:p>
          <a:p>
            <a:pPr marL="285750" indent="-285750">
              <a:buFont typeface="Arial" panose="020B0604020202020204" pitchFamily="34" charset="0"/>
              <a:buChar char="•"/>
            </a:pPr>
            <a:r>
              <a:rPr lang="de-DE" sz="2000" b="1" dirty="0"/>
              <a:t>Neue Variante aus Südafrika: C.1.2</a:t>
            </a:r>
          </a:p>
          <a:p>
            <a:pPr marL="742950" lvl="1" indent="-285750">
              <a:buFont typeface="Arial" panose="020B0604020202020204" pitchFamily="34" charset="0"/>
              <a:buChar char="•"/>
            </a:pPr>
            <a:r>
              <a:rPr lang="de-DE" sz="2000" dirty="0"/>
              <a:t>Variant </a:t>
            </a:r>
            <a:r>
              <a:rPr lang="de-DE" sz="2000" dirty="0" err="1"/>
              <a:t>under</a:t>
            </a:r>
            <a:r>
              <a:rPr lang="de-DE" sz="2000" dirty="0"/>
              <a:t> Monitoring nach ECDC, Hinweise auf erhöhte </a:t>
            </a:r>
            <a:r>
              <a:rPr lang="de-DE" sz="2000" dirty="0" err="1"/>
              <a:t>Transmissibilität</a:t>
            </a:r>
            <a:r>
              <a:rPr lang="de-DE" sz="2000" dirty="0"/>
              <a:t> und Immune Escape, noch keine Daten zu Krankheitsschwere</a:t>
            </a:r>
          </a:p>
          <a:p>
            <a:endParaRPr lang="de-DE" sz="2000" dirty="0"/>
          </a:p>
        </p:txBody>
      </p:sp>
      <p:pic>
        <p:nvPicPr>
          <p:cNvPr id="6" name="Grafik 5">
            <a:extLst>
              <a:ext uri="{FF2B5EF4-FFF2-40B4-BE49-F238E27FC236}">
                <a16:creationId xmlns:a16="http://schemas.microsoft.com/office/drawing/2014/main" id="{0E851454-D896-481B-996D-66F603DA625A}"/>
              </a:ext>
            </a:extLst>
          </p:cNvPr>
          <p:cNvPicPr/>
          <p:nvPr/>
        </p:nvPicPr>
        <p:blipFill>
          <a:blip r:embed="rId5">
            <a:extLst>
              <a:ext uri="{28A0092B-C50C-407E-A947-70E740481C1C}">
                <a14:useLocalDpi xmlns:a14="http://schemas.microsoft.com/office/drawing/2010/main" val="0"/>
              </a:ext>
            </a:extLst>
          </a:blip>
          <a:stretch>
            <a:fillRect/>
          </a:stretch>
        </p:blipFill>
        <p:spPr>
          <a:xfrm>
            <a:off x="727840" y="5317319"/>
            <a:ext cx="5760720" cy="1104900"/>
          </a:xfrm>
          <a:prstGeom prst="rect">
            <a:avLst/>
          </a:prstGeom>
        </p:spPr>
      </p:pic>
      <p:pic>
        <p:nvPicPr>
          <p:cNvPr id="9" name="Grafik 8">
            <a:extLst>
              <a:ext uri="{FF2B5EF4-FFF2-40B4-BE49-F238E27FC236}">
                <a16:creationId xmlns:a16="http://schemas.microsoft.com/office/drawing/2014/main" id="{4BA449C3-5187-4618-A523-10B909DFF284}"/>
              </a:ext>
            </a:extLst>
          </p:cNvPr>
          <p:cNvPicPr/>
          <p:nvPr/>
        </p:nvPicPr>
        <p:blipFill>
          <a:blip r:embed="rId6">
            <a:extLst>
              <a:ext uri="{28A0092B-C50C-407E-A947-70E740481C1C}">
                <a14:useLocalDpi xmlns:a14="http://schemas.microsoft.com/office/drawing/2010/main" val="0"/>
              </a:ext>
            </a:extLst>
          </a:blip>
          <a:stretch>
            <a:fillRect/>
          </a:stretch>
        </p:blipFill>
        <p:spPr>
          <a:xfrm>
            <a:off x="4860032" y="114836"/>
            <a:ext cx="4032448" cy="3803802"/>
          </a:xfrm>
          <a:prstGeom prst="rect">
            <a:avLst/>
          </a:prstGeom>
        </p:spPr>
      </p:pic>
      <p:sp>
        <p:nvSpPr>
          <p:cNvPr id="3" name="Rechteck 2">
            <a:extLst>
              <a:ext uri="{FF2B5EF4-FFF2-40B4-BE49-F238E27FC236}">
                <a16:creationId xmlns:a16="http://schemas.microsoft.com/office/drawing/2014/main" id="{0A029F5C-EE67-4372-9A88-5392F23FE4D8}"/>
              </a:ext>
            </a:extLst>
          </p:cNvPr>
          <p:cNvSpPr/>
          <p:nvPr/>
        </p:nvSpPr>
        <p:spPr>
          <a:xfrm>
            <a:off x="4860032" y="2996952"/>
            <a:ext cx="3960440" cy="50404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30F7656F-53C3-4FE7-87D4-5C758536038F}"/>
              </a:ext>
            </a:extLst>
          </p:cNvPr>
          <p:cNvSpPr txBox="1"/>
          <p:nvPr/>
        </p:nvSpPr>
        <p:spPr>
          <a:xfrm>
            <a:off x="-28548" y="670325"/>
            <a:ext cx="4864165" cy="3477875"/>
          </a:xfrm>
          <a:prstGeom prst="rect">
            <a:avLst/>
          </a:prstGeom>
          <a:noFill/>
        </p:spPr>
        <p:txBody>
          <a:bodyPr wrap="square" rtlCol="0">
            <a:spAutoFit/>
          </a:bodyPr>
          <a:lstStyle/>
          <a:p>
            <a:pPr marL="285750" indent="-285750">
              <a:buFont typeface="Arial" panose="020B0604020202020204" pitchFamily="34" charset="0"/>
              <a:buChar char="•"/>
            </a:pPr>
            <a:r>
              <a:rPr lang="de-DE" sz="2000" b="1" dirty="0"/>
              <a:t>WHO bezeichnet neue Variant </a:t>
            </a:r>
            <a:r>
              <a:rPr lang="de-DE" sz="2000" b="1" dirty="0" err="1"/>
              <a:t>of</a:t>
            </a:r>
            <a:r>
              <a:rPr lang="de-DE" sz="2000" b="1" dirty="0"/>
              <a:t> Interest (VOI): B.1.621 („</a:t>
            </a:r>
            <a:r>
              <a:rPr lang="de-DE" sz="2000" b="1" dirty="0" err="1"/>
              <a:t>mu</a:t>
            </a:r>
            <a:r>
              <a:rPr lang="de-DE" sz="2000" b="1" dirty="0"/>
              <a:t>“)</a:t>
            </a:r>
            <a:endParaRPr lang="de-DE" sz="2000" dirty="0"/>
          </a:p>
          <a:p>
            <a:pPr marL="742950" lvl="1" indent="-285750">
              <a:buFont typeface="Arial" panose="020B0604020202020204" pitchFamily="34" charset="0"/>
              <a:buChar char="•"/>
            </a:pPr>
            <a:r>
              <a:rPr lang="de-DE" sz="2000" dirty="0"/>
              <a:t>VOI nach ECDC</a:t>
            </a:r>
          </a:p>
          <a:p>
            <a:pPr marL="742950" lvl="1" indent="-285750">
              <a:buFont typeface="Arial" panose="020B0604020202020204" pitchFamily="34" charset="0"/>
              <a:buChar char="•"/>
            </a:pPr>
            <a:r>
              <a:rPr lang="de-DE" sz="2000" dirty="0"/>
              <a:t>Vorläufige Daten zu reduzierter Neutralisierungsaktivität durch Serum von Genesenen / Geimpften (vgl. Beta) </a:t>
            </a:r>
          </a:p>
          <a:p>
            <a:pPr marL="742950" lvl="1" indent="-285750">
              <a:buFont typeface="Arial" panose="020B0604020202020204" pitchFamily="34" charset="0"/>
              <a:buChar char="•"/>
            </a:pPr>
            <a:r>
              <a:rPr lang="de-DE" sz="2000" dirty="0"/>
              <a:t>4.500 Sequenzen aus 39 Ländern (GISAID, 29.08.2021)</a:t>
            </a:r>
          </a:p>
          <a:p>
            <a:pPr marL="742950" lvl="1" indent="-285750">
              <a:buFont typeface="Arial" panose="020B0604020202020204" pitchFamily="34" charset="0"/>
              <a:buChar char="•"/>
            </a:pPr>
            <a:r>
              <a:rPr lang="de-DE" sz="2000" dirty="0"/>
              <a:t>Anteil weltweit 0,1%; in Kolumbien (39%) und Ecuador (13%) zunehmend </a:t>
            </a:r>
          </a:p>
        </p:txBody>
      </p:sp>
    </p:spTree>
    <p:extLst>
      <p:ext uri="{BB962C8B-B14F-4D97-AF65-F5344CB8AC3E}">
        <p14:creationId xmlns:p14="http://schemas.microsoft.com/office/powerpoint/2010/main" val="165267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Zusammenfassung</a:t>
            </a:r>
          </a:p>
        </p:txBody>
      </p:sp>
      <p:cxnSp>
        <p:nvCxnSpPr>
          <p:cNvPr id="8" name="Gerade Verbindung 7"/>
          <p:cNvCxnSpPr/>
          <p:nvPr/>
        </p:nvCxnSpPr>
        <p:spPr>
          <a:xfrm>
            <a:off x="80882" y="62068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30F7656F-53C3-4FE7-87D4-5C758536038F}"/>
              </a:ext>
            </a:extLst>
          </p:cNvPr>
          <p:cNvSpPr txBox="1"/>
          <p:nvPr/>
        </p:nvSpPr>
        <p:spPr>
          <a:xfrm>
            <a:off x="139883" y="854710"/>
            <a:ext cx="7816493" cy="4708981"/>
          </a:xfrm>
          <a:prstGeom prst="rect">
            <a:avLst/>
          </a:prstGeom>
          <a:noFill/>
        </p:spPr>
        <p:txBody>
          <a:bodyPr wrap="square" rtlCol="0">
            <a:spAutoFit/>
          </a:bodyPr>
          <a:lstStyle/>
          <a:p>
            <a:pPr marL="285750" indent="-285750">
              <a:buFont typeface="Arial" panose="020B0604020202020204" pitchFamily="34" charset="0"/>
              <a:buChar char="•"/>
            </a:pPr>
            <a:r>
              <a:rPr lang="de-DE" sz="2000" dirty="0"/>
              <a:t>Anzahl Neuinfektionen weltweit mit leicht abnehmendem Trend </a:t>
            </a:r>
            <a:r>
              <a:rPr lang="de-DE" sz="2000" dirty="0">
                <a:solidFill>
                  <a:srgbClr val="00B050"/>
                </a:solidFill>
              </a:rPr>
              <a:t>(-7%)</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a:t>Hohe / steigende Anzahl Neuinfektionen in manchen Ländern, u.a. in Westpazifischer WHO-Region: </a:t>
            </a:r>
            <a:r>
              <a:rPr lang="de-DE" sz="2000" b="1" dirty="0">
                <a:solidFill>
                  <a:srgbClr val="FF0000"/>
                </a:solidFill>
              </a:rPr>
              <a:t>Japan</a:t>
            </a:r>
            <a:r>
              <a:rPr lang="de-DE" sz="2000" b="1" dirty="0"/>
              <a:t> (</a:t>
            </a:r>
            <a:r>
              <a:rPr lang="de-DE" sz="2000" b="1" dirty="0">
                <a:solidFill>
                  <a:srgbClr val="FF0000"/>
                </a:solidFill>
              </a:rPr>
              <a:t>neu: HRG</a:t>
            </a:r>
            <a:r>
              <a:rPr lang="de-DE" sz="2000" dirty="0"/>
              <a:t>), Australien, Neuseeland, aber auch Balkanländer (</a:t>
            </a:r>
            <a:r>
              <a:rPr lang="de-DE" sz="2000" b="1" dirty="0">
                <a:solidFill>
                  <a:srgbClr val="FF0000"/>
                </a:solidFill>
              </a:rPr>
              <a:t>Albanien</a:t>
            </a:r>
            <a:r>
              <a:rPr lang="de-DE" sz="2000" dirty="0">
                <a:solidFill>
                  <a:srgbClr val="FF0000"/>
                </a:solidFill>
              </a:rPr>
              <a:t>, </a:t>
            </a:r>
            <a:r>
              <a:rPr lang="de-DE" sz="2000" b="1" dirty="0">
                <a:solidFill>
                  <a:srgbClr val="FF0000"/>
                </a:solidFill>
              </a:rPr>
              <a:t>Aserbaidschan</a:t>
            </a:r>
            <a:r>
              <a:rPr lang="de-DE" sz="2000" dirty="0"/>
              <a:t> und </a:t>
            </a:r>
            <a:r>
              <a:rPr lang="de-DE" sz="2000" b="1" dirty="0">
                <a:solidFill>
                  <a:srgbClr val="FF0000"/>
                </a:solidFill>
              </a:rPr>
              <a:t>Serbien</a:t>
            </a:r>
            <a:r>
              <a:rPr lang="de-DE" sz="2000" dirty="0"/>
              <a:t> (</a:t>
            </a:r>
            <a:r>
              <a:rPr lang="de-DE" sz="2000" dirty="0">
                <a:solidFill>
                  <a:srgbClr val="FF0000"/>
                </a:solidFill>
              </a:rPr>
              <a:t>neu: HRG</a:t>
            </a:r>
            <a:r>
              <a:rPr lang="de-DE" sz="2000" dirty="0"/>
              <a:t>))</a:t>
            </a:r>
          </a:p>
          <a:p>
            <a:pPr marL="742950" lvl="1" indent="-285750">
              <a:buFont typeface="Arial" panose="020B0604020202020204" pitchFamily="34" charset="0"/>
              <a:buChar char="•"/>
            </a:pPr>
            <a:r>
              <a:rPr lang="de-DE" sz="2000" dirty="0"/>
              <a:t>Delta-Variante</a:t>
            </a:r>
          </a:p>
          <a:p>
            <a:pPr marL="742950" lvl="1" indent="-285750">
              <a:buFont typeface="Arial" panose="020B0604020202020204" pitchFamily="34" charset="0"/>
              <a:buChar char="•"/>
            </a:pPr>
            <a:r>
              <a:rPr lang="de-DE" sz="2000" dirty="0"/>
              <a:t>Lockerung von Maßnahmen</a:t>
            </a:r>
          </a:p>
          <a:p>
            <a:pPr marL="742950" lvl="1" indent="-285750">
              <a:buFont typeface="Arial" panose="020B0604020202020204" pitchFamily="34" charset="0"/>
              <a:buChar char="•"/>
            </a:pPr>
            <a:r>
              <a:rPr lang="de-DE" sz="2000" dirty="0"/>
              <a:t>Mehr Reisen und soziale Aktivitäten</a:t>
            </a:r>
          </a:p>
          <a:p>
            <a:pPr marL="742950" lvl="1" indent="-285750">
              <a:buFont typeface="Arial" panose="020B0604020202020204" pitchFamily="34" charset="0"/>
              <a:buChar char="•"/>
            </a:pPr>
            <a:r>
              <a:rPr lang="de-DE" sz="2000" dirty="0"/>
              <a:t>Weltweit hoher Anteil an empfänglichen Personen </a:t>
            </a:r>
          </a:p>
          <a:p>
            <a:endParaRPr lang="de-DE" sz="2000" dirty="0"/>
          </a:p>
          <a:p>
            <a:pPr marL="285750" indent="-285750">
              <a:buFont typeface="Arial" panose="020B0604020202020204" pitchFamily="34" charset="0"/>
              <a:buChar char="•"/>
            </a:pPr>
            <a:r>
              <a:rPr lang="de-DE" sz="2000" dirty="0"/>
              <a:t>„Neue“ Virusvarianten: </a:t>
            </a:r>
          </a:p>
          <a:p>
            <a:pPr marL="742950" lvl="1" indent="-285750">
              <a:buFont typeface="Arial" panose="020B0604020202020204" pitchFamily="34" charset="0"/>
              <a:buChar char="•"/>
            </a:pPr>
            <a:r>
              <a:rPr lang="de-DE" sz="2000" dirty="0"/>
              <a:t>B.1.621 alias „</a:t>
            </a:r>
            <a:r>
              <a:rPr lang="de-DE" sz="2000" dirty="0" err="1"/>
              <a:t>mu</a:t>
            </a:r>
            <a:r>
              <a:rPr lang="de-DE" sz="2000" dirty="0"/>
              <a:t>“ am 30.08.2021 nach WHO als VOI eingestuft</a:t>
            </a:r>
          </a:p>
          <a:p>
            <a:pPr marL="742950" lvl="1" indent="-285750">
              <a:buFont typeface="Arial" panose="020B0604020202020204" pitchFamily="34" charset="0"/>
              <a:buChar char="•"/>
            </a:pPr>
            <a:r>
              <a:rPr lang="de-DE" sz="2000" dirty="0"/>
              <a:t>C.1.2. in Südafrika, von ECDC bereits „</a:t>
            </a:r>
            <a:r>
              <a:rPr lang="de-DE" sz="2000" dirty="0" err="1"/>
              <a:t>under</a:t>
            </a:r>
            <a:r>
              <a:rPr lang="de-DE" sz="2000" dirty="0"/>
              <a:t> </a:t>
            </a:r>
            <a:r>
              <a:rPr lang="de-DE" sz="2000" dirty="0" err="1"/>
              <a:t>monitoring</a:t>
            </a:r>
            <a:r>
              <a:rPr lang="de-DE" sz="2000" dirty="0"/>
              <a:t>“</a:t>
            </a:r>
          </a:p>
          <a:p>
            <a:pPr marL="742950" lvl="1" indent="-285750">
              <a:buFont typeface="Arial" panose="020B0604020202020204" pitchFamily="34" charset="0"/>
              <a:buChar char="•"/>
            </a:pPr>
            <a:r>
              <a:rPr lang="de-DE" sz="2000" dirty="0"/>
              <a:t>Deeskalation von VOC einschließlich Alpha durch ECDC geplant </a:t>
            </a:r>
          </a:p>
        </p:txBody>
      </p:sp>
    </p:spTree>
    <p:extLst>
      <p:ext uri="{BB962C8B-B14F-4D97-AF65-F5344CB8AC3E}">
        <p14:creationId xmlns:p14="http://schemas.microsoft.com/office/powerpoint/2010/main" val="265757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0A0CFE7-B5A9-4E01-BFCB-5ECD930EB988}"/>
              </a:ext>
            </a:extLst>
          </p:cNvPr>
          <p:cNvSpPr txBox="1"/>
          <p:nvPr/>
        </p:nvSpPr>
        <p:spPr>
          <a:xfrm>
            <a:off x="2843808" y="3044279"/>
            <a:ext cx="3456384" cy="769441"/>
          </a:xfrm>
          <a:prstGeom prst="rect">
            <a:avLst/>
          </a:prstGeom>
          <a:noFill/>
        </p:spPr>
        <p:txBody>
          <a:bodyPr wrap="square" rtlCol="0">
            <a:spAutoFit/>
          </a:bodyPr>
          <a:lstStyle/>
          <a:p>
            <a:pPr algn="ctr"/>
            <a:r>
              <a:rPr lang="de-DE" sz="4400" dirty="0">
                <a:solidFill>
                  <a:srgbClr val="0070C0"/>
                </a:solidFill>
              </a:rPr>
              <a:t>Back </a:t>
            </a:r>
            <a:r>
              <a:rPr lang="de-DE" sz="4400" dirty="0" err="1">
                <a:solidFill>
                  <a:srgbClr val="0070C0"/>
                </a:solidFill>
              </a:rPr>
              <a:t>up</a:t>
            </a:r>
            <a:endParaRPr lang="de-BE" sz="4400" dirty="0">
              <a:solidFill>
                <a:srgbClr val="0070C0"/>
              </a:solidFill>
            </a:endParaRPr>
          </a:p>
        </p:txBody>
      </p:sp>
    </p:spTree>
    <p:extLst>
      <p:ext uri="{BB962C8B-B14F-4D97-AF65-F5344CB8AC3E}">
        <p14:creationId xmlns:p14="http://schemas.microsoft.com/office/powerpoint/2010/main" val="87254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Fall- und Todeszahlen weltweit, WHO </a:t>
            </a:r>
            <a:r>
              <a:rPr lang="de-DE" sz="2400" dirty="0" err="1">
                <a:latin typeface="Scala Sans OT" panose="020B0504030101020104" pitchFamily="34" charset="0"/>
              </a:rPr>
              <a:t>SitRep</a:t>
            </a: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20870F67-E259-4E1C-9D33-62BDE938894E}"/>
              </a:ext>
            </a:extLst>
          </p:cNvPr>
          <p:cNvSpPr txBox="1"/>
          <p:nvPr/>
        </p:nvSpPr>
        <p:spPr>
          <a:xfrm>
            <a:off x="2457146" y="6550223"/>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31.08.2021, Datenstand 29.08.2021 </a:t>
            </a:r>
          </a:p>
        </p:txBody>
      </p:sp>
      <p:sp>
        <p:nvSpPr>
          <p:cNvPr id="9" name="Textfeld 8">
            <a:extLst>
              <a:ext uri="{FF2B5EF4-FFF2-40B4-BE49-F238E27FC236}">
                <a16:creationId xmlns:a16="http://schemas.microsoft.com/office/drawing/2014/main" id="{E53098A3-8FFE-4AD9-BB92-B4B657CE6816}"/>
              </a:ext>
            </a:extLst>
          </p:cNvPr>
          <p:cNvSpPr txBox="1"/>
          <p:nvPr/>
        </p:nvSpPr>
        <p:spPr>
          <a:xfrm>
            <a:off x="80882" y="741397"/>
            <a:ext cx="3811309" cy="2862322"/>
          </a:xfrm>
          <a:prstGeom prst="rect">
            <a:avLst/>
          </a:prstGeom>
          <a:noFill/>
        </p:spPr>
        <p:txBody>
          <a:bodyPr wrap="square" rtlCol="0">
            <a:spAutoFit/>
          </a:bodyPr>
          <a:lstStyle/>
          <a:p>
            <a:r>
              <a:rPr lang="de-DE" b="1" dirty="0"/>
              <a:t>Anzahl Fälle global stagnierend /leicht rückläufig, </a:t>
            </a:r>
            <a:r>
              <a:rPr lang="de-DE" dirty="0"/>
              <a:t>in allen Regionen rückläufig oder stagnierend, jedoch steigend in</a:t>
            </a:r>
          </a:p>
          <a:p>
            <a:pPr marL="285750" indent="-285750">
              <a:buFont typeface="Arial" panose="020B0604020202020204" pitchFamily="34" charset="0"/>
              <a:buChar char="•"/>
            </a:pPr>
            <a:r>
              <a:rPr lang="de-DE" dirty="0"/>
              <a:t>Western Pacific </a:t>
            </a:r>
            <a:r>
              <a:rPr lang="de-DE" dirty="0">
                <a:solidFill>
                  <a:srgbClr val="0070C0"/>
                </a:solidFill>
              </a:rPr>
              <a:t>(+7%)</a:t>
            </a:r>
          </a:p>
          <a:p>
            <a:pPr lvl="1"/>
            <a:endParaRPr lang="de-DE" dirty="0"/>
          </a:p>
          <a:p>
            <a:r>
              <a:rPr lang="de-DE" b="1" dirty="0"/>
              <a:t>Anzahl Todesfälle stagniert, jedoch steigt in</a:t>
            </a:r>
            <a:r>
              <a:rPr lang="de-DE" dirty="0"/>
              <a:t>:</a:t>
            </a:r>
          </a:p>
          <a:p>
            <a:pPr marL="285750" indent="-285750">
              <a:buFont typeface="Arial" panose="020B0604020202020204" pitchFamily="34" charset="0"/>
              <a:buChar char="•"/>
            </a:pPr>
            <a:r>
              <a:rPr lang="de-DE" dirty="0"/>
              <a:t>Western Pacific (</a:t>
            </a:r>
            <a:r>
              <a:rPr lang="de-DE" dirty="0">
                <a:solidFill>
                  <a:srgbClr val="0070C0"/>
                </a:solidFill>
              </a:rPr>
              <a:t>+16%)</a:t>
            </a:r>
          </a:p>
          <a:p>
            <a:pPr marL="285750" indent="-285750">
              <a:buFont typeface="Arial" panose="020B0604020202020204" pitchFamily="34" charset="0"/>
              <a:buChar char="•"/>
            </a:pPr>
            <a:r>
              <a:rPr lang="de-DE" dirty="0"/>
              <a:t>Eastern </a:t>
            </a:r>
            <a:r>
              <a:rPr lang="de-DE" dirty="0" err="1"/>
              <a:t>Mediterranean</a:t>
            </a:r>
            <a:r>
              <a:rPr lang="de-DE" dirty="0"/>
              <a:t> </a:t>
            </a:r>
            <a:r>
              <a:rPr lang="de-DE" dirty="0">
                <a:solidFill>
                  <a:srgbClr val="0070C0"/>
                </a:solidFill>
              </a:rPr>
              <a:t>(+9%)</a:t>
            </a:r>
            <a:endParaRPr lang="de-DE" dirty="0"/>
          </a:p>
          <a:p>
            <a:pPr marL="742950" lvl="1" indent="-285750">
              <a:buFont typeface="Arial" panose="020B0604020202020204" pitchFamily="34" charset="0"/>
              <a:buChar char="•"/>
            </a:pPr>
            <a:endParaRPr lang="de-DE" dirty="0"/>
          </a:p>
        </p:txBody>
      </p:sp>
      <p:pic>
        <p:nvPicPr>
          <p:cNvPr id="4" name="Grafik 3">
            <a:extLst>
              <a:ext uri="{FF2B5EF4-FFF2-40B4-BE49-F238E27FC236}">
                <a16:creationId xmlns:a16="http://schemas.microsoft.com/office/drawing/2014/main" id="{8C5FF881-CEBC-409E-8EAE-ADFF8E23E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191" y="781852"/>
            <a:ext cx="5027420" cy="2622461"/>
          </a:xfrm>
          <a:prstGeom prst="rect">
            <a:avLst/>
          </a:prstGeom>
        </p:spPr>
      </p:pic>
      <p:pic>
        <p:nvPicPr>
          <p:cNvPr id="11" name="Grafik 10">
            <a:extLst>
              <a:ext uri="{FF2B5EF4-FFF2-40B4-BE49-F238E27FC236}">
                <a16:creationId xmlns:a16="http://schemas.microsoft.com/office/drawing/2014/main" id="{6A2CC31F-C15A-474C-A0B5-47567024B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453688"/>
            <a:ext cx="5197935" cy="3113739"/>
          </a:xfrm>
          <a:prstGeom prst="rect">
            <a:avLst/>
          </a:prstGeom>
        </p:spPr>
      </p:pic>
    </p:spTree>
    <p:extLst>
      <p:ext uri="{BB962C8B-B14F-4D97-AF65-F5344CB8AC3E}">
        <p14:creationId xmlns:p14="http://schemas.microsoft.com/office/powerpoint/2010/main" val="389115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7-Tages-Inzidenz pro 100.000 Einwohner weltweit </a:t>
            </a:r>
          </a:p>
        </p:txBody>
      </p:sp>
      <p:cxnSp>
        <p:nvCxnSpPr>
          <p:cNvPr id="8" name="Gerade Verbindung 7"/>
          <p:cNvCxnSpPr/>
          <p:nvPr/>
        </p:nvCxnSpPr>
        <p:spPr>
          <a:xfrm>
            <a:off x="80882" y="62068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9B28BFB-B7BE-4DEB-A20A-BD21E5478AF8}"/>
              </a:ext>
            </a:extLst>
          </p:cNvPr>
          <p:cNvSpPr txBox="1"/>
          <p:nvPr/>
        </p:nvSpPr>
        <p:spPr>
          <a:xfrm>
            <a:off x="4746965" y="6577606"/>
            <a:ext cx="3240360" cy="307777"/>
          </a:xfrm>
          <a:prstGeom prst="rect">
            <a:avLst/>
          </a:prstGeom>
          <a:noFill/>
        </p:spPr>
        <p:txBody>
          <a:bodyPr wrap="square" rtlCol="0">
            <a:spAutoFit/>
          </a:bodyPr>
          <a:lstStyle/>
          <a:p>
            <a:pPr algn="r"/>
            <a:r>
              <a:rPr lang="de-DE" sz="1400" i="1" dirty="0">
                <a:solidFill>
                  <a:prstClr val="black"/>
                </a:solidFill>
              </a:rPr>
              <a:t>Quelle: WHO, Stand: 01.09.2021</a:t>
            </a:r>
          </a:p>
        </p:txBody>
      </p:sp>
      <p:pic>
        <p:nvPicPr>
          <p:cNvPr id="6" name="Grafik 5">
            <a:extLst>
              <a:ext uri="{FF2B5EF4-FFF2-40B4-BE49-F238E27FC236}">
                <a16:creationId xmlns:a16="http://schemas.microsoft.com/office/drawing/2014/main" id="{34C0BA18-39EC-42B0-8E4D-589676540A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50" b="16400"/>
          <a:stretch/>
        </p:blipFill>
        <p:spPr>
          <a:xfrm>
            <a:off x="1136210" y="1052736"/>
            <a:ext cx="6871580" cy="4680517"/>
          </a:xfrm>
          <a:prstGeom prst="rect">
            <a:avLst/>
          </a:prstGeom>
        </p:spPr>
      </p:pic>
    </p:spTree>
    <p:extLst>
      <p:ext uri="{BB962C8B-B14F-4D97-AF65-F5344CB8AC3E}">
        <p14:creationId xmlns:p14="http://schemas.microsoft.com/office/powerpoint/2010/main" val="2955393925"/>
      </p:ext>
    </p:extLst>
  </p:cSld>
  <p:clrMapOvr>
    <a:masterClrMapping/>
  </p:clrMapOvr>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1307</Words>
  <Application>Microsoft Office PowerPoint</Application>
  <PresentationFormat>Bildschirmpräsentation (4:3)</PresentationFormat>
  <Paragraphs>213</Paragraphs>
  <Slides>9</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ＭＳ 明朝</vt:lpstr>
      <vt:lpstr>Scala Sans OT</vt:lpstr>
      <vt:lpstr>Times New Roman</vt:lpstr>
      <vt:lpstr>Wingdings</vt:lpstr>
      <vt:lpstr>Office-Design</vt:lpstr>
      <vt:lpstr>Top 10 Länder nach Anzahl neuer COVID-19-Fälle</vt:lpstr>
      <vt:lpstr>PowerPoint-Präsentation</vt:lpstr>
      <vt:lpstr>PowerPoint-Präsentation</vt:lpstr>
      <vt:lpstr>Übersicht Virusvarianten, weltweit</vt:lpstr>
      <vt:lpstr>Neue Virusvarianten</vt:lpstr>
      <vt:lpstr>Zusammenfassung</vt:lpstr>
      <vt:lpstr>PowerPoint-Präsentation</vt:lpstr>
      <vt:lpstr>Fall- und Todeszahlen weltweit, WHO SitRep</vt:lpstr>
      <vt:lpstr>7-Tages-Inzidenz pro 100.000 Einwohner weltweit </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Schweiz</dc:title>
  <dc:creator>Karo, Basel</dc:creator>
  <cp:lastModifiedBy>Denkel, Luisa</cp:lastModifiedBy>
  <cp:revision>1700</cp:revision>
  <cp:lastPrinted>2020-09-29T15:21:52Z</cp:lastPrinted>
  <dcterms:created xsi:type="dcterms:W3CDTF">2020-03-24T07:57:46Z</dcterms:created>
  <dcterms:modified xsi:type="dcterms:W3CDTF">2021-09-03T08:52:08Z</dcterms:modified>
</cp:coreProperties>
</file>