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7" r:id="rId4"/>
    <p:sldId id="281" r:id="rId5"/>
    <p:sldId id="286" r:id="rId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inrichs" initials="DH" lastIdx="9" clrIdx="0">
    <p:extLst>
      <p:ext uri="{19B8F6BF-5375-455C-9EA6-DF929625EA0E}">
        <p15:presenceInfo xmlns:p15="http://schemas.microsoft.com/office/powerpoint/2012/main" userId="6b99b4604e1cf3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085"/>
    <a:srgbClr val="34495E"/>
    <a:srgbClr val="F1C40F"/>
    <a:srgbClr val="8E44AD"/>
    <a:srgbClr val="3498DB"/>
    <a:srgbClr val="E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1"/>
    <p:restoredTop sz="76800"/>
  </p:normalViewPr>
  <p:slideViewPr>
    <p:cSldViewPr snapToGrid="0" snapToObjects="1">
      <p:cViewPr varScale="1">
        <p:scale>
          <a:sx n="227" d="100"/>
          <a:sy n="227" d="100"/>
        </p:scale>
        <p:origin x="17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4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</a:t>
            </a:r>
            <a:r>
              <a:rPr lang="en-DE"/>
              <a:t>achine learning braucht labels</a:t>
            </a:r>
          </a:p>
        </p:txBody>
      </p:sp>
    </p:spTree>
    <p:extLst>
      <p:ext uri="{BB962C8B-B14F-4D97-AF65-F5344CB8AC3E}">
        <p14:creationId xmlns:p14="http://schemas.microsoft.com/office/powerpoint/2010/main" val="290822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3439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29877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567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18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" name="Rechteck 6"/>
          <p:cNvSpPr/>
          <p:nvPr/>
        </p:nvSpPr>
        <p:spPr>
          <a:xfrm>
            <a:off x="-1" y="1038655"/>
            <a:ext cx="8752362" cy="3266656"/>
          </a:xfrm>
          <a:prstGeom prst="rect">
            <a:avLst/>
          </a:prstGeom>
          <a:solidFill>
            <a:srgbClr val="045AA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Textfeld 8"/>
          <p:cNvSpPr/>
          <p:nvPr/>
        </p:nvSpPr>
        <p:spPr>
          <a:xfrm>
            <a:off x="3624352" y="1698593"/>
            <a:ext cx="5124113" cy="2008934"/>
          </a:xfrm>
          <a:prstGeom prst="rect">
            <a:avLst/>
          </a:prstGeom>
          <a:solidFill>
            <a:srgbClr val="367BB8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ts val="1200"/>
              </a:lnSpc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Mastertitelformat  bearbeiten"/>
          <p:cNvSpPr txBox="1">
            <a:spLocks noGrp="1"/>
          </p:cNvSpPr>
          <p:nvPr>
            <p:ph type="title" hasCustomPrompt="1"/>
          </p:nvPr>
        </p:nvSpPr>
        <p:spPr>
          <a:xfrm>
            <a:off x="3934890" y="1700478"/>
            <a:ext cx="4504845" cy="1265346"/>
          </a:xfrm>
          <a:prstGeom prst="rect">
            <a:avLst/>
          </a:prstGeom>
        </p:spPr>
        <p:txBody>
          <a:bodyPr lIns="107999" tIns="107999" rIns="107999" bIns="107999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err="1"/>
              <a:t>Mastertitelformat</a:t>
            </a:r>
            <a:r>
              <a:t>  </a:t>
            </a:r>
            <a:r>
              <a:rPr err="1"/>
              <a:t>bearbeiten</a:t>
            </a:r>
            <a:endParaRPr/>
          </a:p>
        </p:txBody>
      </p:sp>
      <p:sp>
        <p:nvSpPr>
          <p:cNvPr id="27" name="Gerade Verbindung 10"/>
          <p:cNvSpPr/>
          <p:nvPr/>
        </p:nvSpPr>
        <p:spPr>
          <a:xfrm flipH="1">
            <a:off x="3934890" y="1511744"/>
            <a:ext cx="1" cy="2370309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Gerade Verbindung 11"/>
          <p:cNvSpPr/>
          <p:nvPr/>
        </p:nvSpPr>
        <p:spPr>
          <a:xfrm>
            <a:off x="8439733" y="1507252"/>
            <a:ext cx="1" cy="2374802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Rechteck 13"/>
          <p:cNvSpPr/>
          <p:nvPr/>
        </p:nvSpPr>
        <p:spPr>
          <a:xfrm>
            <a:off x="8748465" y="1700477"/>
            <a:ext cx="395538" cy="2007050"/>
          </a:xfrm>
          <a:prstGeom prst="rect">
            <a:avLst/>
          </a:prstGeom>
          <a:solidFill>
            <a:srgbClr val="689CC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Rechteck 12"/>
          <p:cNvSpPr/>
          <p:nvPr/>
        </p:nvSpPr>
        <p:spPr>
          <a:xfrm>
            <a:off x="2470600" y="4632407"/>
            <a:ext cx="1258227" cy="5110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FFFFFF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Bildplatzhalter 14"/>
          <p:cNvSpPr>
            <a:spLocks noGrp="1"/>
          </p:cNvSpPr>
          <p:nvPr>
            <p:ph type="pic" sz="half" idx="21"/>
          </p:nvPr>
        </p:nvSpPr>
        <p:spPr>
          <a:xfrm>
            <a:off x="0" y="1038225"/>
            <a:ext cx="3319463" cy="32670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32" name="Rechteck 19"/>
          <p:cNvSpPr/>
          <p:nvPr/>
        </p:nvSpPr>
        <p:spPr>
          <a:xfrm>
            <a:off x="89646" y="4717675"/>
            <a:ext cx="8658819" cy="425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35412" y="2965824"/>
            <a:ext cx="4503738" cy="741703"/>
          </a:xfrm>
          <a:prstGeom prst="rect">
            <a:avLst/>
          </a:prstGeom>
        </p:spPr>
        <p:txBody>
          <a:bodyPr lIns="107999" tIns="107999" rIns="107999" bIns="107999" anchor="b"/>
          <a:lstStyle>
            <a:lvl1pPr marL="0" indent="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1pPr>
            <a:lvl2pPr marL="0" indent="4572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lnSpc>
                <a:spcPts val="2200"/>
              </a:lnSpc>
              <a:spcBef>
                <a:spcPts val="0"/>
              </a:spcBef>
              <a:buClrTx/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pic>
        <p:nvPicPr>
          <p:cNvPr id="34" name="Bild 6" descr="Bild 6">
            <a:extLst>
              <a:ext uri="{FF2B5EF4-FFF2-40B4-BE49-F238E27FC236}">
                <a16:creationId xmlns:a16="http://schemas.microsoft.com/office/drawing/2014/main" id="{2B05316D-9416-9945-9915-2B8D45BCF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350" y="396982"/>
            <a:ext cx="1530912" cy="44676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213FBE91-5833-FB4E-9332-E63E83A4D9AA}"/>
              </a:ext>
            </a:extLst>
          </p:cNvPr>
          <p:cNvSpPr txBox="1"/>
          <p:nvPr userDrawn="1"/>
        </p:nvSpPr>
        <p:spPr>
          <a:xfrm>
            <a:off x="7507071" y="205158"/>
            <a:ext cx="140519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24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Calibri"/>
              </a:rPr>
              <a:t>PROJEKTGRUPPE 4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66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426881"/>
            <a:ext cx="3882920" cy="3236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pic>
        <p:nvPicPr>
          <p:cNvPr id="13" name="Bild 6" descr="Bild 6">
            <a:extLst>
              <a:ext uri="{FF2B5EF4-FFF2-40B4-BE49-F238E27FC236}">
                <a16:creationId xmlns:a16="http://schemas.microsoft.com/office/drawing/2014/main" id="{03556E49-E8B2-A84D-BB71-E9E5152FA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350" y="396982"/>
            <a:ext cx="1530912" cy="4467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666230-E4FD-4240-A0DB-1274E388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DE9D79-2F91-264F-94C8-332C5B36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A2AA59-92C4-D549-A402-05476EE3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5D81-3A82-1148-B0D2-F5F9E1488195}" type="slidenum">
              <a:rPr lang="de-DE" smtClean="0"/>
              <a:pPr/>
              <a:t>‹#›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C165A30-BB94-6346-9394-7605EB223E3C}"/>
              </a:ext>
            </a:extLst>
          </p:cNvPr>
          <p:cNvSpPr txBox="1"/>
          <p:nvPr userDrawn="1"/>
        </p:nvSpPr>
        <p:spPr>
          <a:xfrm>
            <a:off x="7507071" y="205158"/>
            <a:ext cx="140519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24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Calibri"/>
              </a:rPr>
              <a:t>PROJEKTGRUPPE 4</a:t>
            </a:r>
          </a:p>
        </p:txBody>
      </p:sp>
      <p:sp>
        <p:nvSpPr>
          <p:cNvPr id="20" name="Titelplatzhalter 14">
            <a:extLst>
              <a:ext uri="{FF2B5EF4-FFF2-40B4-BE49-F238E27FC236}">
                <a16:creationId xmlns:a16="http://schemas.microsoft.com/office/drawing/2014/main" id="{39D40247-4652-BF4F-9926-822ECEE8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03" y="253547"/>
            <a:ext cx="664858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102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8" name="Bildplatzhalt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pic>
        <p:nvPicPr>
          <p:cNvPr id="14" name="Bild 6" descr="Bild 6">
            <a:extLst>
              <a:ext uri="{FF2B5EF4-FFF2-40B4-BE49-F238E27FC236}">
                <a16:creationId xmlns:a16="http://schemas.microsoft.com/office/drawing/2014/main" id="{B414DF11-A631-4A4C-B623-0DE116221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1350" y="396982"/>
            <a:ext cx="1530912" cy="44676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8AC4E52-43F2-EC40-9254-9EE7EFEF6314}"/>
              </a:ext>
            </a:extLst>
          </p:cNvPr>
          <p:cNvSpPr txBox="1"/>
          <p:nvPr userDrawn="1"/>
        </p:nvSpPr>
        <p:spPr>
          <a:xfrm>
            <a:off x="7507071" y="205158"/>
            <a:ext cx="140519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24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Calibri"/>
              </a:rPr>
              <a:t>PROJEKTGRUPPE 4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ClrTx/>
              <a:buSz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72A1B2-8DAE-174B-AA52-959E51A7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D08D12-919A-9E49-923F-740A2D03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251843-A562-0947-842D-91F6295E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5D81-3A82-1148-B0D2-F5F9E1488195}" type="slidenum">
              <a:rPr lang="de-DE" smtClean="0"/>
              <a:pPr/>
              <a:t>‹#›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928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350" y="396982"/>
            <a:ext cx="1530912" cy="4467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uppierung 18"/>
          <p:cNvGrpSpPr/>
          <p:nvPr/>
        </p:nvGrpSpPr>
        <p:grpSpPr>
          <a:xfrm>
            <a:off x="457201" y="4843688"/>
            <a:ext cx="7996881" cy="318545"/>
            <a:chOff x="0" y="0"/>
            <a:chExt cx="7996881" cy="318544"/>
          </a:xfrm>
        </p:grpSpPr>
        <p:sp>
          <p:nvSpPr>
            <p:cNvPr id="3" name="Gerade Verbindung 11"/>
            <p:cNvSpPr/>
            <p:nvPr/>
          </p:nvSpPr>
          <p:spPr>
            <a:xfrm>
              <a:off x="7474795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Gerade Verbindung 12"/>
            <p:cNvSpPr/>
            <p:nvPr/>
          </p:nvSpPr>
          <p:spPr>
            <a:xfrm>
              <a:off x="2137038" y="6264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Gerade Verbindung 13"/>
            <p:cNvSpPr/>
            <p:nvPr/>
          </p:nvSpPr>
          <p:spPr>
            <a:xfrm flipH="1">
              <a:off x="-1" y="0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erade Verbindung 15"/>
            <p:cNvSpPr/>
            <p:nvPr/>
          </p:nvSpPr>
          <p:spPr>
            <a:xfrm>
              <a:off x="7996881" y="15108"/>
              <a:ext cx="1" cy="303437"/>
            </a:xfrm>
            <a:prstGeom prst="line">
              <a:avLst/>
            </a:prstGeom>
            <a:noFill/>
            <a:ln w="635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26319"/>
            <a:ext cx="7983647" cy="324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elplatzhalter 14">
            <a:extLst>
              <a:ext uri="{FF2B5EF4-FFF2-40B4-BE49-F238E27FC236}">
                <a16:creationId xmlns:a16="http://schemas.microsoft.com/office/drawing/2014/main" id="{034405D7-A593-544E-B47E-66E5F6E9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03" y="253547"/>
            <a:ext cx="664858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46A86751-C4EB-A448-B08E-085651DB4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085" y="48580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05079574-2F5A-2949-9270-3CE03CCA3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1209" y="4858087"/>
            <a:ext cx="5511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srgbClr val="045AA6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EBBD5D81-3A82-1148-B0D2-F5F9E1488195}" type="slidenum">
              <a:rPr lang="de-DE" smtClean="0"/>
              <a:pPr/>
              <a:t>‹#›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988372AD-E7A8-8647-839C-C612D3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5796" y="48580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 dirty="0" smtClean="0">
                <a:solidFill>
                  <a:srgbClr val="045AA6"/>
                </a:solidFill>
              </a:defRPr>
            </a:lvl1pPr>
          </a:lstStyle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FB4E837-104F-7F4A-A821-D6EA5FF0EE4F}"/>
              </a:ext>
            </a:extLst>
          </p:cNvPr>
          <p:cNvSpPr txBox="1"/>
          <p:nvPr userDrawn="1"/>
        </p:nvSpPr>
        <p:spPr>
          <a:xfrm>
            <a:off x="7507071" y="205158"/>
            <a:ext cx="1405191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24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Calibri"/>
              </a:rPr>
              <a:t>PROJEKTGRUPPE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7" r:id="rId4"/>
    <p:sldLayoutId id="2147483658" r:id="rId5"/>
  </p:sldLayoutIdLst>
  <p:transition spd="med"/>
  <p:hf hdr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rgbClr val="045AA6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74700" marR="0" indent="-3175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98171" marR="0" indent="-326571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09800" marR="0" indent="-3810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▪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146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718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290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86200" marR="0" indent="-228600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45AA6"/>
        </a:buClr>
        <a:buSzPct val="100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BA7A8-95E6-B44C-8799-94422B41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Status Corona-Datenspende 03.09.2021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EAB613B-81B9-E540-8303-713626DD5F87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" b="789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AFE505-EAC7-0947-9201-C8B395A6FE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6101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09F73-140D-A243-86BC-A7DD3AC7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0BFABB-BE98-9C47-8F46-83366C03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5EB246-B022-4E4F-94D0-9F8888FF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5D81-3A82-1148-B0D2-F5F9E1488195}" type="slidenum">
              <a:rPr lang="de-DE" smtClean="0"/>
              <a:pPr/>
              <a:t>2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D5625AF-6668-D34B-A251-25EA60A3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02" y="253547"/>
            <a:ext cx="6875401" cy="993775"/>
          </a:xfrm>
        </p:spPr>
        <p:txBody>
          <a:bodyPr>
            <a:noAutofit/>
          </a:bodyPr>
          <a:lstStyle/>
          <a:p>
            <a:r>
              <a:rPr lang="de-DE" sz="2000" dirty="0"/>
              <a:t>Q3 2021: Surveys werden in der Datenspende-App verfügbar</a:t>
            </a:r>
          </a:p>
        </p:txBody>
      </p:sp>
      <p:grpSp>
        <p:nvGrpSpPr>
          <p:cNvPr id="8" name="Gruppieren 5">
            <a:extLst>
              <a:ext uri="{FF2B5EF4-FFF2-40B4-BE49-F238E27FC236}">
                <a16:creationId xmlns:a16="http://schemas.microsoft.com/office/drawing/2014/main" id="{268A7751-BEF7-584A-B06F-2F793CE4F96B}"/>
              </a:ext>
            </a:extLst>
          </p:cNvPr>
          <p:cNvGrpSpPr/>
          <p:nvPr/>
        </p:nvGrpSpPr>
        <p:grpSpPr>
          <a:xfrm>
            <a:off x="502085" y="1313001"/>
            <a:ext cx="1114158" cy="2966305"/>
            <a:chOff x="0" y="0"/>
            <a:chExt cx="1598295" cy="4391025"/>
          </a:xfrm>
        </p:grpSpPr>
        <p:pic>
          <p:nvPicPr>
            <p:cNvPr id="9" name="Grafik 6">
              <a:extLst>
                <a:ext uri="{FF2B5EF4-FFF2-40B4-BE49-F238E27FC236}">
                  <a16:creationId xmlns:a16="http://schemas.microsoft.com/office/drawing/2014/main" id="{A5B0C9F1-D1C0-FB4C-A6F2-BE529EFB76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3" b="6693"/>
            <a:stretch/>
          </p:blipFill>
          <p:spPr bwMode="auto">
            <a:xfrm>
              <a:off x="0" y="0"/>
              <a:ext cx="1597660" cy="29432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Grafik 8">
              <a:extLst>
                <a:ext uri="{FF2B5EF4-FFF2-40B4-BE49-F238E27FC236}">
                  <a16:creationId xmlns:a16="http://schemas.microsoft.com/office/drawing/2014/main" id="{C5080E91-A35F-E445-BA88-D2AFF52B9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10" b="6410"/>
            <a:stretch/>
          </p:blipFill>
          <p:spPr bwMode="auto">
            <a:xfrm>
              <a:off x="0" y="2752725"/>
              <a:ext cx="1598295" cy="16383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uppieren 9">
            <a:extLst>
              <a:ext uri="{FF2B5EF4-FFF2-40B4-BE49-F238E27FC236}">
                <a16:creationId xmlns:a16="http://schemas.microsoft.com/office/drawing/2014/main" id="{C6A02AB5-4FC2-F047-BB75-EBB6E7972828}"/>
              </a:ext>
            </a:extLst>
          </p:cNvPr>
          <p:cNvGrpSpPr/>
          <p:nvPr/>
        </p:nvGrpSpPr>
        <p:grpSpPr>
          <a:xfrm>
            <a:off x="1658500" y="1408422"/>
            <a:ext cx="1111127" cy="3116618"/>
            <a:chOff x="0" y="0"/>
            <a:chExt cx="1597660" cy="4371975"/>
          </a:xfrm>
        </p:grpSpPr>
        <p:pic>
          <p:nvPicPr>
            <p:cNvPr id="12" name="Grafik 12">
              <a:extLst>
                <a:ext uri="{FF2B5EF4-FFF2-40B4-BE49-F238E27FC236}">
                  <a16:creationId xmlns:a16="http://schemas.microsoft.com/office/drawing/2014/main" id="{DA4142C4-CC4D-8641-B66A-20E0D2F1B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8" b="29647"/>
            <a:stretch/>
          </p:blipFill>
          <p:spPr bwMode="auto">
            <a:xfrm>
              <a:off x="0" y="0"/>
              <a:ext cx="1597660" cy="220980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Grafik 13">
              <a:extLst>
                <a:ext uri="{FF2B5EF4-FFF2-40B4-BE49-F238E27FC236}">
                  <a16:creationId xmlns:a16="http://schemas.microsoft.com/office/drawing/2014/main" id="{9A69479A-05E1-9E45-A905-DE701AD6D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26" b="7525"/>
            <a:stretch/>
          </p:blipFill>
          <p:spPr bwMode="auto">
            <a:xfrm>
              <a:off x="0" y="2181225"/>
              <a:ext cx="1597660" cy="2190750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E3AC8566-855E-1648-B670-897CCA71AAA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26654" y="1313001"/>
            <a:ext cx="5615261" cy="321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b="1" dirty="0"/>
              <a:t>Die Version 3.0 der Corona-Datenspende App integriert Surveys</a:t>
            </a:r>
            <a:endParaRPr lang="de-DE" sz="1400" dirty="0"/>
          </a:p>
          <a:p>
            <a:pPr lvl="1"/>
            <a:r>
              <a:rPr lang="de-DE" sz="1400" dirty="0"/>
              <a:t>Feedback des </a:t>
            </a:r>
            <a:r>
              <a:rPr lang="de-DE" sz="1400" dirty="0" err="1"/>
              <a:t>BfDI</a:t>
            </a:r>
            <a:r>
              <a:rPr lang="de-DE" sz="1400" dirty="0"/>
              <a:t> zur neuen App eingearbeitet</a:t>
            </a:r>
          </a:p>
          <a:p>
            <a:pPr lvl="1"/>
            <a:r>
              <a:rPr lang="de-DE" sz="1400" dirty="0" err="1"/>
              <a:t>Pentest</a:t>
            </a:r>
            <a:r>
              <a:rPr lang="de-DE" sz="1400" dirty="0"/>
              <a:t> von Fachfirma liegt vor, akzeptiert von ISB</a:t>
            </a:r>
          </a:p>
          <a:p>
            <a:pPr lvl="1"/>
            <a:r>
              <a:rPr lang="de-DE" sz="1400" dirty="0"/>
              <a:t>Launch avisiert im September nach finaler Abstimmung mit </a:t>
            </a:r>
            <a:r>
              <a:rPr lang="de-DE" sz="1400" dirty="0" err="1"/>
              <a:t>BfDI</a:t>
            </a:r>
            <a:r>
              <a:rPr lang="de-DE" sz="1400" dirty="0"/>
              <a:t> in KW36</a:t>
            </a:r>
          </a:p>
        </p:txBody>
      </p:sp>
      <p:grpSp>
        <p:nvGrpSpPr>
          <p:cNvPr id="14" name="Gruppieren 12">
            <a:extLst>
              <a:ext uri="{FF2B5EF4-FFF2-40B4-BE49-F238E27FC236}">
                <a16:creationId xmlns:a16="http://schemas.microsoft.com/office/drawing/2014/main" id="{F187D303-B36D-3642-8856-68CDB834BF1C}"/>
              </a:ext>
            </a:extLst>
          </p:cNvPr>
          <p:cNvGrpSpPr/>
          <p:nvPr/>
        </p:nvGrpSpPr>
        <p:grpSpPr>
          <a:xfrm>
            <a:off x="3026654" y="2995890"/>
            <a:ext cx="2961203" cy="1159628"/>
            <a:chOff x="279921" y="1135532"/>
            <a:chExt cx="4653135" cy="1726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Grafik 13">
              <a:extLst>
                <a:ext uri="{FF2B5EF4-FFF2-40B4-BE49-F238E27FC236}">
                  <a16:creationId xmlns:a16="http://schemas.microsoft.com/office/drawing/2014/main" id="{4CDFE228-06F9-9C43-9118-8CB89D13B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9921" y="1135532"/>
              <a:ext cx="4473677" cy="1726401"/>
            </a:xfrm>
            <a:prstGeom prst="rect">
              <a:avLst/>
            </a:prstGeom>
          </p:spPr>
        </p:pic>
        <p:pic>
          <p:nvPicPr>
            <p:cNvPr id="17" name="Grafik 14" descr="Abzeichen Tick1">
              <a:extLst>
                <a:ext uri="{FF2B5EF4-FFF2-40B4-BE49-F238E27FC236}">
                  <a16:creationId xmlns:a16="http://schemas.microsoft.com/office/drawing/2014/main" id="{AFB00E05-E618-5D42-ADDF-FD4ED6F37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55314" y="1998732"/>
              <a:ext cx="777742" cy="777742"/>
            </a:xfrm>
            <a:prstGeom prst="rect">
              <a:avLst/>
            </a:prstGeom>
          </p:spPr>
        </p:pic>
      </p:grpSp>
      <p:pic>
        <p:nvPicPr>
          <p:cNvPr id="7" name="Graphic 6" descr="Female Profile with solid fill">
            <a:extLst>
              <a:ext uri="{FF2B5EF4-FFF2-40B4-BE49-F238E27FC236}">
                <a16:creationId xmlns:a16="http://schemas.microsoft.com/office/drawing/2014/main" id="{3E732774-C04C-E748-B0E4-234A9993B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06858" y="3364906"/>
            <a:ext cx="914400" cy="914400"/>
          </a:xfrm>
          <a:prstGeom prst="rect">
            <a:avLst/>
          </a:prstGeom>
        </p:spPr>
      </p:pic>
      <p:pic>
        <p:nvPicPr>
          <p:cNvPr id="22" name="Graphic 21" descr="Speech outline">
            <a:extLst>
              <a:ext uri="{FF2B5EF4-FFF2-40B4-BE49-F238E27FC236}">
                <a16:creationId xmlns:a16="http://schemas.microsoft.com/office/drawing/2014/main" id="{73DC1823-BBD0-7D46-BAF8-D1F63B98B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6500933" y="2422258"/>
            <a:ext cx="1914850" cy="15142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C220C3C-3CDD-D445-A51B-E7689F2D2561}"/>
              </a:ext>
            </a:extLst>
          </p:cNvPr>
          <p:cNvSpPr txBox="1"/>
          <p:nvPr/>
        </p:nvSpPr>
        <p:spPr>
          <a:xfrm>
            <a:off x="6775438" y="2745140"/>
            <a:ext cx="133986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“Ja, in </a:t>
            </a:r>
            <a:r>
              <a:rPr lang="en-US" sz="1000" err="1">
                <a:solidFill>
                  <a:schemeClr val="bg2"/>
                </a:solidFill>
              </a:rPr>
              <a:t>diesem</a:t>
            </a:r>
            <a:r>
              <a:rPr lang="en-US" sz="1000">
                <a:solidFill>
                  <a:schemeClr val="bg2"/>
                </a:solidFill>
              </a:rPr>
              <a:t> </a:t>
            </a:r>
            <a:r>
              <a:rPr lang="en-US" sz="1000" err="1">
                <a:solidFill>
                  <a:schemeClr val="bg2"/>
                </a:solidFill>
              </a:rPr>
              <a:t>Zeitraum</a:t>
            </a:r>
            <a:r>
              <a:rPr lang="en-US" sz="1000">
                <a:solidFill>
                  <a:schemeClr val="bg2"/>
                </a:solidFill>
              </a:rPr>
              <a:t> war ich an Covid19 </a:t>
            </a:r>
            <a:r>
              <a:rPr lang="en-US" sz="1000" err="1">
                <a:solidFill>
                  <a:schemeClr val="bg2"/>
                </a:solidFill>
              </a:rPr>
              <a:t>erkrankt</a:t>
            </a:r>
            <a:r>
              <a:rPr lang="en-US" sz="1000">
                <a:solidFill>
                  <a:schemeClr val="bg2"/>
                </a:solidFill>
              </a:rPr>
              <a:t>”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2571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205A39-5206-CC47-B994-4311239A2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617" y="1332727"/>
            <a:ext cx="4604729" cy="29892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E9721A-5764-0D4E-BBFA-587279D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93F13D-D28E-1340-9A17-67152D76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BA87BF-6801-1444-8C53-BAA6BC52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5D81-3A82-1148-B0D2-F5F9E1488195}" type="slidenum">
              <a:rPr lang="de-DE" smtClean="0"/>
              <a:pPr/>
              <a:t>3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F332C47-9C4A-FC47-A63B-4208C372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27" y="253547"/>
            <a:ext cx="6865876" cy="593725"/>
          </a:xfrm>
        </p:spPr>
        <p:txBody>
          <a:bodyPr>
            <a:normAutofit/>
          </a:bodyPr>
          <a:lstStyle/>
          <a:p>
            <a:r>
              <a:rPr lang="de-DE"/>
              <a:t>Aktueller Stand: </a:t>
            </a:r>
            <a:r>
              <a:rPr lang="de-DE" err="1"/>
              <a:t>Nowcast</a:t>
            </a:r>
            <a:r>
              <a:rPr lang="de-DE"/>
              <a:t> aus Wearable-Daten</a:t>
            </a: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D46B3649-06AF-2049-9A06-33D6696841F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682605" y="1348194"/>
            <a:ext cx="3190897" cy="2958326"/>
          </a:xfrm>
        </p:spPr>
        <p:txBody>
          <a:bodyPr lIns="0" tIns="0" rIns="0" bIns="0" anchor="t">
            <a:normAutofit/>
          </a:bodyPr>
          <a:lstStyle/>
          <a:p>
            <a:pPr marL="0" indent="0">
              <a:buNone/>
            </a:pPr>
            <a:r>
              <a:rPr lang="de-DE" sz="1400" b="1" err="1"/>
              <a:t>Nowcast</a:t>
            </a:r>
            <a:r>
              <a:rPr lang="de-DE" sz="1400" b="1"/>
              <a:t> von Inzidenzen auf Wochenbasis</a:t>
            </a:r>
          </a:p>
          <a:p>
            <a:r>
              <a:rPr lang="de-DE" sz="1400"/>
              <a:t>Aktuelle Fieberdetektionen lassen den aktuellen Verlauf der Pandemie gut abschätzen </a:t>
            </a:r>
          </a:p>
          <a:p>
            <a:r>
              <a:rPr lang="de-DE" sz="1400"/>
              <a:t>Wendepunkte einzelner Wellen werden verlässlich geschätzt</a:t>
            </a:r>
          </a:p>
          <a:p>
            <a:endParaRPr lang="de-DE" sz="1400"/>
          </a:p>
          <a:p>
            <a:pPr marL="0" indent="0">
              <a:buNone/>
            </a:pPr>
            <a:r>
              <a:rPr lang="de-DE" sz="1400" b="1"/>
              <a:t>Nächster Schritt: Vorhersage von Inzidenzen</a:t>
            </a:r>
          </a:p>
          <a:p>
            <a:r>
              <a:rPr lang="de-DE" sz="1400"/>
              <a:t>Erste Analysen legen nahe, dass verlässliche Vorhersagen von bis zu 5 Tagen möglich sind</a:t>
            </a:r>
          </a:p>
        </p:txBody>
      </p:sp>
    </p:spTree>
    <p:extLst>
      <p:ext uri="{BB962C8B-B14F-4D97-AF65-F5344CB8AC3E}">
        <p14:creationId xmlns:p14="http://schemas.microsoft.com/office/powerpoint/2010/main" val="21418136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E9721A-5764-0D4E-BBFA-587279D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E7C7-ECC2-9340-BF62-D99F7C95E028}" type="datetime2">
              <a:rPr lang="de-DE" smtClean="0"/>
              <a:t>Freitag, 3. September 2021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93F13D-D28E-1340-9A17-67152D76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Projektgruppe 4 am Robert Koch-Institut</a:t>
            </a:r>
            <a:endParaRPr lang="de-DE" sz="1200">
              <a:solidFill>
                <a:srgbClr val="045AA6"/>
              </a:solidFill>
              <a:sym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BA87BF-6801-1444-8C53-BAA6BC52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D5D81-3A82-1148-B0D2-F5F9E1488195}" type="slidenum">
              <a:rPr lang="de-DE" smtClean="0"/>
              <a:pPr/>
              <a:t>4</a:t>
            </a:fld>
            <a:endParaRPr kumimoji="0" lang="de-DE" sz="1200" b="0" i="0" u="none" strike="noStrike" cap="none" spc="0" normalizeH="0" baseline="0">
              <a:ln>
                <a:noFill/>
              </a:ln>
              <a:solidFill>
                <a:srgbClr val="045AA6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F332C47-9C4A-FC47-A63B-4208C372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02" y="253547"/>
            <a:ext cx="7199251" cy="469900"/>
          </a:xfrm>
        </p:spPr>
        <p:txBody>
          <a:bodyPr>
            <a:normAutofit/>
          </a:bodyPr>
          <a:lstStyle/>
          <a:p>
            <a:r>
              <a:rPr lang="de-DE"/>
              <a:t> Vorstudie: Einflüsse auf mittleren Schlafzeitpunkt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A57A3B-2019-BF4E-AFDF-41A7C217E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77" y="854405"/>
            <a:ext cx="2290676" cy="366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35654699-387E-457D-ACC6-C9D8E3AD4110}"/>
              </a:ext>
            </a:extLst>
          </p:cNvPr>
          <p:cNvSpPr>
            <a:spLocks noGrp="1"/>
          </p:cNvSpPr>
          <p:nvPr/>
        </p:nvSpPr>
        <p:spPr>
          <a:xfrm>
            <a:off x="3701406" y="1114830"/>
            <a:ext cx="4829196" cy="335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342900" marR="0" indent="-3429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▪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74700" marR="0" indent="-3175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▪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00150" marR="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▪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98171" marR="0" indent="-326571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▪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209800" marR="0" indent="-381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▪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514600" marR="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2971800" marR="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429000" marR="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3886200" marR="0" indent="-2286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45AA6"/>
              </a:buClr>
              <a:buSzPct val="100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de-DE" sz="1400" b="1" dirty="0"/>
              <a:t>Schlaf als wichtiger Gesundheitsindikator</a:t>
            </a:r>
            <a:endParaRPr lang="en-US" dirty="0"/>
          </a:p>
          <a:p>
            <a:pPr marL="285750" indent="-285750">
              <a:buFont typeface="Arial"/>
              <a:buChar char="▪"/>
            </a:pPr>
            <a:r>
              <a:rPr lang="de-DE" sz="1400" dirty="0"/>
              <a:t>Kranke Menschen schlafen früher, länger &amp; unregelmäßiger</a:t>
            </a:r>
            <a:endParaRPr lang="en-US" dirty="0"/>
          </a:p>
          <a:p>
            <a:pPr marL="25400" indent="0">
              <a:buNone/>
            </a:pPr>
            <a:endParaRPr lang="de-DE" sz="1400" b="1" dirty="0"/>
          </a:p>
          <a:p>
            <a:pPr marL="25400" indent="0">
              <a:buNone/>
            </a:pPr>
            <a:r>
              <a:rPr lang="de-DE" sz="1400" b="1" dirty="0"/>
              <a:t>Wichtige Vorstudien abgeschlossen</a:t>
            </a:r>
            <a:endParaRPr lang="de-DE" dirty="0"/>
          </a:p>
          <a:p>
            <a:pPr marL="311150" indent="-285750">
              <a:buFont typeface="Arial"/>
              <a:buChar char="▪"/>
            </a:pPr>
            <a:r>
              <a:rPr lang="de-DE" sz="1400" dirty="0"/>
              <a:t>Schlafzeiten variieren von West nach Ost, zwischen ländlichen/städtischen Regionen &amp; Wochentagen und –enden</a:t>
            </a:r>
          </a:p>
          <a:p>
            <a:pPr marL="311150" indent="-285750">
              <a:buFont typeface="Arial"/>
              <a:buChar char="▪"/>
            </a:pPr>
            <a:r>
              <a:rPr lang="de-DE" sz="1400" dirty="0"/>
              <a:t>Abweichungen weisen auf mögliche akute </a:t>
            </a:r>
            <a:r>
              <a:rPr lang="de-DE" sz="1400" dirty="0" err="1"/>
              <a:t>Ekrankungen</a:t>
            </a:r>
            <a:r>
              <a:rPr lang="de-DE" sz="1400" dirty="0"/>
              <a:t> --&gt; Erweiterung des Fiebermonitors um Schlaf im nächsten Schritt</a:t>
            </a:r>
          </a:p>
          <a:p>
            <a:pPr marL="2540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b="1" dirty="0"/>
              <a:t>Sekundäreffekte der Pandemie in Schlafdaten sichtbar</a:t>
            </a:r>
            <a:endParaRPr lang="de-DE" dirty="0"/>
          </a:p>
          <a:p>
            <a:pPr marL="285750" indent="-285750">
              <a:buFont typeface="Arial"/>
              <a:buChar char="▪"/>
            </a:pPr>
            <a:r>
              <a:rPr lang="de-DE" sz="1400" dirty="0"/>
              <a:t>Angleichung von Schlafzeiten durch </a:t>
            </a:r>
            <a:r>
              <a:rPr lang="de-DE" sz="1400" dirty="0" err="1">
                <a:ea typeface="+mn-lt"/>
                <a:cs typeface="+mn-lt"/>
              </a:rPr>
              <a:t>Lockdown</a:t>
            </a:r>
            <a:r>
              <a:rPr lang="de-DE" sz="1400" dirty="0">
                <a:ea typeface="+mn-lt"/>
                <a:cs typeface="+mn-lt"/>
              </a:rPr>
              <a:t> &amp; Home-Office</a:t>
            </a:r>
            <a:r>
              <a:rPr lang="de-DE" sz="1400" dirty="0"/>
              <a:t> (flexiblere Arbeitszeiten, weniger pendeln) --&gt; weitere Analysen in Planung </a:t>
            </a:r>
            <a:endParaRPr lang="de-DE" dirty="0"/>
          </a:p>
          <a:p>
            <a:pPr lvl="1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52421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297F04-450B-7341-8EB3-A5E571CD10C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1435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DE" sz="2800">
                <a:solidFill>
                  <a:schemeClr val="bg1"/>
                </a:solidFill>
              </a:rPr>
              <a:t>Danke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262072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KI_P4_Slide_Template" id="{B143C127-2C94-1749-8D5F-466C27C47BCB}" vid="{48A585A8-DC3E-0F44-8656-C1911CB1AA7A}"/>
    </a:ext>
  </a:extLst>
</a:theme>
</file>

<file path=ppt/theme/theme2.xml><?xml version="1.0" encoding="utf-8"?>
<a:theme xmlns:a="http://schemas.openxmlformats.org/drawingml/2006/main" name="Office-Design">
  <a:themeElements>
    <a:clrScheme name="Office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217</Words>
  <Application>Microsoft Macintosh PowerPoint</Application>
  <PresentationFormat>On-screen Show (16:9)</PresentationFormat>
  <Paragraphs>35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Office-Design</vt:lpstr>
      <vt:lpstr>Status Corona-Datenspende 03.09.2021</vt:lpstr>
      <vt:lpstr>Q3 2021: Surveys werden in der Datenspende-App verfügbar</vt:lpstr>
      <vt:lpstr>Aktueller Stand: Nowcast aus Wearable-Daten</vt:lpstr>
      <vt:lpstr> Vorstudie: Einflüsse auf mittleren Schlafzeitpunkt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Susi Gottwald</dc:creator>
  <cp:lastModifiedBy>David Hinrichs</cp:lastModifiedBy>
  <cp:revision>9</cp:revision>
  <dcterms:created xsi:type="dcterms:W3CDTF">2021-01-13T14:13:10Z</dcterms:created>
  <dcterms:modified xsi:type="dcterms:W3CDTF">2021-09-03T09:21:23Z</dcterms:modified>
</cp:coreProperties>
</file>