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91" r:id="rId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90984" autoAdjust="0"/>
  </p:normalViewPr>
  <p:slideViewPr>
    <p:cSldViewPr snapToGrid="0" snapToObjects="1">
      <p:cViewPr varScale="1">
        <p:scale>
          <a:sx n="137" d="100"/>
          <a:sy n="137" d="100"/>
        </p:scale>
        <p:origin x="110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03.09.2021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03.09.2021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68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nhaltsplatzhalter 21" descr="Ein Bild, das Kuchen, ausgestaltet, farbig, Obst enthält.&#10;&#10;Automatisch generierte Beschreibung">
            <a:extLst>
              <a:ext uri="{FF2B5EF4-FFF2-40B4-BE49-F238E27FC236}">
                <a16:creationId xmlns:a16="http://schemas.microsoft.com/office/drawing/2014/main" id="{43EF7E3F-B560-4FCE-B824-8D96F17A2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6" r="3485"/>
          <a:stretch/>
        </p:blipFill>
        <p:spPr>
          <a:xfrm>
            <a:off x="573754" y="4326970"/>
            <a:ext cx="817324" cy="824712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94FBE6A-1836-4DF3-A2B4-A75A7550D0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4705" y="918347"/>
            <a:ext cx="4608822" cy="1219016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b="1" dirty="0"/>
              <a:t>Kennzahlen</a:t>
            </a:r>
            <a:r>
              <a:rPr lang="de-DE" sz="4000" dirty="0"/>
              <a:t>: 	&gt;33 Mio. Downloads | 509.000 geteilte positive 		Ergebnisse|1000 warnende Personen/Tag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endParaRPr lang="de-DE" sz="40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b="1" dirty="0"/>
              <a:t>Entwicklung</a:t>
            </a:r>
            <a:r>
              <a:rPr lang="de-DE" sz="4000" dirty="0"/>
              <a:t>: 	Aktuelle Version 2.8, Version 2.9 am 8. September („</a:t>
            </a:r>
            <a:r>
              <a:rPr lang="de-DE" sz="4000" dirty="0" err="1"/>
              <a:t>Stv</a:t>
            </a:r>
            <a:r>
              <a:rPr lang="de-DE" sz="4000" dirty="0"/>
              <a:t>. Warnung“)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endParaRPr lang="de-DE" sz="40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b="1" dirty="0"/>
              <a:t>Kommunikation</a:t>
            </a:r>
            <a:r>
              <a:rPr lang="de-DE" sz="4000" dirty="0"/>
              <a:t>: 	Twitter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dirty="0"/>
              <a:t>	   -33 Mio. Downloads, 65.000 Views, 1500 Interaktionen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dirty="0"/>
              <a:t>	   -Thread Eventregistrierung (Check-In-Funktion): 64.000 Views, 800 	  	Likes, 340 Retweets, 12.000 Views für das Video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dirty="0"/>
              <a:t>	   -Aufruf: Was ist das Beste an der CWA - &gt; Begriffswolke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dirty="0"/>
              <a:t>	</a:t>
            </a:r>
            <a:br>
              <a:rPr lang="de-DE" sz="4000" dirty="0"/>
            </a:br>
            <a:r>
              <a:rPr lang="de-DE" sz="4000" dirty="0"/>
              <a:t>	</a:t>
            </a:r>
            <a:br>
              <a:rPr lang="de-DE" sz="4000" dirty="0"/>
            </a:br>
            <a:r>
              <a:rPr lang="de-DE" sz="4000" dirty="0"/>
              <a:t>	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95A4BCA-55F4-4629-9855-BC20380C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264"/>
            <a:ext cx="7983646" cy="435669"/>
          </a:xfrm>
        </p:spPr>
        <p:txBody>
          <a:bodyPr/>
          <a:lstStyle/>
          <a:p>
            <a:r>
              <a:rPr lang="de-DE" dirty="0"/>
              <a:t>Update Digitale Projekte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67C4C3E-71FF-4DAB-BA61-07CD4A67E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"/>
          <a:stretch/>
        </p:blipFill>
        <p:spPr bwMode="auto">
          <a:xfrm>
            <a:off x="263576" y="1116475"/>
            <a:ext cx="756348" cy="71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BEAFB7D-C0CF-4A03-AB71-D9E80F644B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61" t="6783" r="7053" b="6747"/>
          <a:stretch/>
        </p:blipFill>
        <p:spPr>
          <a:xfrm>
            <a:off x="364662" y="2423263"/>
            <a:ext cx="663168" cy="6542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0DD476C-AB7B-4BFD-AB2A-09CAC4BA64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660" y="3548800"/>
            <a:ext cx="597187" cy="597187"/>
          </a:xfrm>
          <a:prstGeom prst="rect">
            <a:avLst/>
          </a:prstGeom>
        </p:spPr>
      </p:pic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E5422EB-3E1C-4F01-8879-AAD1349196BA}"/>
              </a:ext>
            </a:extLst>
          </p:cNvPr>
          <p:cNvSpPr txBox="1">
            <a:spLocks/>
          </p:cNvSpPr>
          <p:nvPr/>
        </p:nvSpPr>
        <p:spPr>
          <a:xfrm>
            <a:off x="1929597" y="3331740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32603F47-BDD4-4B93-B353-E9A5005ECD3C}"/>
              </a:ext>
            </a:extLst>
          </p:cNvPr>
          <p:cNvSpPr txBox="1">
            <a:spLocks/>
          </p:cNvSpPr>
          <p:nvPr/>
        </p:nvSpPr>
        <p:spPr>
          <a:xfrm>
            <a:off x="642194" y="3325724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45244B27-097E-460B-B7EB-3910311ABA9F}"/>
              </a:ext>
            </a:extLst>
          </p:cNvPr>
          <p:cNvSpPr txBox="1">
            <a:spLocks/>
          </p:cNvSpPr>
          <p:nvPr/>
        </p:nvSpPr>
        <p:spPr>
          <a:xfrm>
            <a:off x="457200" y="4067182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28DBBED-B736-44B3-8D3F-CECBC868978C}"/>
              </a:ext>
            </a:extLst>
          </p:cNvPr>
          <p:cNvSpPr txBox="1">
            <a:spLocks/>
          </p:cNvSpPr>
          <p:nvPr/>
        </p:nvSpPr>
        <p:spPr>
          <a:xfrm>
            <a:off x="1184705" y="2292774"/>
            <a:ext cx="4534289" cy="101100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100" b="1" dirty="0"/>
              <a:t>Kennzahlen</a:t>
            </a:r>
            <a:r>
              <a:rPr lang="de-DE" sz="1100" dirty="0"/>
              <a:t>:	</a:t>
            </a:r>
            <a:r>
              <a:rPr lang="de-DE" sz="1100" dirty="0" err="1"/>
              <a:t>CovPass</a:t>
            </a:r>
            <a:r>
              <a:rPr lang="de-DE" sz="1100" dirty="0"/>
              <a:t>-App: 18,27 Mio. Downloads (Stand 01.09.)</a:t>
            </a:r>
            <a:br>
              <a:rPr lang="de-DE" sz="1100" dirty="0"/>
            </a:br>
            <a:r>
              <a:rPr lang="de-DE" sz="1100" dirty="0"/>
              <a:t>	</a:t>
            </a:r>
            <a:r>
              <a:rPr lang="de-DE" sz="1100" dirty="0" err="1"/>
              <a:t>CovPassCheck</a:t>
            </a:r>
            <a:r>
              <a:rPr lang="de-DE" sz="1100" dirty="0"/>
              <a:t>-App: ca. 373.000 Downloads (Stand 01.09.)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100" dirty="0"/>
              <a:t>	107,63 Mio. DCC (Impf-/Genesenen-/Test-Zertifikate)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endParaRPr lang="de-DE" sz="11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100" b="1" dirty="0"/>
              <a:t>Entwicklung</a:t>
            </a:r>
            <a:r>
              <a:rPr lang="de-DE" sz="1100" dirty="0"/>
              <a:t>: 	Version 1.7 live seit 01.09. 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100" dirty="0"/>
              <a:t>	- Funktionalität: EU-Ausdruck, Technisches Ablaufdatum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100" dirty="0"/>
              <a:t>	Release 1.8. Freigabe erfolgt voraussichtlich bis Ende dieser Woche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100" dirty="0"/>
              <a:t>	- Funktionalität: Booster-Impfung (</a:t>
            </a:r>
            <a:r>
              <a:rPr lang="de-DE" sz="1100" dirty="0" err="1"/>
              <a:t>CovPass</a:t>
            </a:r>
            <a:r>
              <a:rPr lang="de-DE" sz="1100" dirty="0"/>
              <a:t>)	</a:t>
            </a:r>
            <a:endParaRPr lang="de-DE" sz="1000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6F3C8183-8464-4A23-B427-25C3A45B46CC}"/>
              </a:ext>
            </a:extLst>
          </p:cNvPr>
          <p:cNvSpPr txBox="1">
            <a:spLocks/>
          </p:cNvSpPr>
          <p:nvPr/>
        </p:nvSpPr>
        <p:spPr>
          <a:xfrm>
            <a:off x="1184705" y="3371792"/>
            <a:ext cx="4534289" cy="954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Kennzahlen</a:t>
            </a:r>
            <a:r>
              <a:rPr lang="de-DE" sz="1000" dirty="0"/>
              <a:t>: </a:t>
            </a:r>
            <a:r>
              <a:rPr lang="de-DE" sz="1000"/>
              <a:t>	bis </a:t>
            </a:r>
            <a:r>
              <a:rPr lang="de-DE" sz="1000" dirty="0"/>
              <a:t>zu 80.000 Anmeldungen pro Tag</a:t>
            </a:r>
            <a:br>
              <a:rPr lang="de-DE" sz="1000" dirty="0"/>
            </a:br>
            <a:r>
              <a:rPr lang="de-DE" sz="1000"/>
              <a:t>	12,8 </a:t>
            </a:r>
            <a:r>
              <a:rPr lang="de-DE" sz="1000" dirty="0"/>
              <a:t>Mio. Anmeldungen seit 11/2020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endParaRPr lang="de-DE" sz="10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Entwicklung</a:t>
            </a:r>
            <a:r>
              <a:rPr lang="de-DE" sz="1000" dirty="0"/>
              <a:t>: 	Vertrag nun kurz vor Abschluss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dirty="0"/>
              <a:t>	</a:t>
            </a:r>
            <a:endParaRPr lang="de-DE" sz="10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dirty="0"/>
              <a:t>	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979FB610-6245-4149-8245-9EE5044A87DA}"/>
              </a:ext>
            </a:extLst>
          </p:cNvPr>
          <p:cNvSpPr txBox="1">
            <a:spLocks/>
          </p:cNvSpPr>
          <p:nvPr/>
        </p:nvSpPr>
        <p:spPr>
          <a:xfrm>
            <a:off x="1783052" y="4349129"/>
            <a:ext cx="6650146" cy="6733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</a:pPr>
            <a:endParaRPr lang="de-DE" sz="1200" dirty="0"/>
          </a:p>
          <a:p>
            <a:pPr>
              <a:spcBef>
                <a:spcPts val="0"/>
              </a:spcBef>
              <a:buSzPct val="80000"/>
            </a:pPr>
            <a:endParaRPr lang="de-DE" sz="1700" dirty="0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AB5A78F-EBE1-40F5-A87D-3F76C5512DA9}"/>
              </a:ext>
            </a:extLst>
          </p:cNvPr>
          <p:cNvCxnSpPr/>
          <p:nvPr/>
        </p:nvCxnSpPr>
        <p:spPr>
          <a:xfrm>
            <a:off x="0" y="2173129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CD901919-FF22-46CD-9392-41A6475A14C6}"/>
              </a:ext>
            </a:extLst>
          </p:cNvPr>
          <p:cNvCxnSpPr/>
          <p:nvPr/>
        </p:nvCxnSpPr>
        <p:spPr>
          <a:xfrm>
            <a:off x="-11286" y="3356295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925E0C50-A73D-452D-82AB-A16928D2F0EE}"/>
              </a:ext>
            </a:extLst>
          </p:cNvPr>
          <p:cNvCxnSpPr/>
          <p:nvPr/>
        </p:nvCxnSpPr>
        <p:spPr>
          <a:xfrm>
            <a:off x="0" y="4275724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6EA3B6E-FCB8-46A2-8A0F-680AAE3F09E2}"/>
              </a:ext>
            </a:extLst>
          </p:cNvPr>
          <p:cNvCxnSpPr/>
          <p:nvPr/>
        </p:nvCxnSpPr>
        <p:spPr>
          <a:xfrm>
            <a:off x="-2650" y="822065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2525046-3516-496C-B7C9-0271B9C9D0EE}"/>
              </a:ext>
            </a:extLst>
          </p:cNvPr>
          <p:cNvGrpSpPr/>
          <p:nvPr/>
        </p:nvGrpSpPr>
        <p:grpSpPr>
          <a:xfrm>
            <a:off x="481399" y="4280303"/>
            <a:ext cx="386015" cy="789981"/>
            <a:chOff x="468469" y="923924"/>
            <a:chExt cx="2002242" cy="4097598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DABC36DA-E9E3-4D2E-B5E3-E491B49561D7}"/>
                </a:ext>
              </a:extLst>
            </p:cNvPr>
            <p:cNvGrpSpPr/>
            <p:nvPr/>
          </p:nvGrpSpPr>
          <p:grpSpPr>
            <a:xfrm>
              <a:off x="468469" y="923924"/>
              <a:ext cx="2002242" cy="4097598"/>
              <a:chOff x="468468" y="835340"/>
              <a:chExt cx="2225987" cy="4435433"/>
            </a:xfrm>
          </p:grpSpPr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76D5B3CB-8F51-4619-9BAD-4E8AABBC99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8248" t="4560"/>
              <a:stretch/>
            </p:blipFill>
            <p:spPr>
              <a:xfrm>
                <a:off x="556626" y="1033544"/>
                <a:ext cx="2030396" cy="4056647"/>
              </a:xfrm>
              <a:prstGeom prst="rect">
                <a:avLst/>
              </a:prstGeom>
            </p:spPr>
          </p:pic>
          <p:sp>
            <p:nvSpPr>
              <p:cNvPr id="34" name="Halbbogen 33">
                <a:extLst>
                  <a:ext uri="{FF2B5EF4-FFF2-40B4-BE49-F238E27FC236}">
                    <a16:creationId xmlns:a16="http://schemas.microsoft.com/office/drawing/2014/main" id="{A05677C7-A591-4FC9-814E-28E1B9303ED2}"/>
                  </a:ext>
                </a:extLst>
              </p:cNvPr>
              <p:cNvSpPr/>
              <p:nvPr/>
            </p:nvSpPr>
            <p:spPr>
              <a:xfrm rot="2950322">
                <a:off x="2129816" y="952490"/>
                <a:ext cx="681789" cy="447489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Halbbogen 35">
                <a:extLst>
                  <a:ext uri="{FF2B5EF4-FFF2-40B4-BE49-F238E27FC236}">
                    <a16:creationId xmlns:a16="http://schemas.microsoft.com/office/drawing/2014/main" id="{19EB7AB9-FBF1-4ED5-A3E9-40AD73EA7C82}"/>
                  </a:ext>
                </a:extLst>
              </p:cNvPr>
              <p:cNvSpPr/>
              <p:nvPr/>
            </p:nvSpPr>
            <p:spPr>
              <a:xfrm rot="14177554">
                <a:off x="351318" y="4706134"/>
                <a:ext cx="681789" cy="447489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Abgerundetes Rechteck 14">
              <a:extLst>
                <a:ext uri="{FF2B5EF4-FFF2-40B4-BE49-F238E27FC236}">
                  <a16:creationId xmlns:a16="http://schemas.microsoft.com/office/drawing/2014/main" id="{7AB65EA6-1703-431C-A1CD-6ACC4F647A19}"/>
                </a:ext>
              </a:extLst>
            </p:cNvPr>
            <p:cNvSpPr/>
            <p:nvPr/>
          </p:nvSpPr>
          <p:spPr>
            <a:xfrm>
              <a:off x="786424" y="1444404"/>
              <a:ext cx="1408631" cy="3247767"/>
            </a:xfrm>
            <a:prstGeom prst="roundRect">
              <a:avLst>
                <a:gd name="adj" fmla="val 10867"/>
              </a:avLst>
            </a:prstGeom>
            <a:solidFill>
              <a:schemeClr val="bg1"/>
            </a:solidFill>
            <a:ln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095F21F6-0CDD-41E9-990A-80E71A5C0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8" y="1530116"/>
              <a:ext cx="1288725" cy="3290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7537029A-0A7F-4534-83D8-7CFA0072E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172" y="2318011"/>
              <a:ext cx="1091598" cy="1501813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7144393D-6DFB-4F2D-9574-DDCE05D00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80" y="4213130"/>
              <a:ext cx="560232" cy="367914"/>
            </a:xfrm>
            <a:prstGeom prst="rect">
              <a:avLst/>
            </a:prstGeom>
          </p:spPr>
        </p:pic>
      </p:grpSp>
      <p:sp>
        <p:nvSpPr>
          <p:cNvPr id="38" name="Datumsplatzhalter 2">
            <a:extLst>
              <a:ext uri="{FF2B5EF4-FFF2-40B4-BE49-F238E27FC236}">
                <a16:creationId xmlns:a16="http://schemas.microsoft.com/office/drawing/2014/main" id="{690F7901-894C-41D1-9840-FB577BFD5B55}"/>
              </a:ext>
            </a:extLst>
          </p:cNvPr>
          <p:cNvSpPr>
            <a:spLocks noGrp="1"/>
          </p:cNvSpPr>
          <p:nvPr/>
        </p:nvSpPr>
        <p:spPr>
          <a:xfrm>
            <a:off x="3055685" y="4812976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27.08.2021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7703283-B4C1-4298-8A55-C0C041613F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3775" y="166850"/>
            <a:ext cx="2803025" cy="278421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24026C1-9FCA-48B1-BCD0-A54E8B1190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98832" y="3006177"/>
            <a:ext cx="2776529" cy="208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5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Bildschirmpräsentation (16:9)</PresentationFormat>
  <Paragraphs>24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ＭＳ 明朝</vt:lpstr>
      <vt:lpstr>Arial</vt:lpstr>
      <vt:lpstr>Calibri</vt:lpstr>
      <vt:lpstr>Wingdings</vt:lpstr>
      <vt:lpstr>Office-Design</vt:lpstr>
      <vt:lpstr>Update Digitale Projekte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Scheida, Wolfgang</cp:lastModifiedBy>
  <cp:revision>170</cp:revision>
  <dcterms:created xsi:type="dcterms:W3CDTF">2015-11-02T12:29:13Z</dcterms:created>
  <dcterms:modified xsi:type="dcterms:W3CDTF">2021-09-03T07:07:48Z</dcterms:modified>
</cp:coreProperties>
</file>