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727" r:id="rId3"/>
    <p:sldId id="728" r:id="rId4"/>
    <p:sldId id="264" r:id="rId5"/>
    <p:sldId id="729" r:id="rId6"/>
    <p:sldId id="730" r:id="rId7"/>
    <p:sldId id="272" r:id="rId8"/>
    <p:sldId id="266" r:id="rId9"/>
    <p:sldId id="273" r:id="rId10"/>
    <p:sldId id="735" r:id="rId11"/>
    <p:sldId id="731" r:id="rId12"/>
    <p:sldId id="732" r:id="rId13"/>
    <p:sldId id="734" r:id="rId14"/>
    <p:sldId id="733" r:id="rId1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82924" autoAdjust="0"/>
  </p:normalViewPr>
  <p:slideViewPr>
    <p:cSldViewPr snapToGrid="0" snapToObjects="1">
      <p:cViewPr varScale="1">
        <p:scale>
          <a:sx n="110" d="100"/>
          <a:sy n="110" d="100"/>
        </p:scale>
        <p:origin x="170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Beide Parameter bilden den Trend des Infektionsgeschehens ab, wobei insbesondere beim Bezug zum Hospitalisierungsdatum beim Peak bzw. in der Anstiegsphase deutliche </a:t>
            </a:r>
            <a:r>
              <a:rPr lang="de-DE" dirty="0" err="1"/>
              <a:t>Verzüge</a:t>
            </a:r>
            <a:r>
              <a:rPr lang="de-DE" dirty="0"/>
              <a:t> sichtbar sind</a:t>
            </a:r>
          </a:p>
          <a:p>
            <a:pPr marL="171450" indent="-171450">
              <a:buFontTx/>
              <a:buChar char="-"/>
            </a:pPr>
            <a:r>
              <a:rPr lang="de-DE" dirty="0"/>
              <a:t>Die Darstellung der </a:t>
            </a:r>
            <a:r>
              <a:rPr lang="de-DE" dirty="0" err="1"/>
              <a:t>hosp</a:t>
            </a:r>
            <a:r>
              <a:rPr lang="de-DE" dirty="0"/>
              <a:t>. Fälle nach Meldedatum ist vollständiger und bildet das Infektionsgeschehen besser ab</a:t>
            </a:r>
          </a:p>
          <a:p>
            <a:pPr marL="171450" indent="-171450">
              <a:buFontTx/>
              <a:buChar char="-"/>
            </a:pPr>
            <a:r>
              <a:rPr lang="de-DE" dirty="0"/>
              <a:t>Gleichzeitig gibt es hier auch weniger Abweichungen zwischen den Darstellungen mit und ohne Nachmeldungen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22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Zusätzlich: Meldedatum und Hospitalisierungsdatum liegen in der Regel eng bei einander, insofern dürfte es hier nur wenig Diskrepanzen bei Analysen z.B. beim Bezug zum Erkrankungsdatum/Todesfalldatum o.ä. geben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Unklar bisher: Auswirkungen der Meldeverordnung auf die Vollständigkeit der Daten zur Hospitalisierung (vgl. nächste Folie)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3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dirty="0"/>
              <a:t>dargestellt ist die Entwicklung des Wertes </a:t>
            </a:r>
            <a:r>
              <a:rPr lang="de-DE" sz="1200" dirty="0" err="1"/>
              <a:t>hosp</a:t>
            </a:r>
            <a:r>
              <a:rPr lang="de-DE" sz="1200" dirty="0"/>
              <a:t>. Fälle eines fixierten Tages nach Meldewochen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D.h. ein Punkt gibt an nach wieviel Tagen wieviel Prozent der tatsächlichen hospitalisierten Fälle bekannt sind. 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Nach 0 Tagen (also dem Tag an dem wir die 7T Inzidenz berichten) kennen wir ca. 57% der Fälle, nach einer Woche 81%, nach 2 Wochen 90% usw. (Meldedatum)</a:t>
            </a:r>
          </a:p>
          <a:p>
            <a:pPr marL="171450" indent="-171450">
              <a:buFontTx/>
              <a:buChar char="-"/>
            </a:pPr>
            <a:r>
              <a:rPr lang="de-DE" sz="1200" dirty="0"/>
              <a:t>Zum Berichtstag (der Tag, der voraussichtlich auch für Grenzwerte genutzt werden soll) ist der Anteil berichteter </a:t>
            </a:r>
            <a:r>
              <a:rPr lang="de-DE" sz="1200" dirty="0" err="1"/>
              <a:t>hosp</a:t>
            </a:r>
            <a:r>
              <a:rPr lang="de-DE" sz="1200" dirty="0"/>
              <a:t>. Fälle höher beim Bezug zum Meldedatum (57%) als nach </a:t>
            </a:r>
            <a:r>
              <a:rPr lang="de-DE" sz="1200" dirty="0" err="1"/>
              <a:t>Hosp.datum</a:t>
            </a:r>
            <a:r>
              <a:rPr lang="de-DE" sz="1200" dirty="0"/>
              <a:t> (37%)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17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02.09.2021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03.09.2021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5E275D-92E2-4004-AED9-55764614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65093CB-E88A-4641-9272-BA6E2208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EAFF006-D8F8-4CC2-8BEB-9DB484D8991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46643"/>
          <a:stretch/>
        </p:blipFill>
        <p:spPr>
          <a:xfrm>
            <a:off x="3913146" y="867110"/>
            <a:ext cx="3226652" cy="4276390"/>
          </a:xfr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D687A358-9C34-4DDE-8C16-4AB489E0F27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r="45619"/>
          <a:stretch/>
        </p:blipFill>
        <p:spPr>
          <a:xfrm>
            <a:off x="564826" y="868524"/>
            <a:ext cx="3287486" cy="4274976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4FD4F3A0-B80E-4CC6-BFB9-69E47BEF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und Hospitalisierungsinzidenz nach Kreis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96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0C3FCC-A0A9-452F-A87E-FAFDB179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D239D7-320B-4A32-9C29-DAC6E612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1E22625-468B-424A-A73B-9B3F57A9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Verhältnis 7-Tage-Inzidenz und Hospitalisierungsinzidenz nach BL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64FB2DA-7ACC-4F7C-B093-0E79EFBE0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815" y="1196490"/>
            <a:ext cx="6233974" cy="38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1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BCE70B-1EAA-48CA-87BC-1FCBB928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815C56-03B7-4067-9444-E259C289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2D17B29-27A4-4DAC-BD87-EF239BC0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175"/>
            <a:ext cx="7983538" cy="714375"/>
          </a:xfrm>
        </p:spPr>
        <p:txBody>
          <a:bodyPr/>
          <a:lstStyle/>
          <a:p>
            <a:r>
              <a:rPr lang="de-DE" dirty="0"/>
              <a:t>Verhältnis 7-Tage-Inzidenz und Hospitalisierungsinzidenz nach BL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72E99A8-08B6-426C-8B0A-4518137F9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6" y="1164245"/>
            <a:ext cx="7139251" cy="39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2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7D3055-1A7A-4311-92F0-4B875A7E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F3BB4C-343B-415A-840C-8D80829E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049BF85-7BFD-406F-8EF7-04743764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175"/>
            <a:ext cx="7983538" cy="714375"/>
          </a:xfrm>
        </p:spPr>
        <p:txBody>
          <a:bodyPr/>
          <a:lstStyle/>
          <a:p>
            <a:r>
              <a:rPr lang="de-DE" dirty="0"/>
              <a:t>Verhältnis 7-Tage-Inzidenz und Hospitalisierungsinzidenz nach BL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0F71463-F629-4EE6-8D4B-7B7236277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7" y="1202889"/>
            <a:ext cx="6602328" cy="39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7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211DEC-3455-41F6-8CC1-A0E190F2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6AD819-E227-4E86-89EA-28E71D72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1E9FDA0-D938-49ED-B32E-29C4C084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8175"/>
            <a:ext cx="7983538" cy="714375"/>
          </a:xfrm>
        </p:spPr>
        <p:txBody>
          <a:bodyPr/>
          <a:lstStyle/>
          <a:p>
            <a:r>
              <a:rPr lang="de-DE" dirty="0"/>
              <a:t>Verhältnis 7-Tage-Inzidenz und Hospitalisierungsinzidenz nach BL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ECD06CD-406F-4DC8-97AB-4B8428FAB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37" y="1184366"/>
            <a:ext cx="6182576" cy="395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5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F028B17-DAFC-4635-AFE0-04483F8FE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525" y="1146350"/>
            <a:ext cx="6702949" cy="3757835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Überblick Kennzahlen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E3BDA7-6518-4527-94A0-60A5298749C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825" y="1184744"/>
            <a:ext cx="7132038" cy="3856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FD08025-72A3-4070-9F97-F9863909B96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6894" y="1097445"/>
            <a:ext cx="5430741" cy="3943662"/>
          </a:xfrm>
          <a:prstGeom prst="rect">
            <a:avLst/>
          </a:prstGeom>
          <a:noFill/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Geografische Verteilung 7-Tage-Inzidenz nach Landkreis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96241E1-9000-4FA8-B545-4B4300B3A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54" y="775158"/>
            <a:ext cx="7340493" cy="4129027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Sterbefallzahlen Deutschland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659D78-EE74-4ECB-ADF0-FD96640D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8B8D0D-2339-4B2A-AA93-33B7FE13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869B0B1-4470-42FC-A421-E231D8F9B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Zusatzfolien Hospitalisierungsinzidenz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122B045-68E0-4AAD-86EA-163C21F630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76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9EF6C51-38D2-467D-B2CB-014DDF5C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E65112-FA26-4A5A-A85D-15B30442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9C21141-F1D9-4C77-8328-664E0926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Meldeverzug I</a:t>
            </a:r>
            <a:br>
              <a:rPr lang="de-DE" dirty="0"/>
            </a:br>
            <a:r>
              <a:rPr lang="de-DE" b="0" dirty="0"/>
              <a:t>Hospitalisierungsinzidenz nach Meldedatum/Hospitalisierungsdatum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862644B-37B5-4967-9BF7-0BE4A9AD071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57201" y="1589485"/>
            <a:ext cx="3397568" cy="2548175"/>
          </a:xfrm>
          <a:prstGeom prst="rect">
            <a:avLst/>
          </a:prstGeo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D5CF4B5-3ECE-4D84-B086-FB4228DE704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4579938" y="1597819"/>
            <a:ext cx="3276282" cy="2457211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E924BD7-B4BB-439F-AA04-0DE93CBAE3EC}"/>
              </a:ext>
            </a:extLst>
          </p:cNvPr>
          <p:cNvSpPr/>
          <p:nvPr/>
        </p:nvSpPr>
        <p:spPr>
          <a:xfrm>
            <a:off x="413792" y="4054973"/>
            <a:ext cx="3440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i="1" dirty="0">
                <a:solidFill>
                  <a:srgbClr val="0070C0"/>
                </a:solidFill>
              </a:rPr>
              <a:t>OHNE NACHMELDUNGEN: </a:t>
            </a:r>
            <a:r>
              <a:rPr lang="de-DE" sz="1000" b="1" i="1" dirty="0">
                <a:solidFill>
                  <a:srgbClr val="0070C0"/>
                </a:solidFill>
              </a:rPr>
              <a:t>7-Tage-Inzidenz der Hospitalisierungen</a:t>
            </a:r>
            <a:r>
              <a:rPr lang="de-DE" sz="1000" i="1" dirty="0">
                <a:solidFill>
                  <a:srgbClr val="0070C0"/>
                </a:solidFill>
              </a:rPr>
              <a:t> nach </a:t>
            </a:r>
            <a:r>
              <a:rPr lang="de-DE" sz="1000" b="1" i="1" dirty="0">
                <a:solidFill>
                  <a:srgbClr val="0070C0"/>
                </a:solidFill>
              </a:rPr>
              <a:t>Meldedatum (durchgezogen</a:t>
            </a:r>
            <a:r>
              <a:rPr lang="de-DE" sz="1000" i="1" dirty="0">
                <a:solidFill>
                  <a:srgbClr val="0070C0"/>
                </a:solidFill>
              </a:rPr>
              <a:t>) und nach </a:t>
            </a:r>
            <a:r>
              <a:rPr lang="de-DE" sz="1000" b="1" i="1" dirty="0">
                <a:solidFill>
                  <a:srgbClr val="0070C0"/>
                </a:solidFill>
              </a:rPr>
              <a:t>Hospitalisierungsdatum (gestrichelt), </a:t>
            </a:r>
            <a:r>
              <a:rPr lang="de-DE" sz="1000" i="1" dirty="0">
                <a:solidFill>
                  <a:srgbClr val="0070C0"/>
                </a:solidFill>
              </a:rPr>
              <a:t>berechnet mit dem jeweiligen vergangenen Datenstand, Datenstand: 01.09.2021.</a:t>
            </a:r>
            <a:endParaRPr lang="de-DE" sz="1000" dirty="0">
              <a:solidFill>
                <a:srgbClr val="0070C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E6AE460-09E8-4A3A-9C43-1E9B8AA3BEA5}"/>
              </a:ext>
            </a:extLst>
          </p:cNvPr>
          <p:cNvSpPr/>
          <p:nvPr/>
        </p:nvSpPr>
        <p:spPr>
          <a:xfrm>
            <a:off x="4579938" y="4087952"/>
            <a:ext cx="3440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i="1" dirty="0">
                <a:solidFill>
                  <a:srgbClr val="0070C0"/>
                </a:solidFill>
              </a:rPr>
              <a:t>MIT NACHMELDUNGEN: </a:t>
            </a:r>
            <a:r>
              <a:rPr lang="de-DE" sz="1000" b="1" i="1" dirty="0">
                <a:solidFill>
                  <a:srgbClr val="0070C0"/>
                </a:solidFill>
              </a:rPr>
              <a:t>7-Tage-Inzidenz der Hospitalisierungen</a:t>
            </a:r>
            <a:r>
              <a:rPr lang="de-DE" sz="1000" i="1" dirty="0">
                <a:solidFill>
                  <a:srgbClr val="0070C0"/>
                </a:solidFill>
              </a:rPr>
              <a:t> nach </a:t>
            </a:r>
            <a:r>
              <a:rPr lang="de-DE" sz="1000" b="1" i="1" dirty="0">
                <a:solidFill>
                  <a:srgbClr val="0070C0"/>
                </a:solidFill>
              </a:rPr>
              <a:t>Meldedatum (durchgezogen</a:t>
            </a:r>
            <a:r>
              <a:rPr lang="de-DE" sz="1000" i="1" dirty="0">
                <a:solidFill>
                  <a:srgbClr val="0070C0"/>
                </a:solidFill>
              </a:rPr>
              <a:t>) und nach </a:t>
            </a:r>
            <a:r>
              <a:rPr lang="de-DE" sz="1000" b="1" i="1" dirty="0">
                <a:solidFill>
                  <a:srgbClr val="0070C0"/>
                </a:solidFill>
              </a:rPr>
              <a:t>Hospitalisierungsdatum (gestrichelt), </a:t>
            </a:r>
            <a:r>
              <a:rPr lang="de-DE" sz="1000" i="1" dirty="0">
                <a:solidFill>
                  <a:srgbClr val="0070C0"/>
                </a:solidFill>
              </a:rPr>
              <a:t>berechnet mit dem jeweiligen vergangenen Datenstand, Datenstand: 01.09.2021.</a:t>
            </a:r>
            <a:endParaRPr lang="de-DE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0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4FDEBB0-2AC4-4CE5-A0C1-4A40896EF5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endParaRPr lang="de-DE" dirty="0"/>
          </a:p>
          <a:p>
            <a:pPr lvl="0"/>
            <a:r>
              <a:rPr lang="de-DE" dirty="0"/>
              <a:t>das Meldedatum ist für alle Fälle am Berichtsdatum verfügbar</a:t>
            </a:r>
          </a:p>
          <a:p>
            <a:pPr lvl="0"/>
            <a:endParaRPr lang="de-DE" dirty="0"/>
          </a:p>
          <a:p>
            <a:r>
              <a:rPr lang="de-DE" dirty="0"/>
              <a:t>das Hospitalisierungsdatum liegt für 46% zum Berichtsdatum vor und für 79% mit Nachmeldungen</a:t>
            </a:r>
          </a:p>
          <a:p>
            <a:pPr lvl="0"/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306E9A-A017-4FE4-9221-2DC1171B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395406-F60A-4D9C-A8D4-36E5D271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6041E86-0361-4F33-AA7B-49950826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Meldeverzug II</a:t>
            </a:r>
            <a:br>
              <a:rPr lang="de-DE" dirty="0"/>
            </a:br>
            <a:r>
              <a:rPr lang="de-DE" b="0" dirty="0"/>
              <a:t>Zeitverzug vom Meldedatum zum Hospitalisierungsdatum </a:t>
            </a:r>
          </a:p>
        </p:txBody>
      </p:sp>
    </p:spTree>
    <p:extLst>
      <p:ext uri="{BB962C8B-B14F-4D97-AF65-F5344CB8AC3E}">
        <p14:creationId xmlns:p14="http://schemas.microsoft.com/office/powerpoint/2010/main" val="151655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BD197A-A9D4-414E-9BE4-9E8C8D1FE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02.09.2021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53A6AF-3F31-4B4B-9E0C-7EF7B21D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19E03DB-3963-43E8-8E78-496FBF07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Vollständigkeit</a:t>
            </a:r>
            <a:br>
              <a:rPr lang="de-DE" dirty="0"/>
            </a:br>
            <a:r>
              <a:rPr lang="de-DE" sz="2000" b="0" dirty="0"/>
              <a:t>Hospitalisierungsinzidenz nach Meldedatum/</a:t>
            </a:r>
            <a:r>
              <a:rPr lang="de-DE" sz="2000" b="0" dirty="0" err="1"/>
              <a:t>Hosp.datum</a:t>
            </a:r>
            <a:endParaRPr lang="de-DE" sz="2000" dirty="0"/>
          </a:p>
        </p:txBody>
      </p:sp>
      <p:pic>
        <p:nvPicPr>
          <p:cNvPr id="8" name="Inhaltsplatzhalter 10">
            <a:extLst>
              <a:ext uri="{FF2B5EF4-FFF2-40B4-BE49-F238E27FC236}">
                <a16:creationId xmlns:a16="http://schemas.microsoft.com/office/drawing/2014/main" id="{0008A3AB-590C-4A72-B9A6-2ED49E3BDA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57200" y="1352695"/>
            <a:ext cx="3883025" cy="2912268"/>
          </a:xfrm>
        </p:spPr>
      </p:pic>
      <p:pic>
        <p:nvPicPr>
          <p:cNvPr id="9" name="Inhaltsplatzhalter 10">
            <a:extLst>
              <a:ext uri="{FF2B5EF4-FFF2-40B4-BE49-F238E27FC236}">
                <a16:creationId xmlns:a16="http://schemas.microsoft.com/office/drawing/2014/main" id="{EABADEF7-5830-47D3-AF57-F1C3B42E36F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4580046" y="1352695"/>
            <a:ext cx="3860800" cy="2895599"/>
          </a:xfrm>
        </p:spPr>
      </p:pic>
      <p:sp>
        <p:nvSpPr>
          <p:cNvPr id="10" name="Inhaltsplatzhalter 7">
            <a:extLst>
              <a:ext uri="{FF2B5EF4-FFF2-40B4-BE49-F238E27FC236}">
                <a16:creationId xmlns:a16="http://schemas.microsoft.com/office/drawing/2014/main" id="{9E339168-2CC0-4821-A5B3-2960D5D2EC20}"/>
              </a:ext>
            </a:extLst>
          </p:cNvPr>
          <p:cNvSpPr txBox="1">
            <a:spLocks/>
          </p:cNvSpPr>
          <p:nvPr/>
        </p:nvSpPr>
        <p:spPr>
          <a:xfrm>
            <a:off x="457200" y="4248294"/>
            <a:ext cx="3883025" cy="4155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100" dirty="0">
                <a:solidFill>
                  <a:srgbClr val="0070C0"/>
                </a:solidFill>
              </a:rPr>
              <a:t>Anteil der übermittelten hospitalisierten Fälle nach </a:t>
            </a:r>
            <a:r>
              <a:rPr lang="de-DE" sz="1100" b="1" u="sng" dirty="0">
                <a:solidFill>
                  <a:srgbClr val="0070C0"/>
                </a:solidFill>
              </a:rPr>
              <a:t>Meldedatum</a:t>
            </a:r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397391CF-534C-402C-8677-EB93B423E09B}"/>
              </a:ext>
            </a:extLst>
          </p:cNvPr>
          <p:cNvSpPr txBox="1">
            <a:spLocks/>
          </p:cNvSpPr>
          <p:nvPr/>
        </p:nvSpPr>
        <p:spPr>
          <a:xfrm>
            <a:off x="4886325" y="4248294"/>
            <a:ext cx="3883025" cy="4155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100" dirty="0">
                <a:solidFill>
                  <a:srgbClr val="0070C0"/>
                </a:solidFill>
              </a:rPr>
              <a:t>Anteil der übermittelten hospitalisierten Fälle nach </a:t>
            </a:r>
            <a:r>
              <a:rPr lang="de-DE" sz="1100" b="1" u="sng" dirty="0">
                <a:solidFill>
                  <a:srgbClr val="0070C0"/>
                </a:solidFill>
              </a:rPr>
              <a:t>Hospitalisierungsdatum</a:t>
            </a:r>
          </a:p>
        </p:txBody>
      </p:sp>
    </p:spTree>
    <p:extLst>
      <p:ext uri="{BB962C8B-B14F-4D97-AF65-F5344CB8AC3E}">
        <p14:creationId xmlns:p14="http://schemas.microsoft.com/office/powerpoint/2010/main" val="1383599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Bildschirmpräsentation (16:9)</PresentationFormat>
  <Paragraphs>70</Paragraphs>
  <Slides>14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</vt:lpstr>
      <vt:lpstr>Sterbefallzahlen Deutschland</vt:lpstr>
      <vt:lpstr>Zusatzfolien Hospitalisierungsinzidenz</vt:lpstr>
      <vt:lpstr>Meldeverzug I Hospitalisierungsinzidenz nach Meldedatum/Hospitalisierungsdatum</vt:lpstr>
      <vt:lpstr>Meldeverzug II Zeitverzug vom Meldedatum zum Hospitalisierungsdatum </vt:lpstr>
      <vt:lpstr>Vollständigkeit Hospitalisierungsinzidenz nach Meldedatum/Hosp.datum</vt:lpstr>
      <vt:lpstr>7-Tage-Inzidenz und Hospitalisierungsinzidenz nach Kreis </vt:lpstr>
      <vt:lpstr>Verhältnis 7-Tage-Inzidenz und Hospitalisierungsinzidenz nach BL</vt:lpstr>
      <vt:lpstr>Verhältnis 7-Tage-Inzidenz und Hospitalisierungsinzidenz nach BL</vt:lpstr>
      <vt:lpstr>Verhältnis 7-Tage-Inzidenz und Hospitalisierungsinzidenz nach BL</vt:lpstr>
      <vt:lpstr>Verhältnis 7-Tage-Inzidenz und Hospitalisierungsinzidenz nach BL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408</cp:revision>
  <dcterms:created xsi:type="dcterms:W3CDTF">2015-11-02T12:29:13Z</dcterms:created>
  <dcterms:modified xsi:type="dcterms:W3CDTF">2021-09-03T09:39:18Z</dcterms:modified>
</cp:coreProperties>
</file>