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26" r:id="rId3"/>
    <p:sldId id="324" r:id="rId4"/>
    <p:sldId id="325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35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31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Epicurve_noso_TOP!$D$2:$D$81</c:f>
              <c:numCache>
                <c:formatCode>General</c:formatCode>
                <c:ptCount val="80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65</c:v>
                </c:pt>
                <c:pt idx="4">
                  <c:v>126</c:v>
                </c:pt>
                <c:pt idx="5">
                  <c:v>149</c:v>
                </c:pt>
                <c:pt idx="6">
                  <c:v>102</c:v>
                </c:pt>
                <c:pt idx="7">
                  <c:v>49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12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13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24</c:v>
                </c:pt>
                <c:pt idx="31">
                  <c:v>36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146</c:v>
                </c:pt>
                <c:pt idx="36">
                  <c:v>146</c:v>
                </c:pt>
                <c:pt idx="37">
                  <c:v>131</c:v>
                </c:pt>
                <c:pt idx="38">
                  <c:v>186</c:v>
                </c:pt>
                <c:pt idx="39">
                  <c:v>142</c:v>
                </c:pt>
                <c:pt idx="40">
                  <c:v>218</c:v>
                </c:pt>
                <c:pt idx="41">
                  <c:v>226</c:v>
                </c:pt>
                <c:pt idx="42">
                  <c:v>257</c:v>
                </c:pt>
                <c:pt idx="43">
                  <c:v>169</c:v>
                </c:pt>
                <c:pt idx="44">
                  <c:v>157</c:v>
                </c:pt>
                <c:pt idx="45">
                  <c:v>198</c:v>
                </c:pt>
                <c:pt idx="46">
                  <c:v>200</c:v>
                </c:pt>
                <c:pt idx="47">
                  <c:v>206</c:v>
                </c:pt>
                <c:pt idx="48">
                  <c:v>166</c:v>
                </c:pt>
                <c:pt idx="49">
                  <c:v>153</c:v>
                </c:pt>
                <c:pt idx="50">
                  <c:v>145</c:v>
                </c:pt>
                <c:pt idx="51">
                  <c:v>145</c:v>
                </c:pt>
                <c:pt idx="52">
                  <c:v>122</c:v>
                </c:pt>
                <c:pt idx="53">
                  <c:v>101</c:v>
                </c:pt>
                <c:pt idx="54">
                  <c:v>94</c:v>
                </c:pt>
                <c:pt idx="55">
                  <c:v>101</c:v>
                </c:pt>
                <c:pt idx="56">
                  <c:v>116</c:v>
                </c:pt>
                <c:pt idx="57">
                  <c:v>95</c:v>
                </c:pt>
                <c:pt idx="58">
                  <c:v>86</c:v>
                </c:pt>
                <c:pt idx="59">
                  <c:v>92</c:v>
                </c:pt>
                <c:pt idx="60">
                  <c:v>107</c:v>
                </c:pt>
                <c:pt idx="61">
                  <c:v>93</c:v>
                </c:pt>
                <c:pt idx="62">
                  <c:v>60</c:v>
                </c:pt>
                <c:pt idx="63">
                  <c:v>37</c:v>
                </c:pt>
                <c:pt idx="64">
                  <c:v>13</c:v>
                </c:pt>
                <c:pt idx="65">
                  <c:v>16</c:v>
                </c:pt>
                <c:pt idx="66">
                  <c:v>11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9</c:v>
                </c:pt>
                <c:pt idx="72">
                  <c:v>6</c:v>
                </c:pt>
                <c:pt idx="73">
                  <c:v>6</c:v>
                </c:pt>
                <c:pt idx="74">
                  <c:v>10</c:v>
                </c:pt>
                <c:pt idx="7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B-4D51-AB94-A12C76A72BF0}"/>
            </c:ext>
          </c:extLst>
        </c:ser>
        <c:ser>
          <c:idx val="2"/>
          <c:order val="1"/>
          <c:tx>
            <c:strRef>
              <c:f>Epicurve_noso_TOP!$I$1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Epicurve_noso_TOP!$A$2:$B$81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0</c:v>
                </c:pt>
                <c:pt idx="75">
                  <c:v>5</c:v>
                </c:pt>
                <c:pt idx="7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B-4D51-AB94-A12C76A72BF0}"/>
            </c:ext>
          </c:extLst>
        </c:ser>
        <c:ser>
          <c:idx val="1"/>
          <c:order val="2"/>
          <c:tx>
            <c:strRef>
              <c:f>Epicurve_noso_TOP!$J$1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76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BB-4D51-AB94-A12C76A72BF0}"/>
              </c:ext>
            </c:extLst>
          </c:dPt>
          <c:cat>
            <c:multiLvlStrRef>
              <c:f>Epicurve_noso_TOP!$A$2:$B$81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9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BB-4D51-AB94-A12C76A72BF0}"/>
            </c:ext>
          </c:extLst>
        </c:ser>
        <c:ser>
          <c:idx val="4"/>
          <c:order val="3"/>
          <c:tx>
            <c:strRef>
              <c:f>Epicurve_noso_TOP!$K$1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10</c:v>
                </c:pt>
                <c:pt idx="7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BB-4D51-AB94-A12C76A72BF0}"/>
            </c:ext>
          </c:extLst>
        </c:ser>
        <c:ser>
          <c:idx val="3"/>
          <c:order val="4"/>
          <c:tx>
            <c:strRef>
              <c:f>Epicurve_noso_TOP!$L$1</c:f>
              <c:strCache>
                <c:ptCount val="1"/>
                <c:pt idx="0">
                  <c:v>Neu übermittelt in KW 35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Epicurve_noso_TOP!$L$2:$L$81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2</c:v>
                </c:pt>
                <c:pt idx="77">
                  <c:v>3</c:v>
                </c:pt>
                <c:pt idx="78">
                  <c:v>14</c:v>
                </c:pt>
                <c:pt idx="7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BB-4D51-AB94-A12C76A72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35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31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Epivurve_care_TOP!$D$2:$D$81</c:f>
              <c:numCache>
                <c:formatCode>General</c:formatCode>
                <c:ptCount val="8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194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19</c:v>
                </c:pt>
                <c:pt idx="32">
                  <c:v>40</c:v>
                </c:pt>
                <c:pt idx="33">
                  <c:v>95</c:v>
                </c:pt>
                <c:pt idx="34">
                  <c:v>162</c:v>
                </c:pt>
                <c:pt idx="35">
                  <c:v>186</c:v>
                </c:pt>
                <c:pt idx="36">
                  <c:v>232</c:v>
                </c:pt>
                <c:pt idx="37">
                  <c:v>254</c:v>
                </c:pt>
                <c:pt idx="38">
                  <c:v>293</c:v>
                </c:pt>
                <c:pt idx="39">
                  <c:v>273</c:v>
                </c:pt>
                <c:pt idx="40">
                  <c:v>310</c:v>
                </c:pt>
                <c:pt idx="41">
                  <c:v>366</c:v>
                </c:pt>
                <c:pt idx="42">
                  <c:v>392</c:v>
                </c:pt>
                <c:pt idx="43">
                  <c:v>333</c:v>
                </c:pt>
                <c:pt idx="44">
                  <c:v>320</c:v>
                </c:pt>
                <c:pt idx="45">
                  <c:v>292</c:v>
                </c:pt>
                <c:pt idx="46">
                  <c:v>246</c:v>
                </c:pt>
                <c:pt idx="47">
                  <c:v>179</c:v>
                </c:pt>
                <c:pt idx="48">
                  <c:v>140</c:v>
                </c:pt>
                <c:pt idx="49">
                  <c:v>106</c:v>
                </c:pt>
                <c:pt idx="50">
                  <c:v>56</c:v>
                </c:pt>
                <c:pt idx="51">
                  <c:v>84</c:v>
                </c:pt>
                <c:pt idx="52">
                  <c:v>48</c:v>
                </c:pt>
                <c:pt idx="53">
                  <c:v>48</c:v>
                </c:pt>
                <c:pt idx="54">
                  <c:v>64</c:v>
                </c:pt>
                <c:pt idx="55">
                  <c:v>67</c:v>
                </c:pt>
                <c:pt idx="56">
                  <c:v>73</c:v>
                </c:pt>
                <c:pt idx="57">
                  <c:v>60</c:v>
                </c:pt>
                <c:pt idx="58">
                  <c:v>47</c:v>
                </c:pt>
                <c:pt idx="59">
                  <c:v>61</c:v>
                </c:pt>
                <c:pt idx="60">
                  <c:v>56</c:v>
                </c:pt>
                <c:pt idx="61">
                  <c:v>38</c:v>
                </c:pt>
                <c:pt idx="62">
                  <c:v>43</c:v>
                </c:pt>
                <c:pt idx="63">
                  <c:v>26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4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2</c:v>
                </c:pt>
                <c:pt idx="72">
                  <c:v>0</c:v>
                </c:pt>
                <c:pt idx="73">
                  <c:v>7</c:v>
                </c:pt>
                <c:pt idx="74">
                  <c:v>7</c:v>
                </c:pt>
                <c:pt idx="7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8-43FD-B18A-4165BE45EC1D}"/>
            </c:ext>
          </c:extLst>
        </c:ser>
        <c:ser>
          <c:idx val="1"/>
          <c:order val="1"/>
          <c:tx>
            <c:strRef>
              <c:f>Epivurve_care_TOP!$I$1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75"/>
            <c:invertIfNegative val="0"/>
            <c:bubble3D val="0"/>
            <c:spPr>
              <a:solidFill>
                <a:schemeClr val="accent6">
                  <a:tint val="77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208-43FD-B18A-4165BE45EC1D}"/>
              </c:ext>
            </c:extLst>
          </c:dPt>
          <c:cat>
            <c:multiLvlStrRef>
              <c:f>Epivurve_care_TOP!$A$2:$B$81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6</c:v>
                </c:pt>
                <c:pt idx="7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8-43FD-B18A-4165BE45EC1D}"/>
            </c:ext>
          </c:extLst>
        </c:ser>
        <c:ser>
          <c:idx val="2"/>
          <c:order val="2"/>
          <c:tx>
            <c:strRef>
              <c:f>Epivurve_care_TOP!$J$1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8-43FD-B18A-4165BE45EC1D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8-43FD-B18A-4165BE45EC1D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8-43FD-B18A-4165BE45EC1D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8-43FD-B18A-4165BE45EC1D}"/>
              </c:ext>
            </c:extLst>
          </c:dPt>
          <c:cat>
            <c:multiLvlStrRef>
              <c:f>Epivurve_care_TOP!$A$2:$B$81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2</c:v>
                </c:pt>
                <c:pt idx="76">
                  <c:v>8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8-43FD-B18A-4165BE45EC1D}"/>
            </c:ext>
          </c:extLst>
        </c:ser>
        <c:ser>
          <c:idx val="4"/>
          <c:order val="3"/>
          <c:tx>
            <c:strRef>
              <c:f>Epivurve_care_TOP!$K$1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7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208-43FD-B18A-4165BE45EC1D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208-43FD-B18A-4165BE45EC1D}"/>
              </c:ext>
            </c:extLst>
          </c:dPt>
          <c:cat>
            <c:multiLvlStrRef>
              <c:f>Epivurve_care_TOP!$A$2:$B$81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12</c:v>
                </c:pt>
                <c:pt idx="7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208-43FD-B18A-4165BE45EC1D}"/>
            </c:ext>
          </c:extLst>
        </c:ser>
        <c:ser>
          <c:idx val="3"/>
          <c:order val="4"/>
          <c:tx>
            <c:strRef>
              <c:f>Epivurve_care_TOP!$L$1</c:f>
              <c:strCache>
                <c:ptCount val="1"/>
                <c:pt idx="0">
                  <c:v>Neu übermittelt in KW 35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Epivurve_care_TOP!$A$2:$B$81</c:f>
              <c:multiLvlStrCache>
                <c:ptCount val="8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Epivurve_care_TOP!$L$2:$L$81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3</c:v>
                </c:pt>
                <c:pt idx="78">
                  <c:v>16</c:v>
                </c:pt>
                <c:pt idx="7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208-43FD-B18A-4165BE45E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7547356" cy="874368"/>
          </a:xfrm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</a:t>
            </a:r>
            <a:r>
              <a:rPr lang="de-DE" sz="1800" b="0" dirty="0"/>
              <a:t>Datenstand 07.09.2021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1D7DC1-91CD-4047-AE62-477B1974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92036"/>
            <a:ext cx="3526500" cy="20649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226F523-3580-43C0-AD1D-897CCD881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908720"/>
            <a:ext cx="4984364" cy="29878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0FEC6F-744F-4BDF-9968-B705C8DDB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772396"/>
            <a:ext cx="5292080" cy="31129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0F5092-47EF-4502-B622-1F617A5C7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59" y="4313012"/>
            <a:ext cx="3600400" cy="22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02F4B1-B369-470F-B16A-B2A5C744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5" y="704850"/>
            <a:ext cx="3662555" cy="229210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D997297-79FC-4486-8F5E-660260D2F1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115700" y="548680"/>
            <a:ext cx="5911836" cy="333075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7983646" cy="874368"/>
          </a:xfrm>
        </p:spPr>
        <p:txBody>
          <a:bodyPr/>
          <a:lstStyle/>
          <a:p>
            <a:r>
              <a:rPr lang="de-DE" sz="2000" dirty="0"/>
              <a:t>Alterstratifizierte Testungen und </a:t>
            </a:r>
            <a:r>
              <a:rPr lang="de-DE" sz="2000" dirty="0" err="1"/>
              <a:t>Positivenanteile</a:t>
            </a:r>
            <a:r>
              <a:rPr lang="de-DE" sz="2000" dirty="0"/>
              <a:t> </a:t>
            </a:r>
            <a:r>
              <a:rPr lang="de-DE" sz="1800" b="0" dirty="0"/>
              <a:t>– Datenstand 07.09.2021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37BC77-CD0B-4E6C-905C-EF26C4C58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544" y="3775818"/>
            <a:ext cx="5560984" cy="31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9328883-6FB9-4BED-BFB5-AE7DDB030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308755"/>
            <a:ext cx="5688632" cy="33705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DEE5FB0-02A7-4771-B818-83DA824C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465173"/>
            <a:ext cx="5544616" cy="3439065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243408"/>
            <a:ext cx="7983646" cy="874368"/>
          </a:xfrm>
        </p:spPr>
        <p:txBody>
          <a:bodyPr/>
          <a:lstStyle/>
          <a:p>
            <a:r>
              <a:rPr lang="de-DE" sz="1800" dirty="0"/>
              <a:t>Bundesland- und Alterstratifizierte Auswertungen </a:t>
            </a:r>
            <a:r>
              <a:rPr lang="de-DE" sz="1800" b="0" dirty="0"/>
              <a:t>– Datenstand 07.09.2021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FFCC206-D692-49B7-9CA4-42486B7C30FC}"/>
              </a:ext>
            </a:extLst>
          </p:cNvPr>
          <p:cNvSpPr/>
          <p:nvPr/>
        </p:nvSpPr>
        <p:spPr>
          <a:xfrm>
            <a:off x="3923928" y="3501008"/>
            <a:ext cx="1512168" cy="322046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2A6C8CC-0AB3-4D3B-B4AF-1D2BC33D8ABB}"/>
              </a:ext>
            </a:extLst>
          </p:cNvPr>
          <p:cNvSpPr/>
          <p:nvPr/>
        </p:nvSpPr>
        <p:spPr>
          <a:xfrm>
            <a:off x="323528" y="308755"/>
            <a:ext cx="1512168" cy="319225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F1B22-9CFF-415F-B321-7AD8645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B7ACB7-BC40-4CF6-AD83-48929CDB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983646" cy="874368"/>
          </a:xfrm>
        </p:spPr>
        <p:txBody>
          <a:bodyPr/>
          <a:lstStyle/>
          <a:p>
            <a:r>
              <a:rPr lang="de-DE" dirty="0"/>
              <a:t>Testungen und </a:t>
            </a:r>
            <a:r>
              <a:rPr lang="de-DE" dirty="0" err="1"/>
              <a:t>Positivenanteile</a:t>
            </a:r>
            <a:r>
              <a:rPr lang="de-DE" dirty="0"/>
              <a:t> nach Abnahmeort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3B9A762-A41A-498E-8726-C93C3412E6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099B2B-7121-4BA2-AF8C-B9B026D8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980728"/>
            <a:ext cx="4164550" cy="25922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FFE093-149F-467B-BE17-253FBC74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9290"/>
            <a:ext cx="5119740" cy="30197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CD7BFD-4744-470A-A20A-C0451CE1E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82" y="3866039"/>
            <a:ext cx="4316698" cy="26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069303"/>
              </p:ext>
            </p:extLst>
          </p:nvPr>
        </p:nvGraphicFramePr>
        <p:xfrm>
          <a:off x="179512" y="476672"/>
          <a:ext cx="576072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460796"/>
              </p:ext>
            </p:extLst>
          </p:nvPr>
        </p:nvGraphicFramePr>
        <p:xfrm>
          <a:off x="3275776" y="3645024"/>
          <a:ext cx="5760720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Bildschirmpräsentation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Datenstand 07.09.2021</vt:lpstr>
      <vt:lpstr>Alterstratifizierte Testungen und Positivenanteile – Datenstand 07.09.2021</vt:lpstr>
      <vt:lpstr>Bundesland- und Alterstratifizierte Auswertungen – Datenstand 07.09.2021</vt:lpstr>
      <vt:lpstr>Testungen und Positivenanteile nach Abnahmeort</vt:lpstr>
      <vt:lpstr>Ausbrüche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359</cp:revision>
  <dcterms:created xsi:type="dcterms:W3CDTF">2020-01-21T10:42:53Z</dcterms:created>
  <dcterms:modified xsi:type="dcterms:W3CDTF">2021-09-08T09:00:33Z</dcterms:modified>
</cp:coreProperties>
</file>