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1" r:id="rId2"/>
    <p:sldId id="283" r:id="rId3"/>
    <p:sldId id="285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5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SARS-CoV-2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'SARS-CoV-2'!$A$2:$A$86</c:f>
              <c:numCache>
                <c:formatCode>General</c:formatCode>
                <c:ptCount val="85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  <c:pt idx="17">
                  <c:v>25</c:v>
                </c:pt>
                <c:pt idx="18">
                  <c:v>26</c:v>
                </c:pt>
                <c:pt idx="19">
                  <c:v>27</c:v>
                </c:pt>
                <c:pt idx="20">
                  <c:v>28</c:v>
                </c:pt>
                <c:pt idx="21">
                  <c:v>29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49</c:v>
                </c:pt>
                <c:pt idx="42">
                  <c:v>50</c:v>
                </c:pt>
                <c:pt idx="43">
                  <c:v>51</c:v>
                </c:pt>
                <c:pt idx="44">
                  <c:v>52</c:v>
                </c:pt>
                <c:pt idx="45">
                  <c:v>53</c:v>
                </c:pt>
                <c:pt idx="46">
                  <c:v>1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5</c:v>
                </c:pt>
                <c:pt idx="51">
                  <c:v>6</c:v>
                </c:pt>
                <c:pt idx="52">
                  <c:v>7</c:v>
                </c:pt>
                <c:pt idx="53">
                  <c:v>8</c:v>
                </c:pt>
                <c:pt idx="54">
                  <c:v>9</c:v>
                </c:pt>
                <c:pt idx="55">
                  <c:v>10</c:v>
                </c:pt>
                <c:pt idx="56">
                  <c:v>11</c:v>
                </c:pt>
                <c:pt idx="57">
                  <c:v>12</c:v>
                </c:pt>
                <c:pt idx="58">
                  <c:v>13</c:v>
                </c:pt>
                <c:pt idx="59">
                  <c:v>14</c:v>
                </c:pt>
                <c:pt idx="60">
                  <c:v>15</c:v>
                </c:pt>
                <c:pt idx="61">
                  <c:v>16</c:v>
                </c:pt>
                <c:pt idx="62">
                  <c:v>17</c:v>
                </c:pt>
                <c:pt idx="63">
                  <c:v>18</c:v>
                </c:pt>
                <c:pt idx="64">
                  <c:v>19</c:v>
                </c:pt>
                <c:pt idx="65">
                  <c:v>20</c:v>
                </c:pt>
                <c:pt idx="66">
                  <c:v>21</c:v>
                </c:pt>
                <c:pt idx="67">
                  <c:v>22</c:v>
                </c:pt>
                <c:pt idx="68">
                  <c:v>23</c:v>
                </c:pt>
                <c:pt idx="69">
                  <c:v>24</c:v>
                </c:pt>
                <c:pt idx="70">
                  <c:v>25</c:v>
                </c:pt>
                <c:pt idx="71">
                  <c:v>26</c:v>
                </c:pt>
                <c:pt idx="72">
                  <c:v>27</c:v>
                </c:pt>
                <c:pt idx="73">
                  <c:v>28</c:v>
                </c:pt>
                <c:pt idx="74">
                  <c:v>29</c:v>
                </c:pt>
                <c:pt idx="75">
                  <c:v>30</c:v>
                </c:pt>
                <c:pt idx="76">
                  <c:v>31</c:v>
                </c:pt>
                <c:pt idx="77">
                  <c:v>32</c:v>
                </c:pt>
                <c:pt idx="78">
                  <c:v>33</c:v>
                </c:pt>
                <c:pt idx="79">
                  <c:v>34</c:v>
                </c:pt>
                <c:pt idx="80">
                  <c:v>35</c:v>
                </c:pt>
                <c:pt idx="81">
                  <c:v>36</c:v>
                </c:pt>
                <c:pt idx="82">
                  <c:v>37</c:v>
                </c:pt>
                <c:pt idx="83">
                  <c:v>38</c:v>
                </c:pt>
                <c:pt idx="84">
                  <c:v>39</c:v>
                </c:pt>
              </c:numCache>
            </c:numRef>
          </c:cat>
          <c:val>
            <c:numRef>
              <c:f>'SARS-CoV-2'!$B$2:$B$86</c:f>
              <c:numCache>
                <c:formatCode>General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0.4</c:v>
                </c:pt>
                <c:pt idx="3">
                  <c:v>0.9</c:v>
                </c:pt>
                <c:pt idx="4">
                  <c:v>1.5</c:v>
                </c:pt>
                <c:pt idx="5">
                  <c:v>3.1</c:v>
                </c:pt>
                <c:pt idx="6">
                  <c:v>2</c:v>
                </c:pt>
                <c:pt idx="7">
                  <c:v>2.5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1.82</c:v>
                </c:pt>
                <c:pt idx="32">
                  <c:v>1.79</c:v>
                </c:pt>
                <c:pt idx="33">
                  <c:v>5.45</c:v>
                </c:pt>
                <c:pt idx="34">
                  <c:v>0</c:v>
                </c:pt>
                <c:pt idx="35">
                  <c:v>0</c:v>
                </c:pt>
                <c:pt idx="36">
                  <c:v>5.66</c:v>
                </c:pt>
                <c:pt idx="37">
                  <c:v>3.84</c:v>
                </c:pt>
                <c:pt idx="38">
                  <c:v>2.33</c:v>
                </c:pt>
                <c:pt idx="39">
                  <c:v>2.1</c:v>
                </c:pt>
                <c:pt idx="40">
                  <c:v>5.2</c:v>
                </c:pt>
                <c:pt idx="41">
                  <c:v>10.64</c:v>
                </c:pt>
                <c:pt idx="42">
                  <c:v>11.06</c:v>
                </c:pt>
                <c:pt idx="43">
                  <c:v>8.6</c:v>
                </c:pt>
                <c:pt idx="44">
                  <c:v>15.27</c:v>
                </c:pt>
                <c:pt idx="45">
                  <c:v>11.63</c:v>
                </c:pt>
                <c:pt idx="46">
                  <c:v>14.08</c:v>
                </c:pt>
                <c:pt idx="47">
                  <c:v>10.56</c:v>
                </c:pt>
                <c:pt idx="48">
                  <c:v>10.3</c:v>
                </c:pt>
                <c:pt idx="49">
                  <c:v>6.29</c:v>
                </c:pt>
                <c:pt idx="50">
                  <c:v>6.25</c:v>
                </c:pt>
                <c:pt idx="51">
                  <c:v>7.28</c:v>
                </c:pt>
                <c:pt idx="52">
                  <c:v>7.19</c:v>
                </c:pt>
                <c:pt idx="53">
                  <c:v>7.41</c:v>
                </c:pt>
                <c:pt idx="54">
                  <c:v>4.1900000000000004</c:v>
                </c:pt>
                <c:pt idx="55">
                  <c:v>5.39</c:v>
                </c:pt>
                <c:pt idx="56">
                  <c:v>6.15</c:v>
                </c:pt>
                <c:pt idx="57">
                  <c:v>4.33</c:v>
                </c:pt>
                <c:pt idx="58">
                  <c:v>6.25</c:v>
                </c:pt>
                <c:pt idx="59">
                  <c:v>11.61</c:v>
                </c:pt>
                <c:pt idx="60">
                  <c:v>6.71</c:v>
                </c:pt>
                <c:pt idx="61">
                  <c:v>6.86</c:v>
                </c:pt>
                <c:pt idx="62">
                  <c:v>10.59</c:v>
                </c:pt>
                <c:pt idx="63">
                  <c:v>4.03</c:v>
                </c:pt>
                <c:pt idx="64">
                  <c:v>4.9400000000000004</c:v>
                </c:pt>
                <c:pt idx="65">
                  <c:v>2.65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0.99</c:v>
                </c:pt>
                <c:pt idx="71">
                  <c:v>0.63</c:v>
                </c:pt>
                <c:pt idx="72">
                  <c:v>0</c:v>
                </c:pt>
                <c:pt idx="73">
                  <c:v>0.79</c:v>
                </c:pt>
                <c:pt idx="74">
                  <c:v>0</c:v>
                </c:pt>
                <c:pt idx="75">
                  <c:v>0</c:v>
                </c:pt>
                <c:pt idx="76">
                  <c:v>1.22</c:v>
                </c:pt>
                <c:pt idx="77">
                  <c:v>1.03</c:v>
                </c:pt>
                <c:pt idx="78">
                  <c:v>3.57</c:v>
                </c:pt>
                <c:pt idx="79">
                  <c:v>6.25</c:v>
                </c:pt>
                <c:pt idx="80">
                  <c:v>1.59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BF-4DF3-9152-31C97DC9D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093504"/>
        <c:axId val="609089240"/>
      </c:lineChart>
      <c:catAx>
        <c:axId val="609093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2020</a:t>
                </a:r>
                <a:r>
                  <a:rPr lang="de-DE" baseline="0"/>
                  <a:t>                                                                                                                                   </a:t>
                </a:r>
                <a:r>
                  <a:rPr lang="de-DE"/>
                  <a:t>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9089240"/>
        <c:crosses val="autoZero"/>
        <c:auto val="1"/>
        <c:lblAlgn val="ctr"/>
        <c:lblOffset val="100"/>
        <c:noMultiLvlLbl val="0"/>
      </c:catAx>
      <c:valAx>
        <c:axId val="60908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909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6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713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01.09.2021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Virologisches Sentinel AGI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01.09.2021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51" y="18066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08.09.2021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5312512" y="1505625"/>
            <a:ext cx="245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135</a:t>
            </a:r>
            <a:r>
              <a:rPr lang="de-DE" dirty="0"/>
              <a:t> Einsendungen (+33)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733676-159A-42D2-AB5B-D1B9885CF7C7}"/>
              </a:ext>
            </a:extLst>
          </p:cNvPr>
          <p:cNvSpPr txBox="1"/>
          <p:nvPr/>
        </p:nvSpPr>
        <p:spPr>
          <a:xfrm>
            <a:off x="5312512" y="1929784"/>
            <a:ext cx="33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39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/>
              <a:t>Arztpraxen (+2) / </a:t>
            </a:r>
            <a:r>
              <a:rPr lang="de-DE" sz="1400" dirty="0">
                <a:solidFill>
                  <a:srgbClr val="C00000"/>
                </a:solidFill>
              </a:rPr>
              <a:t>14</a:t>
            </a:r>
            <a:r>
              <a:rPr lang="de-DE" sz="1400" dirty="0"/>
              <a:t> Bundesländer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7BF449-C98D-4E25-B7CF-1344F4551E31}"/>
              </a:ext>
            </a:extLst>
          </p:cNvPr>
          <p:cNvSpPr txBox="1"/>
          <p:nvPr/>
        </p:nvSpPr>
        <p:spPr>
          <a:xfrm>
            <a:off x="5312512" y="2811243"/>
            <a:ext cx="2726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63% </a:t>
            </a:r>
            <a:r>
              <a:rPr lang="de-DE" dirty="0" err="1"/>
              <a:t>Positivenrate</a:t>
            </a:r>
            <a:r>
              <a:rPr lang="de-DE" dirty="0"/>
              <a:t> (85/135)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855C679-3EFE-4323-87C4-7AF423EA7DEB}"/>
              </a:ext>
            </a:extLst>
          </p:cNvPr>
          <p:cNvSpPr txBox="1"/>
          <p:nvPr/>
        </p:nvSpPr>
        <p:spPr>
          <a:xfrm>
            <a:off x="5306497" y="897319"/>
            <a:ext cx="924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KW35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61F94E0-2A66-43DF-BBB2-082AEAE89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734683"/>
            <a:ext cx="4572396" cy="274343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BD11B77-807F-4F86-BD92-F54B977A9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25" y="3398266"/>
            <a:ext cx="7446326" cy="303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08.09.2021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5A9D0B64-2C10-48D1-83A9-423DAA422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434906"/>
              </p:ext>
            </p:extLst>
          </p:nvPr>
        </p:nvGraphicFramePr>
        <p:xfrm>
          <a:off x="265901" y="852661"/>
          <a:ext cx="83915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5A398220-F58F-41DB-890C-A3B4B5289971}"/>
              </a:ext>
            </a:extLst>
          </p:cNvPr>
          <p:cNvSpPr txBox="1"/>
          <p:nvPr/>
        </p:nvSpPr>
        <p:spPr>
          <a:xfrm>
            <a:off x="5962810" y="960237"/>
            <a:ext cx="2305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2 positive: 3 und 54 Jahre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C76ED2-257E-4BCA-8E2B-6F44D56A6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1" y="3524931"/>
            <a:ext cx="8370533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08.09.2021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8A3AB3-42FF-4CC9-A050-4F80DCBE5D28}"/>
              </a:ext>
            </a:extLst>
          </p:cNvPr>
          <p:cNvSpPr txBox="1"/>
          <p:nvPr/>
        </p:nvSpPr>
        <p:spPr>
          <a:xfrm>
            <a:off x="7710579" y="5200185"/>
            <a:ext cx="1186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PIV-3 + PIV-4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E3E733F-728B-4266-B4F6-8F1ACD84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43" y="3596920"/>
            <a:ext cx="8388823" cy="27434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43C1FB0-0508-4F5A-A7E7-1AEA3AE5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43" y="853482"/>
            <a:ext cx="8413209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Bildschirmpräsentation (4:3)</PresentationFormat>
  <Paragraphs>20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336</cp:revision>
  <cp:lastPrinted>2020-12-17T20:27:56Z</cp:lastPrinted>
  <dcterms:created xsi:type="dcterms:W3CDTF">2015-11-02T12:29:13Z</dcterms:created>
  <dcterms:modified xsi:type="dcterms:W3CDTF">2021-09-14T17:15:48Z</dcterms:modified>
</cp:coreProperties>
</file>