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727" r:id="rId3"/>
    <p:sldId id="728" r:id="rId4"/>
    <p:sldId id="264" r:id="rId5"/>
    <p:sldId id="743" r:id="rId6"/>
    <p:sldId id="750" r:id="rId7"/>
    <p:sldId id="751" r:id="rId8"/>
    <p:sldId id="752" r:id="rId9"/>
    <p:sldId id="747" r:id="rId10"/>
    <p:sldId id="731" r:id="rId11"/>
    <p:sldId id="745" r:id="rId12"/>
    <p:sldId id="746" r:id="rId1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79256" autoAdjust="0"/>
  </p:normalViewPr>
  <p:slideViewPr>
    <p:cSldViewPr snapToGrid="0" snapToObjects="1">
      <p:cViewPr>
        <p:scale>
          <a:sx n="100" d="100"/>
          <a:sy n="100" d="100"/>
        </p:scale>
        <p:origin x="1362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S:\Wissdaten\RKI_nCoV-Lage\3.Kommunikation\3.7.Lageberichte\2021-09-01\Automatisierung\Lagebericht_RKI_08-09-2021_backup_DIMvongestern.docx</a:t>
            </a:r>
          </a:p>
          <a:p>
            <a:r>
              <a:rPr lang="de-DE" dirty="0"/>
              <a:t>Aus dem Automatisierungsordner vom Mittwoch selbst, je nachdem was verfügbar ist: die eigentliche automatisierte LB Datei oder das Backup mit den </a:t>
            </a:r>
            <a:r>
              <a:rPr lang="de-DE" dirty="0" err="1"/>
              <a:t>Divi&amp;Dim</a:t>
            </a:r>
            <a:r>
              <a:rPr lang="de-DE" dirty="0"/>
              <a:t> Zahlen vom Vortag.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S:\Wissdaten\RKI_nCoV-Lage\3.Kommunikation\3.7.Lageberichte\2021-09-01\BL_Grafik_Meldedatum_Cube_2021-09-01.xlsm</a:t>
            </a:r>
          </a:p>
          <a:p>
            <a:r>
              <a:rPr lang="de-DE" dirty="0"/>
              <a:t>Aus dem Lageberichtsordner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S:\Wissdaten\RKI_nCoV-Lage\3.Kommunikation\3.7.Lageberichte\2021-09-08\Karten\A-Inzidenz 7 Tage.png</a:t>
            </a:r>
          </a:p>
          <a:p>
            <a:r>
              <a:rPr lang="de-DE" dirty="0"/>
              <a:t>Aus dem Karten 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S:\Wissdaten\RKI_nCoV-Lage\3.Kommunikation\3.7.Lageberichte\2021-08-31\heatmaps\g\Deutschland_inzidenz_heatmap.tiff Aus den Daten vom jeweiligen Dienstag, </a:t>
            </a:r>
            <a:r>
              <a:rPr lang="de-DE" dirty="0" err="1"/>
              <a:t>tiff</a:t>
            </a:r>
            <a:r>
              <a:rPr lang="de-DE" dirty="0"/>
              <a:t> oder </a:t>
            </a:r>
            <a:r>
              <a:rPr lang="de-DE" dirty="0" err="1"/>
              <a:t>pdf</a:t>
            </a:r>
            <a:r>
              <a:rPr lang="de-DE" dirty="0"/>
              <a:t> ist egal, was sich besser darstellen lässt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52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54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S:\Wissdaten\RKI_nCoV-Lage\3.Kommunikation\3.7.Lageberichte\2021-09-01\Karten Datei: A-</a:t>
            </a:r>
            <a:r>
              <a:rPr lang="de-DE" dirty="0" err="1"/>
              <a:t>HospInzidenz</a:t>
            </a:r>
            <a:r>
              <a:rPr lang="de-DE" dirty="0"/>
              <a:t> 7 Tage.png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588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file://rki.local/daten/Wissdaten/RKI_nCoV-Lage/3.Kommunikation/3.7.Lageberichte/2021-09-01/Karten/A-ImportLaender.png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S:\Wissdaten\RKI_nCoV-Lage\3.Kommunikation\3.7.Lageberichte\2021-09-08\Reise_Exposition Datei: Anteil_ExpAusland.pdf oder </a:t>
            </a:r>
            <a:r>
              <a:rPr lang="de-DE" dirty="0" err="1"/>
              <a:t>Anteil_ExpAusland.emf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79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Quelle: S:\Wissdaten\RKI_nCoV-Lage\3.Kommunikation\3.7.Lageberichte\2021-09-08\Exposorte_2021-09-08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89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08.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8649"/>
            <a:ext cx="7983646" cy="714291"/>
          </a:xfrm>
        </p:spPr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F25392-629D-478D-8486-7D107649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59" y="885138"/>
            <a:ext cx="6021805" cy="42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B28E40-C502-4644-A6E9-5C055781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9424E2-DEDA-43F6-ADE1-5ADCFB58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631"/>
            <a:ext cx="7983646" cy="714291"/>
          </a:xfrm>
        </p:spPr>
        <p:txBody>
          <a:bodyPr/>
          <a:lstStyle/>
          <a:p>
            <a:r>
              <a:rPr lang="de-DE" dirty="0"/>
              <a:t>Exposition im Ausland (Stand: 08.09.2021)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C5DE59-30E2-4EA9-80CE-4766A83B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" y="745998"/>
            <a:ext cx="7061626" cy="40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Wahrscheinliche Infektionsländer (32.-35. MW 2021), die 10 am häufigsten genannten Länder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FFA52BD-9620-46E2-832D-2118AAB3E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61067"/>
              </p:ext>
            </p:extLst>
          </p:nvPr>
        </p:nvGraphicFramePr>
        <p:xfrm>
          <a:off x="1318460" y="1396398"/>
          <a:ext cx="5560830" cy="3190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254">
                  <a:extLst>
                    <a:ext uri="{9D8B030D-6E8A-4147-A177-3AD203B41FA5}">
                      <a16:colId xmlns:a16="http://schemas.microsoft.com/office/drawing/2014/main" val="3000147292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3033587452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3893561964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959443007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2309067234"/>
                    </a:ext>
                  </a:extLst>
                </a:gridCol>
              </a:tblGrid>
              <a:tr h="505246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Wahrscheinliches Infektionsland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MW32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MW33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MW34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MW35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949276636"/>
                  </a:ext>
                </a:extLst>
              </a:tr>
              <a:tr h="2624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Türkei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1259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1759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1757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1312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625728596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Kosovo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424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1799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2322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1168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3612064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Kroatien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631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690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712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442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213627714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Nordmazedonien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635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413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181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29547457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Bosnien und Herzegowina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406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258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30077067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Italien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236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201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906332335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Bulgarien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266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2407356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Griechenland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7457786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Serbien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510467623"/>
                  </a:ext>
                </a:extLst>
              </a:tr>
              <a:tr h="27431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Marokko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57323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2"/>
            <a:ext cx="7983646" cy="714291"/>
          </a:xfrm>
        </p:spPr>
        <p:txBody>
          <a:bodyPr/>
          <a:lstStyle/>
          <a:p>
            <a:r>
              <a:rPr lang="de-DE" dirty="0"/>
              <a:t>Überblick Kennzahlen 08.09. – DIVI Zahlen 07.09.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E33FC4E-9ED1-4930-ACE0-540B9D34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395833"/>
              </p:ext>
            </p:extLst>
          </p:nvPr>
        </p:nvGraphicFramePr>
        <p:xfrm>
          <a:off x="930303" y="747415"/>
          <a:ext cx="7235688" cy="3957255"/>
        </p:xfrm>
        <a:graphic>
          <a:graphicData uri="http://schemas.openxmlformats.org/drawingml/2006/table">
            <a:tbl>
              <a:tblPr firstRow="1" firstCol="1" bandRow="1"/>
              <a:tblGrid>
                <a:gridCol w="972836">
                  <a:extLst>
                    <a:ext uri="{9D8B030D-6E8A-4147-A177-3AD203B41FA5}">
                      <a16:colId xmlns:a16="http://schemas.microsoft.com/office/drawing/2014/main" val="402108669"/>
                    </a:ext>
                  </a:extLst>
                </a:gridCol>
                <a:gridCol w="960100">
                  <a:extLst>
                    <a:ext uri="{9D8B030D-6E8A-4147-A177-3AD203B41FA5}">
                      <a16:colId xmlns:a16="http://schemas.microsoft.com/office/drawing/2014/main" val="2976481845"/>
                    </a:ext>
                  </a:extLst>
                </a:gridCol>
                <a:gridCol w="73540">
                  <a:extLst>
                    <a:ext uri="{9D8B030D-6E8A-4147-A177-3AD203B41FA5}">
                      <a16:colId xmlns:a16="http://schemas.microsoft.com/office/drawing/2014/main" val="706393281"/>
                    </a:ext>
                  </a:extLst>
                </a:gridCol>
                <a:gridCol w="1100189">
                  <a:extLst>
                    <a:ext uri="{9D8B030D-6E8A-4147-A177-3AD203B41FA5}">
                      <a16:colId xmlns:a16="http://schemas.microsoft.com/office/drawing/2014/main" val="2503101920"/>
                    </a:ext>
                  </a:extLst>
                </a:gridCol>
                <a:gridCol w="1160326">
                  <a:extLst>
                    <a:ext uri="{9D8B030D-6E8A-4147-A177-3AD203B41FA5}">
                      <a16:colId xmlns:a16="http://schemas.microsoft.com/office/drawing/2014/main" val="3813626528"/>
                    </a:ext>
                  </a:extLst>
                </a:gridCol>
                <a:gridCol w="73540">
                  <a:extLst>
                    <a:ext uri="{9D8B030D-6E8A-4147-A177-3AD203B41FA5}">
                      <a16:colId xmlns:a16="http://schemas.microsoft.com/office/drawing/2014/main" val="57990361"/>
                    </a:ext>
                  </a:extLst>
                </a:gridCol>
                <a:gridCol w="1192873">
                  <a:extLst>
                    <a:ext uri="{9D8B030D-6E8A-4147-A177-3AD203B41FA5}">
                      <a16:colId xmlns:a16="http://schemas.microsoft.com/office/drawing/2014/main" val="448535422"/>
                    </a:ext>
                  </a:extLst>
                </a:gridCol>
                <a:gridCol w="99760">
                  <a:extLst>
                    <a:ext uri="{9D8B030D-6E8A-4147-A177-3AD203B41FA5}">
                      <a16:colId xmlns:a16="http://schemas.microsoft.com/office/drawing/2014/main" val="364818531"/>
                    </a:ext>
                  </a:extLst>
                </a:gridCol>
                <a:gridCol w="1602524">
                  <a:extLst>
                    <a:ext uri="{9D8B030D-6E8A-4147-A177-3AD203B41FA5}">
                      <a16:colId xmlns:a16="http://schemas.microsoft.com/office/drawing/2014/main" val="641323087"/>
                    </a:ext>
                  </a:extLst>
                </a:gridCol>
              </a:tblGrid>
              <a:tr h="4436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</a:t>
                      </a:r>
                      <a:r>
                        <a:rPr lang="de-DE" sz="105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Intensivregister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07.09. 12:15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08.09.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91664"/>
                  </a:ext>
                </a:extLst>
              </a:tr>
              <a:tr h="54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285"/>
                  </a:ext>
                </a:extLst>
              </a:tr>
              <a:tr h="29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+13.565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+4.400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82,7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+86.665</a:t>
                      </a:r>
                      <a:endParaRPr lang="de-DE" sz="1050" dirty="0">
                        <a:effectLst/>
                        <a:latin typeface="+mn-lt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324994"/>
                  </a:ext>
                </a:extLst>
              </a:tr>
              <a:tr h="29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(4.030.681)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145.300]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[383/412]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[1.348]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+105.028</a:t>
                      </a:r>
                      <a:endParaRPr lang="de-DE" sz="105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642388"/>
                  </a:ext>
                </a:extLst>
              </a:tr>
              <a:tr h="824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50" b="1" baseline="300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808143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+638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+9.200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1,79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6,0 %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54.890.847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244821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(284.413)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3.793.000)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[294/412]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51.207.077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906564"/>
                  </a:ext>
                </a:extLst>
              </a:tr>
              <a:tr h="490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13200"/>
                  </a:ext>
                </a:extLst>
              </a:tr>
              <a:tr h="1570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2,31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66,0 %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145281"/>
                  </a:ext>
                </a:extLst>
              </a:tr>
              <a:tr h="2478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(92.448)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[110/412]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61,6 %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18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FDDED4-382A-4C55-991D-02224654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39" y="953120"/>
            <a:ext cx="7098636" cy="387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6910277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n=68.735 (COVID-19)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067857C-E3EA-4A8E-B735-C521E5E4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929" y="818998"/>
            <a:ext cx="5927637" cy="41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08.09.2021)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C31E29-F035-46C8-B5EF-61DE57B44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1277300"/>
            <a:ext cx="7527614" cy="37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1004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von Hospitalisierten nach Altersgruppe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E9E429-AF67-4AB3-B9F0-B7E0B150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8" y="1416711"/>
            <a:ext cx="8122920" cy="341674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5A2881F-7CA9-4F5B-B493-7FEDCC4F3A8D}"/>
              </a:ext>
            </a:extLst>
          </p:cNvPr>
          <p:cNvSpPr/>
          <p:nvPr/>
        </p:nvSpPr>
        <p:spPr>
          <a:xfrm>
            <a:off x="7577529" y="958715"/>
            <a:ext cx="603316" cy="3481650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87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274"/>
            <a:ext cx="7983646" cy="714291"/>
          </a:xfrm>
        </p:spPr>
        <p:txBody>
          <a:bodyPr/>
          <a:lstStyle/>
          <a:p>
            <a:r>
              <a:rPr lang="de-DE" dirty="0"/>
              <a:t>Anzahl Hospitalisierte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3FC2FA-7379-4EF9-9F0F-CA2F9251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5" y="1077565"/>
            <a:ext cx="8234282" cy="39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E8C8B9-A7B7-40A4-A472-AD9ED759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3279DB-804F-4F31-A725-8504091AB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6EFC1D-49CA-43F7-9054-050C9799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329484"/>
            <a:ext cx="7769549" cy="37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402758"/>
            <a:ext cx="7983646" cy="714291"/>
          </a:xfrm>
        </p:spPr>
        <p:txBody>
          <a:bodyPr/>
          <a:lstStyle/>
          <a:p>
            <a:r>
              <a:rPr lang="de-DE" dirty="0"/>
              <a:t>7-Tage-Inzidenz hospitalisierter COVID-19-Fälle nach Landkreis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31F37D-654C-465B-AC53-70C04D13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37" y="906692"/>
            <a:ext cx="5991325" cy="42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3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Office PowerPoint</Application>
  <PresentationFormat>Bildschirmpräsentation (16:9)</PresentationFormat>
  <Paragraphs>194</Paragraphs>
  <Slides>12</Slides>
  <Notes>9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 08.09. – DIVI Zahlen 07.09.</vt:lpstr>
      <vt:lpstr>Verlauf der 7-Tage-Inzidenz der Bundesländer</vt:lpstr>
      <vt:lpstr>Geografische Verteilung 7-Tage-Inzidenz nach Landkreis, n=68.735 (COVID-19)</vt:lpstr>
      <vt:lpstr>7-Tage-Inzidenz der COVID-19-Fälle nach Altersgruppe und Meldewoche (Stand 08.09.2021)</vt:lpstr>
      <vt:lpstr>Verlauf der 7-Tage-Inzidenz von Hospitalisierten nach Altersgruppe</vt:lpstr>
      <vt:lpstr>Anzahl Hospitalisierte</vt:lpstr>
      <vt:lpstr>Anzahl COVID-19-Todesfälle nach Sterbewoche</vt:lpstr>
      <vt:lpstr>7-Tage-Inzidenz hospitalisierter COVID-19-Fälle nach Landkreis</vt:lpstr>
      <vt:lpstr>Expositionsländer importierter Fälle </vt:lpstr>
      <vt:lpstr>Exposition im Ausland (Stand: 08.09.2021)</vt:lpstr>
      <vt:lpstr>Wahrscheinliche Infektionsländer (32.-35. MW 2021), die 10 am häufigsten genannten 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415</cp:revision>
  <dcterms:created xsi:type="dcterms:W3CDTF">2015-11-02T12:29:13Z</dcterms:created>
  <dcterms:modified xsi:type="dcterms:W3CDTF">2021-09-08T08:57:23Z</dcterms:modified>
</cp:coreProperties>
</file>