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98" r:id="rId3"/>
    <p:sldId id="299" r:id="rId4"/>
    <p:sldId id="295" r:id="rId5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öhle, Michael" initials="HM" lastIdx="17" clrIdx="0"/>
  <p:cmAuthor id="1" name="Grote, Ulrike" initials="GU" lastIdx="1" clrIdx="1">
    <p:extLst>
      <p:ext uri="{19B8F6BF-5375-455C-9EA6-DF929625EA0E}">
        <p15:presenceInfo xmlns:p15="http://schemas.microsoft.com/office/powerpoint/2012/main" userId="Grote, Ulrik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napToObjects="1">
      <p:cViewPr varScale="1">
        <p:scale>
          <a:sx n="147" d="100"/>
          <a:sy n="147" d="100"/>
        </p:scale>
        <p:origin x="312" y="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08.09.2021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631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426319"/>
            <a:ext cx="7983646" cy="3244635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05.05.2020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426882"/>
            <a:ext cx="3860721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26882"/>
            <a:ext cx="7983646" cy="32369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767263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3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, </a:t>
            </a:r>
            <a:r>
              <a:rPr lang="de-DE" dirty="0" err="1"/>
              <a:t>ipsum</a:t>
            </a:r>
            <a:r>
              <a:rPr lang="de-DE" dirty="0"/>
              <a:t>, </a:t>
            </a:r>
            <a:r>
              <a:rPr lang="de-DE" dirty="0" err="1"/>
              <a:t>dolor</a:t>
            </a:r>
            <a:r>
              <a:rPr lang="de-DE" dirty="0"/>
              <a:t>,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3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88" y="244999"/>
            <a:ext cx="1530911" cy="446764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1" y="4843688"/>
            <a:ext cx="7996881" cy="31854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  <p:sldLayoutId id="2147483657" r:id="rId7"/>
    <p:sldLayoutId id="2147483658" r:id="rId8"/>
    <p:sldLayoutId id="2147483659" r:id="rId9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3934306" y="1653587"/>
            <a:ext cx="4504844" cy="1265345"/>
          </a:xfrm>
        </p:spPr>
        <p:txBody>
          <a:bodyPr>
            <a:normAutofit fontScale="90000"/>
          </a:bodyPr>
          <a:lstStyle/>
          <a:p>
            <a:r>
              <a:rPr lang="de-DE"/>
              <a:t>VOC/VOI </a:t>
            </a:r>
            <a:r>
              <a:rPr lang="de-DE" dirty="0"/>
              <a:t>in Deutschland </a:t>
            </a:r>
            <a:br>
              <a:rPr lang="de-DE" dirty="0"/>
            </a:br>
            <a:r>
              <a:rPr lang="de-DE" b="0" i="1" dirty="0"/>
              <a:t>aktuelle Situation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3935413" y="2778369"/>
            <a:ext cx="4503737" cy="1046389"/>
          </a:xfrm>
        </p:spPr>
        <p:txBody>
          <a:bodyPr/>
          <a:lstStyle/>
          <a:p>
            <a:r>
              <a:rPr lang="de-DE" dirty="0"/>
              <a:t>Berlin</a:t>
            </a:r>
            <a:r>
              <a:rPr lang="de-DE"/>
              <a:t>, 08.09.2021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74B8CCB-4625-4483-B9A4-E41CDB908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8BFE70B-368C-464F-8754-867C18462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BCCF5DE-929F-45A1-AD4E-E5082142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22DD1D9-03E6-45C6-95D3-7C7C0EBE5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2393"/>
            <a:ext cx="7983646" cy="714291"/>
          </a:xfrm>
        </p:spPr>
        <p:txBody>
          <a:bodyPr/>
          <a:lstStyle/>
          <a:p>
            <a:r>
              <a:rPr lang="de-DE" dirty="0">
                <a:latin typeface="+mn-lt"/>
              </a:rPr>
              <a:t>Übersicht VOC in Erhebungssystemen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4AD3042A-D3AA-4BEA-AD2B-C845B831E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377581"/>
              </p:ext>
            </p:extLst>
          </p:nvPr>
        </p:nvGraphicFramePr>
        <p:xfrm>
          <a:off x="1611712" y="843561"/>
          <a:ext cx="7343484" cy="12566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5316">
                  <a:extLst>
                    <a:ext uri="{9D8B030D-6E8A-4147-A177-3AD203B41FA5}">
                      <a16:colId xmlns:a16="http://schemas.microsoft.com/office/drawing/2014/main" val="3595258273"/>
                    </a:ext>
                  </a:extLst>
                </a:gridCol>
                <a:gridCol w="1615935">
                  <a:extLst>
                    <a:ext uri="{9D8B030D-6E8A-4147-A177-3AD203B41FA5}">
                      <a16:colId xmlns:a16="http://schemas.microsoft.com/office/drawing/2014/main" val="4248662983"/>
                    </a:ext>
                  </a:extLst>
                </a:gridCol>
                <a:gridCol w="1617411">
                  <a:extLst>
                    <a:ext uri="{9D8B030D-6E8A-4147-A177-3AD203B41FA5}">
                      <a16:colId xmlns:a16="http://schemas.microsoft.com/office/drawing/2014/main" val="51220529"/>
                    </a:ext>
                  </a:extLst>
                </a:gridCol>
                <a:gridCol w="1617411">
                  <a:extLst>
                    <a:ext uri="{9D8B030D-6E8A-4147-A177-3AD203B41FA5}">
                      <a16:colId xmlns:a16="http://schemas.microsoft.com/office/drawing/2014/main" val="4083187979"/>
                    </a:ext>
                  </a:extLst>
                </a:gridCol>
                <a:gridCol w="1617411">
                  <a:extLst>
                    <a:ext uri="{9D8B030D-6E8A-4147-A177-3AD203B41FA5}">
                      <a16:colId xmlns:a16="http://schemas.microsoft.com/office/drawing/2014/main" val="715696317"/>
                    </a:ext>
                  </a:extLst>
                </a:gridCol>
              </a:tblGrid>
              <a:tr h="143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effectLst/>
                        </a:rPr>
                        <a:t>KW 2021</a:t>
                      </a:r>
                      <a:endParaRPr lang="de-DE" sz="105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effectLst/>
                        </a:rPr>
                        <a:t>B.1.1.7 (Alpha)</a:t>
                      </a:r>
                      <a:endParaRPr lang="de-DE" sz="105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effectLst/>
                        </a:rPr>
                        <a:t>B.1.351 (Beta)</a:t>
                      </a:r>
                      <a:endParaRPr lang="de-DE" sz="105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effectLst/>
                        </a:rPr>
                        <a:t>P.1 (Gamma)</a:t>
                      </a:r>
                      <a:endParaRPr lang="de-DE" sz="105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effectLst/>
                        </a:rPr>
                        <a:t>B.1.617.2 (Delta)</a:t>
                      </a:r>
                      <a:endParaRPr lang="de-DE" sz="105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770368"/>
                  </a:ext>
                </a:extLst>
              </a:tr>
              <a:tr h="143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DE" sz="1050" dirty="0">
                        <a:solidFill>
                          <a:schemeClr val="bg1"/>
                        </a:solidFill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solidFill>
                            <a:schemeClr val="bg1"/>
                          </a:solidFill>
                          <a:effectLst/>
                        </a:rPr>
                        <a:t>in </a:t>
                      </a:r>
                      <a:endParaRPr lang="de-DE" sz="1050" dirty="0">
                        <a:solidFill>
                          <a:schemeClr val="bg1"/>
                        </a:solidFill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solidFill>
                            <a:schemeClr val="bg1"/>
                          </a:solidFill>
                          <a:effectLst/>
                        </a:rPr>
                        <a:t>In  </a:t>
                      </a:r>
                      <a:endParaRPr lang="de-DE" sz="1050" dirty="0">
                        <a:solidFill>
                          <a:schemeClr val="bg1"/>
                        </a:solidFill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solidFill>
                            <a:schemeClr val="bg1"/>
                          </a:solidFill>
                          <a:effectLst/>
                        </a:rPr>
                        <a:t>in </a:t>
                      </a:r>
                      <a:endParaRPr lang="de-DE" sz="1050" dirty="0">
                        <a:solidFill>
                          <a:schemeClr val="bg1"/>
                        </a:solidFill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solidFill>
                            <a:schemeClr val="bg1"/>
                          </a:solidFill>
                          <a:effectLst/>
                        </a:rPr>
                        <a:t>in </a:t>
                      </a:r>
                      <a:endParaRPr lang="de-DE" sz="1050" dirty="0">
                        <a:solidFill>
                          <a:schemeClr val="bg1"/>
                        </a:solidFill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255878"/>
                  </a:ext>
                </a:extLst>
              </a:tr>
              <a:tr h="177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9713351"/>
                  </a:ext>
                </a:extLst>
              </a:tr>
              <a:tr h="177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3762952"/>
                  </a:ext>
                </a:extLst>
              </a:tr>
              <a:tr h="177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432466"/>
                  </a:ext>
                </a:extLst>
              </a:tr>
              <a:tr h="177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002661"/>
                  </a:ext>
                </a:extLst>
              </a:tr>
              <a:tr h="177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4720220"/>
                  </a:ext>
                </a:extLst>
              </a:tr>
            </a:tbl>
          </a:graphicData>
        </a:graphic>
      </p:graphicFrame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9A09474A-A381-422E-891F-D1BB231136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186532"/>
              </p:ext>
            </p:extLst>
          </p:nvPr>
        </p:nvGraphicFramePr>
        <p:xfrm>
          <a:off x="1576496" y="2219191"/>
          <a:ext cx="7378699" cy="12677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4536">
                  <a:extLst>
                    <a:ext uri="{9D8B030D-6E8A-4147-A177-3AD203B41FA5}">
                      <a16:colId xmlns:a16="http://schemas.microsoft.com/office/drawing/2014/main" val="3521130468"/>
                    </a:ext>
                  </a:extLst>
                </a:gridCol>
                <a:gridCol w="1605134">
                  <a:extLst>
                    <a:ext uri="{9D8B030D-6E8A-4147-A177-3AD203B41FA5}">
                      <a16:colId xmlns:a16="http://schemas.microsoft.com/office/drawing/2014/main" val="3003047957"/>
                    </a:ext>
                  </a:extLst>
                </a:gridCol>
                <a:gridCol w="1618290">
                  <a:extLst>
                    <a:ext uri="{9D8B030D-6E8A-4147-A177-3AD203B41FA5}">
                      <a16:colId xmlns:a16="http://schemas.microsoft.com/office/drawing/2014/main" val="4163881087"/>
                    </a:ext>
                  </a:extLst>
                </a:gridCol>
                <a:gridCol w="1624870">
                  <a:extLst>
                    <a:ext uri="{9D8B030D-6E8A-4147-A177-3AD203B41FA5}">
                      <a16:colId xmlns:a16="http://schemas.microsoft.com/office/drawing/2014/main" val="2708893821"/>
                    </a:ext>
                  </a:extLst>
                </a:gridCol>
                <a:gridCol w="1605869">
                  <a:extLst>
                    <a:ext uri="{9D8B030D-6E8A-4147-A177-3AD203B41FA5}">
                      <a16:colId xmlns:a16="http://schemas.microsoft.com/office/drawing/2014/main" val="1654852884"/>
                    </a:ext>
                  </a:extLst>
                </a:gridCol>
              </a:tblGrid>
              <a:tr h="208728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KW 2021</a:t>
                      </a:r>
                    </a:p>
                  </a:txBody>
                  <a:tcPr marL="23804" marR="23804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B.1.1.7 (Alpha)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B.1.351 (Beta)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P.1 (Gamma)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B.1.617.2 (Delta)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88014897"/>
                  </a:ext>
                </a:extLst>
              </a:tr>
              <a:tr h="137481">
                <a:tc>
                  <a:txBody>
                    <a:bodyPr/>
                    <a:lstStyle/>
                    <a:p>
                      <a:endParaRPr lang="de-DE" sz="700" dirty="0"/>
                    </a:p>
                  </a:txBody>
                  <a:tcPr marL="23804" marR="238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  </a:t>
                      </a:r>
                      <a:endParaRPr lang="de-DE" sz="10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  </a:t>
                      </a:r>
                      <a:endParaRPr lang="de-DE" sz="10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  </a:t>
                      </a:r>
                      <a:endParaRPr lang="de-DE" sz="10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  </a:t>
                      </a:r>
                      <a:endParaRPr lang="de-DE" sz="10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546883"/>
                  </a:ext>
                </a:extLst>
              </a:tr>
              <a:tr h="11562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9291133"/>
                  </a:ext>
                </a:extLst>
              </a:tr>
              <a:tr h="11562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8658984"/>
                  </a:ext>
                </a:extLst>
              </a:tr>
              <a:tr h="11562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459316"/>
                  </a:ext>
                </a:extLst>
              </a:tr>
              <a:tr h="140193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3289331"/>
                  </a:ext>
                </a:extLst>
              </a:tr>
              <a:tr h="110774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7620261"/>
                  </a:ext>
                </a:extLst>
              </a:tr>
            </a:tbl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BF50AED5-0914-4803-9C3D-1177F2C4D1B8}"/>
              </a:ext>
            </a:extLst>
          </p:cNvPr>
          <p:cNvSpPr txBox="1"/>
          <p:nvPr/>
        </p:nvSpPr>
        <p:spPr>
          <a:xfrm>
            <a:off x="156721" y="1249073"/>
            <a:ext cx="13383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Genomseq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(Stichprobe)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F8C01CC-0E39-4350-88C1-7CFD9D5B58CF}"/>
              </a:ext>
            </a:extLst>
          </p:cNvPr>
          <p:cNvSpPr txBox="1"/>
          <p:nvPr/>
        </p:nvSpPr>
        <p:spPr>
          <a:xfrm>
            <a:off x="156720" y="2327793"/>
            <a:ext cx="1355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RKI Testzahl-</a:t>
            </a:r>
            <a:br>
              <a:rPr lang="de-DE" dirty="0"/>
            </a:br>
            <a:r>
              <a:rPr lang="de-DE" dirty="0" err="1"/>
              <a:t>erfassung</a:t>
            </a:r>
            <a:r>
              <a:rPr lang="de-DE" dirty="0"/>
              <a:t> </a:t>
            </a:r>
          </a:p>
        </p:txBody>
      </p:sp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7C370BF1-3D39-41B4-A1A1-4B478CDB07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346709"/>
              </p:ext>
            </p:extLst>
          </p:nvPr>
        </p:nvGraphicFramePr>
        <p:xfrm>
          <a:off x="1576496" y="3548694"/>
          <a:ext cx="7378700" cy="12455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0532">
                  <a:extLst>
                    <a:ext uri="{9D8B030D-6E8A-4147-A177-3AD203B41FA5}">
                      <a16:colId xmlns:a16="http://schemas.microsoft.com/office/drawing/2014/main" val="3595258273"/>
                    </a:ext>
                  </a:extLst>
                </a:gridCol>
                <a:gridCol w="1615935">
                  <a:extLst>
                    <a:ext uri="{9D8B030D-6E8A-4147-A177-3AD203B41FA5}">
                      <a16:colId xmlns:a16="http://schemas.microsoft.com/office/drawing/2014/main" val="4248662983"/>
                    </a:ext>
                  </a:extLst>
                </a:gridCol>
                <a:gridCol w="1617411">
                  <a:extLst>
                    <a:ext uri="{9D8B030D-6E8A-4147-A177-3AD203B41FA5}">
                      <a16:colId xmlns:a16="http://schemas.microsoft.com/office/drawing/2014/main" val="51220529"/>
                    </a:ext>
                  </a:extLst>
                </a:gridCol>
                <a:gridCol w="1617411">
                  <a:extLst>
                    <a:ext uri="{9D8B030D-6E8A-4147-A177-3AD203B41FA5}">
                      <a16:colId xmlns:a16="http://schemas.microsoft.com/office/drawing/2014/main" val="4083187979"/>
                    </a:ext>
                  </a:extLst>
                </a:gridCol>
                <a:gridCol w="1617411">
                  <a:extLst>
                    <a:ext uri="{9D8B030D-6E8A-4147-A177-3AD203B41FA5}">
                      <a16:colId xmlns:a16="http://schemas.microsoft.com/office/drawing/2014/main" val="715696317"/>
                    </a:ext>
                  </a:extLst>
                </a:gridCol>
              </a:tblGrid>
              <a:tr h="143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bg1"/>
                          </a:solidFill>
                          <a:effectLst/>
                          <a:latin typeface="Scala Sans OT" panose="020B0504030101020104" pitchFamily="34" charset="0"/>
                          <a:ea typeface="+mn-ea"/>
                          <a:cs typeface="Times New Roman" panose="02020603050405020304" pitchFamily="18" charset="0"/>
                        </a:rPr>
                        <a:t>KW 2021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effectLst/>
                          <a:latin typeface="+mn-lt"/>
                        </a:rPr>
                        <a:t>B.1.1.7 (Alpha)</a:t>
                      </a:r>
                      <a:endParaRPr lang="de-DE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effectLst/>
                          <a:latin typeface="+mn-lt"/>
                        </a:rPr>
                        <a:t>B.1.351 (Beta)</a:t>
                      </a:r>
                      <a:endParaRPr lang="de-DE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effectLst/>
                          <a:latin typeface="+mn-lt"/>
                        </a:rPr>
                        <a:t>P.1 (Gamma)</a:t>
                      </a:r>
                      <a:endParaRPr lang="de-DE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effectLst/>
                          <a:latin typeface="+mn-lt"/>
                        </a:rPr>
                        <a:t>B.1.617.2 (Delta)</a:t>
                      </a:r>
                      <a:endParaRPr lang="de-DE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770368"/>
                  </a:ext>
                </a:extLst>
              </a:tr>
              <a:tr h="143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bg1"/>
                          </a:solidFill>
                          <a:effectLst/>
                          <a:latin typeface="Scala Sans OT" panose="020B0504030101020104" pitchFamily="34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 % </a:t>
                      </a:r>
                      <a:endParaRPr lang="de-DE" sz="10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  %</a:t>
                      </a:r>
                      <a:endParaRPr lang="de-DE" sz="10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  %</a:t>
                      </a:r>
                      <a:endParaRPr lang="de-DE" sz="10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  %</a:t>
                      </a:r>
                      <a:endParaRPr lang="de-DE" sz="105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255878"/>
                  </a:ext>
                </a:extLst>
              </a:tr>
              <a:tr h="17735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3762952"/>
                  </a:ext>
                </a:extLst>
              </a:tr>
              <a:tr h="17735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432466"/>
                  </a:ext>
                </a:extLst>
              </a:tr>
              <a:tr h="17735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4002661"/>
                  </a:ext>
                </a:extLst>
              </a:tr>
              <a:tr h="17735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7324227"/>
                  </a:ext>
                </a:extLst>
              </a:tr>
              <a:tr h="186016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de-DE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8626606"/>
                  </a:ext>
                </a:extLst>
              </a:tr>
            </a:tbl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96DB1996-7539-4AD2-9C43-1F08FEC230DD}"/>
              </a:ext>
            </a:extLst>
          </p:cNvPr>
          <p:cNvSpPr txBox="1"/>
          <p:nvPr/>
        </p:nvSpPr>
        <p:spPr>
          <a:xfrm>
            <a:off x="203684" y="3659302"/>
            <a:ext cx="1197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IfSG-Daten</a:t>
            </a:r>
          </a:p>
        </p:txBody>
      </p:sp>
    </p:spTree>
    <p:extLst>
      <p:ext uri="{BB962C8B-B14F-4D97-AF65-F5344CB8AC3E}">
        <p14:creationId xmlns:p14="http://schemas.microsoft.com/office/powerpoint/2010/main" val="2561745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4C39876-329C-40CB-880E-BA47E1B99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F685BA8-91FB-4191-BC26-985D44D98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68AB8A5-567B-4886-B887-8FC4B080B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E98C0569-A7E9-471E-A587-11D603B6F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VOI (Stichprobe)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330872E1-93D5-47E6-BDF2-C5C2858C18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489807"/>
              </p:ext>
            </p:extLst>
          </p:nvPr>
        </p:nvGraphicFramePr>
        <p:xfrm>
          <a:off x="457310" y="1428312"/>
          <a:ext cx="7983536" cy="23818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1632">
                  <a:extLst>
                    <a:ext uri="{9D8B030D-6E8A-4147-A177-3AD203B41FA5}">
                      <a16:colId xmlns:a16="http://schemas.microsoft.com/office/drawing/2014/main" val="3017726293"/>
                    </a:ext>
                  </a:extLst>
                </a:gridCol>
                <a:gridCol w="892738">
                  <a:extLst>
                    <a:ext uri="{9D8B030D-6E8A-4147-A177-3AD203B41FA5}">
                      <a16:colId xmlns:a16="http://schemas.microsoft.com/office/drawing/2014/main" val="3963440818"/>
                    </a:ext>
                  </a:extLst>
                </a:gridCol>
                <a:gridCol w="892738">
                  <a:extLst>
                    <a:ext uri="{9D8B030D-6E8A-4147-A177-3AD203B41FA5}">
                      <a16:colId xmlns:a16="http://schemas.microsoft.com/office/drawing/2014/main" val="2840176159"/>
                    </a:ext>
                  </a:extLst>
                </a:gridCol>
                <a:gridCol w="892738">
                  <a:extLst>
                    <a:ext uri="{9D8B030D-6E8A-4147-A177-3AD203B41FA5}">
                      <a16:colId xmlns:a16="http://schemas.microsoft.com/office/drawing/2014/main" val="2854720943"/>
                    </a:ext>
                  </a:extLst>
                </a:gridCol>
                <a:gridCol w="892738">
                  <a:extLst>
                    <a:ext uri="{9D8B030D-6E8A-4147-A177-3AD203B41FA5}">
                      <a16:colId xmlns:a16="http://schemas.microsoft.com/office/drawing/2014/main" val="3669989089"/>
                    </a:ext>
                  </a:extLst>
                </a:gridCol>
                <a:gridCol w="892738">
                  <a:extLst>
                    <a:ext uri="{9D8B030D-6E8A-4147-A177-3AD203B41FA5}">
                      <a16:colId xmlns:a16="http://schemas.microsoft.com/office/drawing/2014/main" val="2507443639"/>
                    </a:ext>
                  </a:extLst>
                </a:gridCol>
                <a:gridCol w="892738">
                  <a:extLst>
                    <a:ext uri="{9D8B030D-6E8A-4147-A177-3AD203B41FA5}">
                      <a16:colId xmlns:a16="http://schemas.microsoft.com/office/drawing/2014/main" val="3309090843"/>
                    </a:ext>
                  </a:extLst>
                </a:gridCol>
                <a:gridCol w="892738">
                  <a:extLst>
                    <a:ext uri="{9D8B030D-6E8A-4147-A177-3AD203B41FA5}">
                      <a16:colId xmlns:a16="http://schemas.microsoft.com/office/drawing/2014/main" val="897145323"/>
                    </a:ext>
                  </a:extLst>
                </a:gridCol>
                <a:gridCol w="892738">
                  <a:extLst>
                    <a:ext uri="{9D8B030D-6E8A-4147-A177-3AD203B41FA5}">
                      <a16:colId xmlns:a16="http://schemas.microsoft.com/office/drawing/2014/main" val="2176066008"/>
                    </a:ext>
                  </a:extLst>
                </a:gridCol>
              </a:tblGrid>
              <a:tr h="5670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KW 2021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A.27</a:t>
                      </a:r>
                      <a:br>
                        <a:rPr lang="de-DE" sz="1100">
                          <a:effectLst/>
                        </a:rPr>
                      </a:b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B.1.1.318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B.1.525 </a:t>
                      </a:r>
                      <a:br>
                        <a:rPr lang="de-DE" sz="1100">
                          <a:effectLst/>
                        </a:rPr>
                      </a:br>
                      <a:r>
                        <a:rPr lang="de-DE" sz="1100">
                          <a:effectLst/>
                        </a:rPr>
                        <a:t>(Eta) </a:t>
                      </a:r>
                      <a:br>
                        <a:rPr lang="de-DE" sz="1100">
                          <a:effectLst/>
                        </a:rPr>
                      </a:b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B.1.617.1 (Kappa)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B.1.620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B.1.621</a:t>
                      </a:r>
                      <a:br>
                        <a:rPr lang="de-DE" sz="1100">
                          <a:effectLst/>
                        </a:rPr>
                      </a:br>
                      <a:r>
                        <a:rPr lang="de-DE" sz="1100">
                          <a:effectLst/>
                        </a:rPr>
                        <a:t>(My)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C.36.3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C.37 </a:t>
                      </a:r>
                      <a:br>
                        <a:rPr lang="de-DE" sz="1100">
                          <a:effectLst/>
                        </a:rPr>
                      </a:br>
                      <a:r>
                        <a:rPr lang="de-DE" sz="1100">
                          <a:effectLst/>
                        </a:rPr>
                        <a:t>(Lambda)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268112642"/>
                  </a:ext>
                </a:extLst>
              </a:tr>
              <a:tr h="1814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25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0,5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0,4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0,6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0,8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1,9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38797780"/>
                  </a:ext>
                </a:extLst>
              </a:tr>
              <a:tr h="1814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25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0,8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0,7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41038948"/>
                  </a:ext>
                </a:extLst>
              </a:tr>
              <a:tr h="1814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26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0,4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0,3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41033879"/>
                  </a:ext>
                </a:extLst>
              </a:tr>
              <a:tr h="1814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27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0,2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0,2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50638678"/>
                  </a:ext>
                </a:extLst>
              </a:tr>
              <a:tr h="1814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28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0,2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969097"/>
                  </a:ext>
                </a:extLst>
              </a:tr>
              <a:tr h="1814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29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0,3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7909466"/>
                  </a:ext>
                </a:extLst>
              </a:tr>
              <a:tr h="1814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30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59190708"/>
                  </a:ext>
                </a:extLst>
              </a:tr>
              <a:tr h="1814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31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0,1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41044313"/>
                  </a:ext>
                </a:extLst>
              </a:tr>
              <a:tr h="1814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32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307524"/>
                  </a:ext>
                </a:extLst>
              </a:tr>
              <a:tr h="1814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34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0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50961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4840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C10EEA0-501B-47CB-8F2F-3CC0B4739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09B3F0C-06DC-4085-AD81-EAE6447E4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2306673B-1E13-492C-AD60-BDD2F9401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88" y="278642"/>
            <a:ext cx="7983646" cy="714291"/>
          </a:xfrm>
        </p:spPr>
        <p:txBody>
          <a:bodyPr/>
          <a:lstStyle/>
          <a:p>
            <a:r>
              <a:rPr lang="de-DE" dirty="0"/>
              <a:t>VOC /VOI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D1C129B-68DB-44B1-BB45-513727E08C70}"/>
              </a:ext>
            </a:extLst>
          </p:cNvPr>
          <p:cNvSpPr txBox="1"/>
          <p:nvPr/>
        </p:nvSpPr>
        <p:spPr>
          <a:xfrm>
            <a:off x="6104771" y="821361"/>
            <a:ext cx="311543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C3727C0-1AAB-4352-A390-57EB082573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9901" y="655789"/>
            <a:ext cx="5784197" cy="420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377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</Words>
  <Application>Microsoft Office PowerPoint</Application>
  <PresentationFormat>Bildschirmpräsentation (16:9)</PresentationFormat>
  <Paragraphs>216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Arial</vt:lpstr>
      <vt:lpstr>Calibri</vt:lpstr>
      <vt:lpstr>ＭＳ 明朝</vt:lpstr>
      <vt:lpstr>Scala Sans OT</vt:lpstr>
      <vt:lpstr>Times New Roman</vt:lpstr>
      <vt:lpstr>Wingdings</vt:lpstr>
      <vt:lpstr>Office-Design</vt:lpstr>
      <vt:lpstr>VOC/VOI in Deutschland  aktuelle Situation  </vt:lpstr>
      <vt:lpstr>Übersicht VOC in Erhebungssystemen</vt:lpstr>
      <vt:lpstr>VOI (Stichprobe)</vt:lpstr>
      <vt:lpstr>VOC /VOI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Kröger, Stefan</cp:lastModifiedBy>
  <cp:revision>686</cp:revision>
  <dcterms:created xsi:type="dcterms:W3CDTF">2015-11-02T12:29:13Z</dcterms:created>
  <dcterms:modified xsi:type="dcterms:W3CDTF">2021-09-08T07:20:15Z</dcterms:modified>
</cp:coreProperties>
</file>