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88" r:id="rId3"/>
    <p:sldId id="578" r:id="rId4"/>
    <p:sldId id="587" r:id="rId5"/>
    <p:sldId id="611" r:id="rId6"/>
    <p:sldId id="637" r:id="rId7"/>
    <p:sldId id="629" r:id="rId8"/>
    <p:sldId id="630" r:id="rId9"/>
    <p:sldId id="640" r:id="rId10"/>
    <p:sldId id="638" r:id="rId11"/>
    <p:sldId id="639" r:id="rId12"/>
    <p:sldId id="641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C94"/>
    <a:srgbClr val="FFFFFF"/>
    <a:srgbClr val="64AFF5"/>
    <a:srgbClr val="E6E6E6"/>
    <a:srgbClr val="006EC7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68218" autoAdjust="0"/>
  </p:normalViewPr>
  <p:slideViewPr>
    <p:cSldViewPr snapToGrid="0" snapToObjects="1">
      <p:cViewPr varScale="1">
        <p:scale>
          <a:sx n="46" d="100"/>
          <a:sy n="46" d="100"/>
        </p:scale>
        <p:origin x="1760" y="3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52 neue Ausbrüche (inkl. Nachmeldungen) </a:t>
            </a:r>
          </a:p>
          <a:p>
            <a:pPr marL="171450" indent="-171450">
              <a:buFontTx/>
              <a:buChar char="-"/>
            </a:pPr>
            <a:r>
              <a:rPr lang="de-DE" dirty="0"/>
              <a:t>Seit Mitte August zeichnet sich wieder ein Anstieg ab, allerdings auf einem noch niedrigen Niveau</a:t>
            </a:r>
          </a:p>
          <a:p>
            <a:pPr marL="171450" indent="-171450">
              <a:buFontTx/>
              <a:buChar char="-"/>
            </a:pPr>
            <a:r>
              <a:rPr lang="de-DE" dirty="0"/>
              <a:t>Eckdaten der </a:t>
            </a:r>
            <a:r>
              <a:rPr lang="de-DE" b="1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Ausbruchsgröße: durchschnitt: 5 Fälle pro Ausbruch, median: 4 Fälle; 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es kommen aber auch größere Ausbrüche mit bis zu 25 Fällen vor (9 Ausbrüche mit &gt; 10 Fällen)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Ausbrüche in den letzten 4 Wochen v. a. in NRW (n=21) und BE (n=15)</a:t>
            </a:r>
          </a:p>
          <a:p>
            <a:pPr marL="171450" indent="-171450">
              <a:buFontTx/>
              <a:buChar char="-"/>
            </a:pPr>
            <a:r>
              <a:rPr lang="de-DE" dirty="0"/>
              <a:t>Feriendichte KW 35: 44%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82 neue Ausbrüche (inkl. Nachmeldungen)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Anstieg seit Anfang August, bedingt durch die wieder abnehmende Feriendichte (KW 35: 44%)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Eckdaten der </a:t>
            </a:r>
            <a:r>
              <a:rPr lang="de-DE" b="1" dirty="0"/>
              <a:t>letzten 4 Wochen</a:t>
            </a:r>
            <a:r>
              <a:rPr lang="de-DE" dirty="0"/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Ausbruchsgröße: durchschnitt/median: 3 Fälle pro Ausbruch; 5 Ausbrüche mit &gt; 10 Fällen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Ca. 1/3 der Ausbrüche in NRW (n=51); gefolgt von BB (n=26), SH (n=24)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insbesondere die 6-14-Jährigen sind involviert (ca. 80% der Ausbruchsfälle); AG 21+ mit nur 5% vertreten (s. nächste Folie)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das derzeitige Niveau (Ausbruchshäufigkeit) wurde letztes Jahr erst im Oktober beobachtet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Abb</a:t>
            </a:r>
            <a:r>
              <a:rPr lang="de-DE" dirty="0"/>
              <a:t> zeigt den Anteil der in Schulausbrüchen involvierten Altersgruppen, darüber gelegt die Anzahl der Schulausbrüche (rechte y-Achse)</a:t>
            </a:r>
          </a:p>
          <a:p>
            <a:pPr marL="171450" indent="-171450">
              <a:buFontTx/>
              <a:buChar char="-"/>
            </a:pPr>
            <a:r>
              <a:rPr lang="de-DE" dirty="0"/>
              <a:t>2. Welle: alle AG relativ ähnlich vertreten</a:t>
            </a:r>
          </a:p>
          <a:p>
            <a:pPr marL="171450" indent="-171450">
              <a:buFontTx/>
              <a:buChar char="-"/>
            </a:pPr>
            <a:r>
              <a:rPr lang="de-DE" dirty="0"/>
              <a:t>3. Welle: hauptsächlich AG 6-10 involviert</a:t>
            </a:r>
          </a:p>
          <a:p>
            <a:pPr marL="171450" indent="-171450">
              <a:buFontTx/>
              <a:buChar char="-"/>
            </a:pPr>
            <a:r>
              <a:rPr lang="de-DE" dirty="0"/>
              <a:t>Zuletzt AG 6-10 und AG 11-14 vorwiegend betroffen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90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Anstieg in 35. KW zur Vorwoche (3,6; Vorwoche: 2,9) 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ARE-Rate liegt im Bereich der Vorjahre</a:t>
            </a:r>
            <a:endParaRPr lang="de-DE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gestiegen: KW 35: 802 (Vorwoche 673)</a:t>
            </a:r>
          </a:p>
          <a:p>
            <a:pPr marL="171450" indent="-171450">
              <a:buFontTx/>
              <a:buChar char="-"/>
            </a:pPr>
            <a:r>
              <a:rPr lang="de-DE" dirty="0"/>
              <a:t>Anstieg in allen AGs; prozentualer Anstieg bei den 15- bis 59-Jährigen mit 23 % bzw. 27 % am höchsten. 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35. KW Ferien: in 36%-50 % der BL (BA-</a:t>
            </a:r>
            <a:r>
              <a:rPr lang="de-DE" dirty="0" err="1"/>
              <a:t>Wü</a:t>
            </a:r>
            <a:r>
              <a:rPr lang="de-DE" dirty="0"/>
              <a:t>, Bay, Hessen, Niedersachsen, Bremen, Sachsen, Sachsen-Anhalt, Thüringen)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Unterschieldiche</a:t>
            </a:r>
            <a:r>
              <a:rPr lang="de-DE" dirty="0"/>
              <a:t> </a:t>
            </a:r>
            <a:r>
              <a:rPr lang="de-DE" dirty="0" err="1"/>
              <a:t>Etwicklung</a:t>
            </a:r>
            <a:r>
              <a:rPr lang="de-DE" dirty="0"/>
              <a:t> in den einzelnen BL: Beispiel: In NRW sehr deutlicher/kontinuierlicher Anstieg. Insbesondere bei den Kindern seit 3 Wochen (Ferienende Beginn KW33)!</a:t>
            </a:r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\\rki.local\daten\Projekte\FG36_AGI\Wochenberichte\Berichterstellung\Saison_2020_21\Woche_35_2021\AGI-Wochenbericht_2021-09-07.xls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Anstieg der Fallzahlen in AG 0 bis 4 Jahre und 60 bis 79 Jahre,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SARI-Fallzahlen in AG 35-59 weiterhin deutlich über Niveau der Vorjahre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0 bis 4 tendenziell etwas höhere Fallzahlen als üblich um diese Zeit, sehr leichter aber kontinuierlicher Anstieg seit KW 21/2020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Anstieg der Fallzahlen in AG 0 bis 4 Jahre und 60 bis 79 Jahre,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SARI-Fallzahlen in AG 35-59 weiterhin deutlich über Niveau der Vorjahre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0 bis 4 tendenziell etwas höhere Fallzahlen als üblich um diese Zeit, sehr leichter aber kontinuierlicher Anstieg seit KW 21/2020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(alle und mit Intensivbehandlung) im Vergleich zur Vorwoche stabil geblieben</a:t>
            </a:r>
          </a:p>
          <a:p>
            <a:pPr marL="0" indent="0">
              <a:buFontTx/>
              <a:buNone/>
            </a:pPr>
            <a:r>
              <a:rPr lang="de-DE" b="1" dirty="0"/>
              <a:t>Anteil COVID-19 an SARI 34% (KW 34: 33%)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 an SARI mit Intensivbehandlung 50% (KW 34: 55%)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Seit KW 31/2021 wieder deutlich mehr SARI-Fälle mit COVID-19-Diagnose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Fallzahl COVID-SARI verdoppelt seit Vorwoche (alle und mit Intensivbehandlung)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Folie raus</a:t>
            </a: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Zur Ansicht: Vergleich des Zeitraums KW 34-KW 43/2020 mit dem Zeitraum KW 26-KW 35/2021 </a:t>
            </a:r>
          </a:p>
          <a:p>
            <a:pPr marL="0" indent="0">
              <a:buFontTx/>
              <a:buNone/>
            </a:pPr>
            <a:r>
              <a:rPr lang="de-DE" b="0" dirty="0"/>
              <a:t>(Ansicht eine Woche verschoben im Vergleich zur Folie letzte Woche)</a:t>
            </a:r>
          </a:p>
          <a:p>
            <a:pPr marL="0" indent="0">
              <a:buFontTx/>
              <a:buNone/>
            </a:pPr>
            <a:r>
              <a:rPr lang="de-DE" b="0" dirty="0"/>
              <a:t>Anstieg früher als in letztem Jahr, v.a. AG 35-59 (auch AG15-34), aber Anstieg etwas abgeschwächt und nicht ganz so steil </a:t>
            </a:r>
          </a:p>
          <a:p>
            <a:pPr marL="0" indent="0">
              <a:buFontTx/>
              <a:buNone/>
            </a:pPr>
            <a:r>
              <a:rPr lang="de-DE" b="0" dirty="0"/>
              <a:t>Kontinuierlicher Anstieg in AG 60-79 und 80+, auch in diesen AG jetzt höhere Fallzahlen als in der 35. KW vor einem Jahr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30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7.9.2021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800422"/>
          </a:xfrm>
        </p:spPr>
        <p:txBody>
          <a:bodyPr/>
          <a:lstStyle/>
          <a:p>
            <a:r>
              <a:rPr lang="de-DE" sz="1400" dirty="0"/>
              <a:t>Insgesamt wurden 3.633 Ausbrüche in Kindergärten/Horte (&gt;= 2 Fälle) übermittelt</a:t>
            </a:r>
          </a:p>
          <a:p>
            <a:pPr lvl="1"/>
            <a:r>
              <a:rPr lang="de-DE" sz="1200" dirty="0"/>
              <a:t>3.096 (85%) Ausbrüche mit Kinderbeteiligung (&lt;15J.), 46% (9.595/20.988) der Fälle sind 0 - 5 Jahre alt</a:t>
            </a:r>
          </a:p>
          <a:p>
            <a:pPr lvl="1"/>
            <a:r>
              <a:rPr lang="de-DE" sz="1200" dirty="0"/>
              <a:t>537 Ausbrüche nur mit Fällen 15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6.9.2021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9F18EF-B3D6-47B9-9C71-6EEE5439D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10"/>
          <a:stretch/>
        </p:blipFill>
        <p:spPr>
          <a:xfrm>
            <a:off x="316281" y="1893198"/>
            <a:ext cx="8511437" cy="47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3.043 Ausbrüche in Schulen übermittelt (&gt;= 2 Fälle, 0-5 Jahre ausgeschlossen) </a:t>
            </a:r>
          </a:p>
          <a:p>
            <a:pPr lvl="1"/>
            <a:r>
              <a:rPr lang="de-DE" sz="1200" dirty="0"/>
              <a:t>2.860 (94%) Ausbrüche mit Fällen &lt; 21 Jahren, 31% (6-10J.), 23% (11-14J.), 26% (15-20J.), 20% (21+)</a:t>
            </a:r>
          </a:p>
          <a:p>
            <a:pPr lvl="1"/>
            <a:r>
              <a:rPr lang="de-DE" sz="1200" dirty="0"/>
              <a:t>183 Ausbrüche nur mit Fällen 21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6.9.2021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A1044F2-FA0C-441A-83BD-F50301DF2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94" y="1793671"/>
            <a:ext cx="8686801" cy="478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E7AA87-8E45-4B1F-9F10-33B22479E6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6.9.2021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AA9015-B1A7-4435-82BF-5E71AEE534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01619E-0A46-4266-8AFE-88C6AE7F89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1B50C0A-6B81-45DF-B206-48D9B807B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381125"/>
            <a:ext cx="90392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4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35.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7.9.2021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62880" y="920339"/>
            <a:ext cx="3286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35. KW 2021 bei ca. 3.600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>
                <a:highlight>
                  <a:srgbClr val="FFFFFF"/>
                </a:highlight>
              </a:rPr>
              <a:t>Entspricht einer Gesamtzahl von ca. 3 Millionen akuten Atem­wegs­er­kran­kungen (Vorwoche: ca. 2,4 </a:t>
            </a:r>
            <a:r>
              <a:rPr lang="de-DE" dirty="0" err="1">
                <a:highlight>
                  <a:srgbClr val="FFFFFF"/>
                </a:highlight>
              </a:rPr>
              <a:t>Mio</a:t>
            </a:r>
            <a:r>
              <a:rPr lang="de-DE" dirty="0">
                <a:highlight>
                  <a:srgbClr val="FFFFFF"/>
                </a:highlight>
              </a:rPr>
              <a:t>). </a:t>
            </a:r>
            <a:endParaRPr lang="en-US" sz="1400" dirty="0">
              <a:highlight>
                <a:srgbClr val="FFFFFF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5" t="76836" r="10278" b="3254"/>
          <a:stretch/>
        </p:blipFill>
        <p:spPr>
          <a:xfrm>
            <a:off x="5611895" y="5663109"/>
            <a:ext cx="2871312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338127" y="4106529"/>
            <a:ext cx="3577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Geringer bis starker Anstieg in allen Altersgruppen, deutlichster Anstieg bei: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ighlight>
                  <a:srgbClr val="FFFFFF"/>
                </a:highlight>
              </a:rPr>
              <a:t>0- bis 14-Jährigen; gefolgt von den 15- bis 59-Jährigen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317210-8E05-4FBC-BC31-ED824160582C}"/>
              </a:ext>
            </a:extLst>
          </p:cNvPr>
          <p:cNvSpPr txBox="1"/>
          <p:nvPr/>
        </p:nvSpPr>
        <p:spPr>
          <a:xfrm>
            <a:off x="1857988" y="4475862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7F2A06D-0D29-4899-AFC7-E00B2B8BC7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836"/>
          <a:stretch/>
        </p:blipFill>
        <p:spPr>
          <a:xfrm>
            <a:off x="269791" y="808708"/>
            <a:ext cx="4860000" cy="290637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B06CAF4-0F83-40D5-8B84-D9432C176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83" y="1053871"/>
            <a:ext cx="1941769" cy="267064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9FC951D-F2F8-4392-8DE5-E967FDD71E82}"/>
              </a:ext>
            </a:extLst>
          </p:cNvPr>
          <p:cNvCxnSpPr>
            <a:cxnSpLocks/>
          </p:cNvCxnSpPr>
          <p:nvPr/>
        </p:nvCxnSpPr>
        <p:spPr>
          <a:xfrm flipH="1" flipV="1">
            <a:off x="1538150" y="2619917"/>
            <a:ext cx="429490" cy="2773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A7BD5406-35CF-4946-9558-4FE1AA2FF4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358"/>
          <a:stretch/>
        </p:blipFill>
        <p:spPr>
          <a:xfrm>
            <a:off x="269791" y="3783476"/>
            <a:ext cx="4860000" cy="26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35.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7.9.2021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8704" y="5631755"/>
            <a:ext cx="834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highlight>
                  <a:srgbClr val="FFFFFF"/>
                </a:highlight>
              </a:rPr>
              <a:t>Der Wert (gesamt) lag in der 35. KW 2021 bei ca. 800 Arzt­konsul­ta­tionen wegen ARE pro 100.000 EW. </a:t>
            </a:r>
          </a:p>
          <a:p>
            <a:r>
              <a:rPr lang="de-DE" sz="1500" dirty="0">
                <a:highlight>
                  <a:srgbClr val="FFFFFF"/>
                </a:highlight>
              </a:rPr>
              <a:t>Das entspricht einer Gesamtzahl von ca. 660.000 Arzt­besuchen wegen akuter Atem­wegs­er­kran­kungen.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10C772-5EA6-4CDA-A0EE-D58E1FCD1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35"/>
          <a:stretch/>
        </p:blipFill>
        <p:spPr>
          <a:xfrm>
            <a:off x="252000" y="1072477"/>
            <a:ext cx="8640000" cy="455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35.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7.9.2021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5342EE-351C-4DD2-B8A8-626F1696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9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35.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7.9.2021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5" cy="2197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0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0" cy="21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83" y="3729169"/>
            <a:ext cx="7854313" cy="287991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912898" y="574158"/>
            <a:ext cx="245946" cy="1963004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FEC3A4-B5DC-41A1-BCF8-244B5A5F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615" y="443730"/>
            <a:ext cx="8201716" cy="300729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35.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7.9.2021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367065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34.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177841" y="1679605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34%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021653" y="1871262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F15E6D-1E11-4473-8FBF-19F501960BC8}"/>
              </a:ext>
            </a:extLst>
          </p:cNvPr>
          <p:cNvCxnSpPr>
            <a:cxnSpLocks/>
          </p:cNvCxnSpPr>
          <p:nvPr/>
        </p:nvCxnSpPr>
        <p:spPr>
          <a:xfrm flipH="1">
            <a:off x="1447196" y="4728990"/>
            <a:ext cx="57264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59C484-2744-4AC3-BDCD-CF9901851CDF}"/>
              </a:ext>
            </a:extLst>
          </p:cNvPr>
          <p:cNvCxnSpPr>
            <a:cxnSpLocks/>
          </p:cNvCxnSpPr>
          <p:nvPr/>
        </p:nvCxnSpPr>
        <p:spPr>
          <a:xfrm flipH="1">
            <a:off x="1412875" y="5391196"/>
            <a:ext cx="576075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CC6832B-64C1-4D06-84B7-755E88FB9A6D}"/>
              </a:ext>
            </a:extLst>
          </p:cNvPr>
          <p:cNvCxnSpPr>
            <a:cxnSpLocks/>
          </p:cNvCxnSpPr>
          <p:nvPr/>
        </p:nvCxnSpPr>
        <p:spPr>
          <a:xfrm flipH="1">
            <a:off x="1447196" y="4330546"/>
            <a:ext cx="572643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288794" y="453552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50%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109813" y="4703832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962489" y="1574268"/>
            <a:ext cx="6271749" cy="730889"/>
            <a:chOff x="-700962" y="3750761"/>
            <a:chExt cx="8301225" cy="1090168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00962" y="375076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63019" y="4840929"/>
              <a:ext cx="816328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14896" y="1099523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35.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81FF4EF6-3C5D-4849-B0CD-919380347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364" y="967722"/>
            <a:ext cx="6125955" cy="299616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8461FF6-EF38-47C6-940E-11D563FE5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588" y="3724427"/>
            <a:ext cx="6133317" cy="29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0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35.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7.9.2021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34.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8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</p:cNvCxnSpPr>
          <p:nvPr/>
        </p:nvCxnSpPr>
        <p:spPr>
          <a:xfrm flipH="1">
            <a:off x="8260573" y="4867957"/>
            <a:ext cx="223803" cy="76369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334694" y="440629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>
            <a:off x="8082291" y="1936832"/>
            <a:ext cx="305230" cy="49444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201752" y="145820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628505-FB4D-4E63-B228-17EBBF5DCBDC}"/>
              </a:ext>
            </a:extLst>
          </p:cNvPr>
          <p:cNvCxnSpPr>
            <a:cxnSpLocks/>
          </p:cNvCxnSpPr>
          <p:nvPr/>
        </p:nvCxnSpPr>
        <p:spPr>
          <a:xfrm flipH="1">
            <a:off x="8323086" y="5576647"/>
            <a:ext cx="322992" cy="204560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D7B0C7E-78A8-42CB-9EAE-182565561D8F}"/>
              </a:ext>
            </a:extLst>
          </p:cNvPr>
          <p:cNvSpPr txBox="1"/>
          <p:nvPr/>
        </p:nvSpPr>
        <p:spPr>
          <a:xfrm>
            <a:off x="8469230" y="5075423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</p:cNvCxnSpPr>
          <p:nvPr/>
        </p:nvCxnSpPr>
        <p:spPr>
          <a:xfrm flipH="1">
            <a:off x="8099557" y="2370650"/>
            <a:ext cx="322992" cy="204560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422549" y="1990739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35.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7.9.2021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  <a:p>
            <a:endParaRPr lang="de-DE" b="1" dirty="0"/>
          </a:p>
          <a:p>
            <a:r>
              <a:rPr lang="de-DE" b="1" dirty="0"/>
              <a:t>Vgl. KW 34-43/2020</a:t>
            </a:r>
          </a:p>
          <a:p>
            <a:r>
              <a:rPr lang="de-DE" b="1" dirty="0"/>
              <a:t>mit KW 26-35/2020</a:t>
            </a:r>
            <a:endParaRPr lang="de-DE" dirty="0"/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Intensivbehandlung:</a:t>
            </a:r>
          </a:p>
          <a:p>
            <a:endParaRPr lang="de-DE" b="1" dirty="0"/>
          </a:p>
          <a:p>
            <a:r>
              <a:rPr lang="de-DE" b="1" dirty="0"/>
              <a:t>Vgl. KW 34-43/2020</a:t>
            </a:r>
          </a:p>
          <a:p>
            <a:r>
              <a:rPr lang="de-DE" b="1" dirty="0"/>
              <a:t>Mit KW 26-35/2020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34. KW 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34E6A68-BDCD-4F31-B41A-9BAF469C2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084" y="4013784"/>
            <a:ext cx="3106794" cy="238984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0890C6D-9E5C-48E8-AF02-0985193F4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641" y="4053746"/>
            <a:ext cx="3106794" cy="238984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4C679EF-F121-48FC-8AE0-19DA39142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045" y="1171109"/>
            <a:ext cx="3083353" cy="237181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EF955C0-EEF9-4E1F-93D3-F5C2CDBEA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641" y="1162092"/>
            <a:ext cx="3106794" cy="2389842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17F794C-3EC1-4C9B-B760-711343785B28}"/>
              </a:ext>
            </a:extLst>
          </p:cNvPr>
          <p:cNvCxnSpPr>
            <a:cxnSpLocks/>
          </p:cNvCxnSpPr>
          <p:nvPr/>
        </p:nvCxnSpPr>
        <p:spPr>
          <a:xfrm flipH="1">
            <a:off x="5466435" y="1244583"/>
            <a:ext cx="524673" cy="61621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3EC2BFB-12D8-4F48-911D-CBB1784FA168}"/>
              </a:ext>
            </a:extLst>
          </p:cNvPr>
          <p:cNvCxnSpPr>
            <a:cxnSpLocks/>
          </p:cNvCxnSpPr>
          <p:nvPr/>
        </p:nvCxnSpPr>
        <p:spPr>
          <a:xfrm>
            <a:off x="7073900" y="1210833"/>
            <a:ext cx="1181100" cy="524074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6DA3628D-6409-4660-AB37-77BF164CB866}"/>
              </a:ext>
            </a:extLst>
          </p:cNvPr>
          <p:cNvSpPr txBox="1"/>
          <p:nvPr/>
        </p:nvSpPr>
        <p:spPr>
          <a:xfrm>
            <a:off x="5991108" y="936461"/>
            <a:ext cx="131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59 Jahre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91B7773-A397-420D-8C38-F03D148A898F}"/>
              </a:ext>
            </a:extLst>
          </p:cNvPr>
          <p:cNvCxnSpPr>
            <a:cxnSpLocks/>
          </p:cNvCxnSpPr>
          <p:nvPr/>
        </p:nvCxnSpPr>
        <p:spPr>
          <a:xfrm flipH="1">
            <a:off x="8398066" y="3853346"/>
            <a:ext cx="524672" cy="139523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B22489DA-8E2D-41BC-A3FA-550756586C44}"/>
              </a:ext>
            </a:extLst>
          </p:cNvPr>
          <p:cNvCxnSpPr>
            <a:cxnSpLocks/>
          </p:cNvCxnSpPr>
          <p:nvPr/>
        </p:nvCxnSpPr>
        <p:spPr>
          <a:xfrm flipH="1" flipV="1">
            <a:off x="8420470" y="2548721"/>
            <a:ext cx="502268" cy="9007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1BD40522-40A7-45C0-A86D-5510B7C47BD9}"/>
              </a:ext>
            </a:extLst>
          </p:cNvPr>
          <p:cNvSpPr txBox="1"/>
          <p:nvPr/>
        </p:nvSpPr>
        <p:spPr>
          <a:xfrm>
            <a:off x="7987148" y="3542919"/>
            <a:ext cx="131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C000"/>
                </a:solidFill>
              </a:rPr>
              <a:t>15 bis 34 Jahre</a:t>
            </a:r>
          </a:p>
        </p:txBody>
      </p:sp>
    </p:spTree>
    <p:extLst>
      <p:ext uri="{BB962C8B-B14F-4D97-AF65-F5344CB8AC3E}">
        <p14:creationId xmlns:p14="http://schemas.microsoft.com/office/powerpoint/2010/main" val="102827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1327</Words>
  <Application>Microsoft Office PowerPoint</Application>
  <PresentationFormat>Bildschirmpräsentation (4:3)</PresentationFormat>
  <Paragraphs>149</Paragraphs>
  <Slides>12</Slides>
  <Notes>12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7.9.2021</vt:lpstr>
      <vt:lpstr>GrippeWeb bis zur 35. KW 2021 </vt:lpstr>
      <vt:lpstr>Arbeitsgemeinschaft Influenza ARE-Konsultationen bis zur 35.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</vt:lpstr>
      <vt:lpstr>Ausbrüche in Schulen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2531</cp:revision>
  <cp:lastPrinted>2020-05-13T06:04:10Z</cp:lastPrinted>
  <dcterms:created xsi:type="dcterms:W3CDTF">2015-11-02T12:29:13Z</dcterms:created>
  <dcterms:modified xsi:type="dcterms:W3CDTF">2021-09-08T07:31:36Z</dcterms:modified>
</cp:coreProperties>
</file>