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37" r:id="rId2"/>
    <p:sldId id="739" r:id="rId3"/>
    <p:sldId id="698" r:id="rId4"/>
    <p:sldId id="736" r:id="rId5"/>
    <p:sldId id="732" r:id="rId6"/>
    <p:sldId id="738" r:id="rId7"/>
    <p:sldId id="702" r:id="rId8"/>
    <p:sldId id="701" r:id="rId9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3" clrIdx="1">
    <p:extLst>
      <p:ext uri="{19B8F6BF-5375-455C-9EA6-DF929625EA0E}">
        <p15:presenceInfo xmlns:p15="http://schemas.microsoft.com/office/powerpoint/2012/main" userId="Esquevin, Sarah" providerId="None"/>
      </p:ext>
    </p:extLst>
  </p:cmAuthor>
  <p:cmAuthor id="3" name="Rohde, Anna" initials="AMR" lastIdx="9" clrIdx="2">
    <p:extLst>
      <p:ext uri="{19B8F6BF-5375-455C-9EA6-DF929625EA0E}">
        <p15:presenceInfo xmlns:p15="http://schemas.microsoft.com/office/powerpoint/2012/main" userId="Rohde, Anna" providerId="None"/>
      </p:ext>
    </p:extLst>
  </p:cmAuthor>
  <p:cmAuthor id="4" name="Denkel, Luisa" initials="LD" lastIdx="1" clrIdx="3">
    <p:extLst>
      <p:ext uri="{19B8F6BF-5375-455C-9EA6-DF929625EA0E}">
        <p15:presenceInfo xmlns:p15="http://schemas.microsoft.com/office/powerpoint/2012/main" userId="Denkel, Lu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7" autoAdjust="0"/>
    <p:restoredTop sz="93883" autoAdjust="0"/>
  </p:normalViewPr>
  <p:slideViewPr>
    <p:cSldViewPr>
      <p:cViewPr varScale="1">
        <p:scale>
          <a:sx n="68" d="100"/>
          <a:sy n="68" d="100"/>
        </p:scale>
        <p:origin x="15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govt.nz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57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5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48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GOARN Call vom 02.09.2021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Https://covid19.govt.nz/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Northland will move to Alert Level 3 at 11:59pm on Thursday 2 September. Auckland remains at Alert Level 4, and the rest of New Zealand remains at Alert Level 3.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south of Auckland are at Alert Level 3. This will be reviewed by Government on Monday 6 September.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Northland region is at Alert Level 4 until at least 11:59pm on Thursday 2 September.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Auckland is at Alert Level 4 for at least another 2 weeks, with a review on Monday 13 September.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94784D-ACB2-4C06-BA24-2437C87E075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+ 7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994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https://www.who.int/emergencies/diseases/novel-coronavirus-2019/situation-reports/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Alpha: +1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Beta: +0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Gamma: + 5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Delta + 7 im Vergleich zu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877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1" y="692696"/>
            <a:ext cx="8092592" cy="121879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77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222.406.582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-7%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 4.592.934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09.09.2021;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09.09.2021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55924"/>
              </p:ext>
            </p:extLst>
          </p:nvPr>
        </p:nvGraphicFramePr>
        <p:xfrm>
          <a:off x="89933" y="1556792"/>
          <a:ext cx="9018571" cy="4761434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44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40.152.521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1.061.308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33.139.981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282.044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20.913.578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136.708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7.094.596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269.518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397,02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7.084.284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127.966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6.665.074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75.073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115,43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6.566.568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154.291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5.211.801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26.181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5.210.978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185.745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4.921.410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12.324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-14,3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5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222.406.582 </a:t>
            </a:r>
            <a:r>
              <a:rPr lang="de-DE" sz="2000" b="1" dirty="0">
                <a:solidFill>
                  <a:schemeClr val="tx2"/>
                </a:solidFill>
              </a:rPr>
              <a:t>(</a:t>
            </a:r>
            <a:r>
              <a:rPr lang="de-DE" sz="2000" b="1" dirty="0">
                <a:solidFill>
                  <a:srgbClr val="00B050"/>
                </a:solidFill>
              </a:rPr>
              <a:t>-7%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 4.592.934 Todesfälle (CFR: 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09.09.2021;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09.09.2021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964054"/>
              </p:ext>
            </p:extLst>
          </p:nvPr>
        </p:nvGraphicFramePr>
        <p:xfrm>
          <a:off x="89933" y="1556792"/>
          <a:ext cx="9018571" cy="4498770"/>
        </p:xfrm>
        <a:graphic>
          <a:graphicData uri="http://schemas.openxmlformats.org/drawingml/2006/table">
            <a:tbl>
              <a:tblPr firstRow="1" firstCol="1" bandRow="1"/>
              <a:tblGrid>
                <a:gridCol w="111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44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0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186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987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40.152.521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1.061.308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33.139.981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282.044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   7.094.596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269.518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397,02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5.210.978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185.745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-18,8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6.566.568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154.291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20.913.578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136.708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Malaysia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1.900.467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135.451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2.134.005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130.050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118,68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                7.084.284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  127.966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Thailand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1.338.550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104.063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5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Fall- und Todeszahlen weltweit, WHO </a:t>
            </a:r>
            <a:r>
              <a:rPr lang="de-DE" sz="2400" dirty="0" err="1">
                <a:latin typeface="Scala Sans OT" panose="020B0504030101020104" pitchFamily="34" charset="0"/>
              </a:rPr>
              <a:t>SitRep</a:t>
            </a:r>
            <a:endParaRPr lang="de-DE" sz="2400" dirty="0">
              <a:latin typeface="Scala Sans OT" panose="020B0504030101020104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457146" y="655022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07.09.2021, Datenstand 05.09.2021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098A3-8FFE-4AD9-BB92-B4B657CE6816}"/>
              </a:ext>
            </a:extLst>
          </p:cNvPr>
          <p:cNvSpPr txBox="1"/>
          <p:nvPr/>
        </p:nvSpPr>
        <p:spPr>
          <a:xfrm>
            <a:off x="80882" y="741397"/>
            <a:ext cx="3811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Anzahl Fälle global stagnierend /leicht rückläufig, </a:t>
            </a:r>
            <a:r>
              <a:rPr lang="de-DE" dirty="0"/>
              <a:t>in allen Regionen rückläufig oder stagnierend, jedoch steigend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Amerika </a:t>
            </a:r>
            <a:r>
              <a:rPr lang="de-DE" dirty="0">
                <a:solidFill>
                  <a:srgbClr val="0070C0"/>
                </a:solidFill>
              </a:rPr>
              <a:t>(+19%)</a:t>
            </a:r>
          </a:p>
          <a:p>
            <a:pPr lvl="1"/>
            <a:endParaRPr lang="de-DE" dirty="0"/>
          </a:p>
          <a:p>
            <a:r>
              <a:rPr lang="de-DE" b="1" dirty="0"/>
              <a:t>Anzahl Todesfälle in allen Regionen zurückgegangen, jedoch steigt in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Amerika (</a:t>
            </a:r>
            <a:r>
              <a:rPr lang="de-DE" dirty="0">
                <a:solidFill>
                  <a:srgbClr val="0070C0"/>
                </a:solidFill>
              </a:rPr>
              <a:t>+17%)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Europa </a:t>
            </a:r>
            <a:r>
              <a:rPr lang="de-DE" dirty="0">
                <a:solidFill>
                  <a:srgbClr val="0070C0"/>
                </a:solidFill>
              </a:rPr>
              <a:t>(+20%)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93B19D-00C3-422F-822E-AF368C935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191" y="906097"/>
            <a:ext cx="4965101" cy="245406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BE7D961-663A-4EE7-BCC3-3BB086F11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6" y="3462117"/>
            <a:ext cx="4860032" cy="29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BE286E70-0310-446A-AD4B-3FF9D4DD0440}"/>
              </a:ext>
            </a:extLst>
          </p:cNvPr>
          <p:cNvCxnSpPr>
            <a:cxnSpLocks/>
          </p:cNvCxnSpPr>
          <p:nvPr/>
        </p:nvCxnSpPr>
        <p:spPr>
          <a:xfrm>
            <a:off x="0" y="548680"/>
            <a:ext cx="5724128" cy="4263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4">
            <a:extLst>
              <a:ext uri="{FF2B5EF4-FFF2-40B4-BE49-F238E27FC236}">
                <a16:creationId xmlns:a16="http://schemas.microsoft.com/office/drawing/2014/main" id="{3FE3EC92-B693-478F-9FFF-E781915040E1}"/>
              </a:ext>
            </a:extLst>
          </p:cNvPr>
          <p:cNvSpPr txBox="1">
            <a:spLocks/>
          </p:cNvSpPr>
          <p:nvPr/>
        </p:nvSpPr>
        <p:spPr>
          <a:xfrm>
            <a:off x="251520" y="90085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Scala Sans OT" panose="020B0504030101020104" pitchFamily="34" charset="0"/>
              </a:rPr>
              <a:t>COVID-19/ Amerika</a:t>
            </a:r>
            <a:endParaRPr lang="en-GB" sz="2800" dirty="0">
              <a:latin typeface="Scala Sans OT" panose="020B05040301010201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39A898-F320-40CA-AC73-8F70CE054665}"/>
              </a:ext>
            </a:extLst>
          </p:cNvPr>
          <p:cNvSpPr/>
          <p:nvPr/>
        </p:nvSpPr>
        <p:spPr>
          <a:xfrm>
            <a:off x="0" y="586138"/>
            <a:ext cx="4355976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dirty="0"/>
              <a:t>Die Region Nord- und Südamerika meldete in der vergangenen Woche einen deutlichen Anstieg der Zahl der Fälle und Todesfälle.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ED8401-A44E-44EF-AF07-A0AB07F2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793" y="660473"/>
            <a:ext cx="4884788" cy="25860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FC43FF-34E4-4EFA-BE70-F536D6DC6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42" y="1615394"/>
            <a:ext cx="3967702" cy="27900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735048C-DEEF-4045-A752-E135076034BC}"/>
              </a:ext>
            </a:extLst>
          </p:cNvPr>
          <p:cNvSpPr txBox="1"/>
          <p:nvPr/>
        </p:nvSpPr>
        <p:spPr>
          <a:xfrm>
            <a:off x="110081" y="4405421"/>
            <a:ext cx="471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086A2E8-833A-42F3-A07A-A5A5CD741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883" y="4039370"/>
            <a:ext cx="3294575" cy="2586064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FF46563-ACA2-4769-8866-39AE79EB6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70216"/>
              </p:ext>
            </p:extLst>
          </p:nvPr>
        </p:nvGraphicFramePr>
        <p:xfrm>
          <a:off x="181122" y="4708641"/>
          <a:ext cx="4674147" cy="1053093"/>
        </p:xfrm>
        <a:graphic>
          <a:graphicData uri="http://schemas.openxmlformats.org/drawingml/2006/table">
            <a:tbl>
              <a:tblPr firstRow="1" firstCol="1" bandRow="1"/>
              <a:tblGrid>
                <a:gridCol w="956260">
                  <a:extLst>
                    <a:ext uri="{9D8B030D-6E8A-4147-A177-3AD203B41FA5}">
                      <a16:colId xmlns:a16="http://schemas.microsoft.com/office/drawing/2014/main" val="855321391"/>
                    </a:ext>
                  </a:extLst>
                </a:gridCol>
                <a:gridCol w="907961">
                  <a:extLst>
                    <a:ext uri="{9D8B030D-6E8A-4147-A177-3AD203B41FA5}">
                      <a16:colId xmlns:a16="http://schemas.microsoft.com/office/drawing/2014/main" val="3841637268"/>
                    </a:ext>
                  </a:extLst>
                </a:gridCol>
                <a:gridCol w="956259">
                  <a:extLst>
                    <a:ext uri="{9D8B030D-6E8A-4147-A177-3AD203B41FA5}">
                      <a16:colId xmlns:a16="http://schemas.microsoft.com/office/drawing/2014/main" val="541832234"/>
                    </a:ext>
                  </a:extLst>
                </a:gridCol>
                <a:gridCol w="511357">
                  <a:extLst>
                    <a:ext uri="{9D8B030D-6E8A-4147-A177-3AD203B41FA5}">
                      <a16:colId xmlns:a16="http://schemas.microsoft.com/office/drawing/2014/main" val="206841515"/>
                    </a:ext>
                  </a:extLst>
                </a:gridCol>
                <a:gridCol w="703115">
                  <a:extLst>
                    <a:ext uri="{9D8B030D-6E8A-4147-A177-3AD203B41FA5}">
                      <a16:colId xmlns:a16="http://schemas.microsoft.com/office/drawing/2014/main" val="3398785856"/>
                    </a:ext>
                  </a:extLst>
                </a:gridCol>
                <a:gridCol w="639195">
                  <a:extLst>
                    <a:ext uri="{9D8B030D-6E8A-4147-A177-3AD203B41FA5}">
                      <a16:colId xmlns:a16="http://schemas.microsoft.com/office/drawing/2014/main" val="2146243429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2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0869308"/>
                  </a:ext>
                </a:extLst>
              </a:tr>
              <a:tr h="14275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1.061.308  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320,63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132208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FDB2A9B4-8A6F-41B0-8E0A-DE301EE4EA23}"/>
              </a:ext>
            </a:extLst>
          </p:cNvPr>
          <p:cNvSpPr/>
          <p:nvPr/>
        </p:nvSpPr>
        <p:spPr>
          <a:xfrm>
            <a:off x="110080" y="5844585"/>
            <a:ext cx="6046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26,8 % der 7T-Fälle entfielen auf Kinder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Regierung will Impfungen mit neuen Vorschriften fördern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Aufhebung der Beschränkungen in den meisten Staaten</a:t>
            </a:r>
          </a:p>
        </p:txBody>
      </p:sp>
    </p:spTree>
    <p:extLst>
      <p:ext uri="{BB962C8B-B14F-4D97-AF65-F5344CB8AC3E}">
        <p14:creationId xmlns:p14="http://schemas.microsoft.com/office/powerpoint/2010/main" val="136405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2987824" y="6571677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07.09.2021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9C804B-D4D7-4B17-A5A8-1606B29893E5}"/>
              </a:ext>
            </a:extLst>
          </p:cNvPr>
          <p:cNvSpPr txBox="1"/>
          <p:nvPr/>
        </p:nvSpPr>
        <p:spPr>
          <a:xfrm>
            <a:off x="395536" y="537321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/>
              <a:t>Aktuell keine Virusvariantengebiete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D973E0-7C56-47FD-A791-CCB18B889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793"/>
            <a:ext cx="9144000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Übersicht Virusvarianten, Europa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20870F67-E259-4E1C-9D33-62BDE938894E}"/>
              </a:ext>
            </a:extLst>
          </p:cNvPr>
          <p:cNvSpPr txBox="1"/>
          <p:nvPr/>
        </p:nvSpPr>
        <p:spPr>
          <a:xfrm>
            <a:off x="4195178" y="6505599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 09.09.2021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7D3B612-394D-461A-AB4D-77E8D544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6" y="620688"/>
            <a:ext cx="4515403" cy="35283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11D909-CF6F-4A6C-AD08-9A801A95C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548680"/>
            <a:ext cx="4384914" cy="34023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25EA79E-47A3-4C19-A086-9B4452998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063920"/>
            <a:ext cx="4662264" cy="24730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E90F5A-0EAF-474D-8E54-D6A230821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88" y="4320733"/>
            <a:ext cx="3691479" cy="25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0A0CFE7-B5A9-4E01-BFCB-5ECD930EB988}"/>
              </a:ext>
            </a:extLst>
          </p:cNvPr>
          <p:cNvSpPr txBox="1"/>
          <p:nvPr/>
        </p:nvSpPr>
        <p:spPr>
          <a:xfrm>
            <a:off x="2843808" y="3044279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rgbClr val="0070C0"/>
                </a:solidFill>
              </a:rPr>
              <a:t>Back </a:t>
            </a:r>
            <a:r>
              <a:rPr lang="de-DE" sz="4400" dirty="0" err="1">
                <a:solidFill>
                  <a:srgbClr val="0070C0"/>
                </a:solidFill>
              </a:rPr>
              <a:t>up</a:t>
            </a:r>
            <a:endParaRPr lang="de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4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09.09.2021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9EF67E-47B1-4C5F-B25F-88F794C7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97" y="1174049"/>
            <a:ext cx="7596336" cy="52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Bildschirmpräsentation (4:3)</PresentationFormat>
  <Paragraphs>291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Top 10 Länder nach Anzahl neuer COVID-19-Fälle</vt:lpstr>
      <vt:lpstr>Top 10 Länder nach Anzahl neuer COVID-19-Fälle</vt:lpstr>
      <vt:lpstr>Fall- und Todeszahlen weltweit, WHO SitRep</vt:lpstr>
      <vt:lpstr>PowerPoint-Präsentation</vt:lpstr>
      <vt:lpstr>Übersicht Virusvarianten, weltweit</vt:lpstr>
      <vt:lpstr>Übersicht Virusvarianten, Europa</vt:lpstr>
      <vt:lpstr>PowerPoint-Präsentation</vt:lpstr>
      <vt:lpstr>7-Tages-Inzidenz pro 100.000 Einwohner weltweit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Romo Ventura, Eugenia</cp:lastModifiedBy>
  <cp:revision>1709</cp:revision>
  <cp:lastPrinted>2020-09-29T15:21:52Z</cp:lastPrinted>
  <dcterms:created xsi:type="dcterms:W3CDTF">2020-03-24T07:57:46Z</dcterms:created>
  <dcterms:modified xsi:type="dcterms:W3CDTF">2021-09-10T10:29:26Z</dcterms:modified>
</cp:coreProperties>
</file>