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61" r:id="rId2"/>
    <p:sldId id="408" r:id="rId3"/>
    <p:sldId id="415" r:id="rId4"/>
    <p:sldId id="411" r:id="rId5"/>
    <p:sldId id="283" r:id="rId6"/>
    <p:sldId id="412" r:id="rId7"/>
    <p:sldId id="418" r:id="rId8"/>
    <p:sldId id="416" r:id="rId9"/>
    <p:sldId id="419" r:id="rId10"/>
    <p:sldId id="417" r:id="rId11"/>
    <p:sldId id="414" r:id="rId12"/>
    <p:sldId id="421" r:id="rId13"/>
    <p:sldId id="389" r:id="rId14"/>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329" userDrawn="1">
          <p15:clr>
            <a:srgbClr val="A4A3A4"/>
          </p15:clr>
        </p15:guide>
        <p15:guide id="3" orient="horz" pos="894" userDrawn="1">
          <p15:clr>
            <a:srgbClr val="A4A3A4"/>
          </p15:clr>
        </p15:guide>
        <p15:guide id="4" pos="3515" userDrawn="1">
          <p15:clr>
            <a:srgbClr val="A4A3A4"/>
          </p15:clr>
        </p15:guide>
        <p15:guide id="5" orient="horz" pos="509" userDrawn="1">
          <p15:clr>
            <a:srgbClr val="A4A3A4"/>
          </p15:clr>
        </p15:guide>
        <p15:guide id="6"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en Leinert" initials="KL" lastIdx="5" clrIdx="0"/>
  <p:cmAuthor id="2" name="Weihrauch, Tim" initials="WT" lastIdx="3" clrIdx="1">
    <p:extLst>
      <p:ext uri="{19B8F6BF-5375-455C-9EA6-DF929625EA0E}">
        <p15:presenceInfo xmlns:p15="http://schemas.microsoft.com/office/powerpoint/2012/main" userId="Weihrauch, Tim" providerId="None"/>
      </p:ext>
    </p:extLst>
  </p:cmAuthor>
  <p:cmAuthor id="3" name="Benzler, Justus" initials="BJ" lastIdx="1" clrIdx="2">
    <p:extLst>
      <p:ext uri="{19B8F6BF-5375-455C-9EA6-DF929625EA0E}">
        <p15:presenceInfo xmlns:p15="http://schemas.microsoft.com/office/powerpoint/2012/main" userId="S-1-5-21-8915387-234515338-1105138716-11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4" autoAdjust="0"/>
    <p:restoredTop sz="70905" autoAdjust="0"/>
  </p:normalViewPr>
  <p:slideViewPr>
    <p:cSldViewPr snapToGrid="0" snapToObjects="1">
      <p:cViewPr varScale="1">
        <p:scale>
          <a:sx n="121" d="100"/>
          <a:sy n="121" d="100"/>
        </p:scale>
        <p:origin x="1216" y="176"/>
      </p:cViewPr>
      <p:guideLst>
        <p:guide orient="horz" pos="1620"/>
        <p:guide pos="5329"/>
        <p:guide orient="horz" pos="894"/>
        <p:guide pos="3515"/>
        <p:guide orient="horz" pos="509"/>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17.09.21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17.09.21</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thub.com/corona-warn-app/cwa-ppa-serv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orona-datenspende.d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695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b="1" dirty="0"/>
              <a:t>Zweck 1 – Abruf eines Testergebnisses</a:t>
            </a:r>
            <a:endParaRPr lang="de-DE" dirty="0"/>
          </a:p>
          <a:p>
            <a:r>
              <a:rPr lang="de-DE" dirty="0"/>
              <a:t>Personen, die auf SARS-CoV-2 getestet worden sind, sollen ihr Testergebnis ohne Verzögerung erhalten,</a:t>
            </a:r>
          </a:p>
          <a:p>
            <a:r>
              <a:rPr lang="de-DE" b="1" dirty="0"/>
              <a:t>Zweck 2 – Warnung Anderer</a:t>
            </a:r>
            <a:endParaRPr lang="de-DE" dirty="0"/>
          </a:p>
          <a:p>
            <a:r>
              <a:rPr lang="de-DE" dirty="0"/>
              <a:t>Personen, die ein positives Testergebnis erhalten haben, sollen andere Personen, die sich in ihrer unmittelbaren Nähe aufgehalten haben, darüber informieren bzw. warnen, dass für sie (d.h. für die anderen Personen) ein erhöhtes Infektionsrisiko bestanden hat,</a:t>
            </a:r>
          </a:p>
          <a:p>
            <a:r>
              <a:rPr lang="de-DE" b="1" dirty="0"/>
              <a:t>Zweck 3 – Risikoermittlung</a:t>
            </a:r>
            <a:endParaRPr lang="de-DE" dirty="0"/>
          </a:p>
          <a:p>
            <a:r>
              <a:rPr lang="de-DE" dirty="0"/>
              <a:t>Personen, die sich in unmittelbarer Nähe einer SARS-CoV-2- infizierten Person aufgehalten haben, sollen darüber informiert bzw. gewarnt werden, dass für sie ein erhöhtes Infektionsrisiko bestanden hat.</a:t>
            </a:r>
          </a:p>
          <a:p>
            <a:endParaRPr lang="de-DE" dirty="0"/>
          </a:p>
          <a:p>
            <a:r>
              <a:rPr lang="de-DE" dirty="0"/>
              <a:t>Dabei können diese drei Zwecke nicht separat betrachtet werden, da sie ineinandergreifen und in ihrer Wirkung einander bedingen. So kann eine Person, die sich in unmittelbarer Nähe einer SARS-CoV-2-infizierten Person aufgehalten hat, nur dann über ein für sie erhöhtes Infektionsrisiko informiert bzw. gewarnt werden (Zweck 3), wenn Personen, die ein positives Testergebnis erhalten haben, andere Personen, die sich in ihrer unmittelbaren Nähe aufgehalten haben, darüber informieren bzw. warnen können und dies auch tatsächlich tun (Zweck 2). Und dass dies frühzeitig genug geschieht, dass dadurch Infektionsketten beendet werden, setzt voraus, dass Personen, die auf SARS-CoV-2 getestet worden sind, ihr Testergebnis ohne Verzögerung erhalten (Zweck 1).</a:t>
            </a:r>
          </a:p>
          <a:p>
            <a:endParaRPr lang="de-DE" dirty="0"/>
          </a:p>
          <a:p>
            <a:r>
              <a:rPr lang="de-DE" dirty="0"/>
              <a:t>Ein Beitrag zur Bekämpfung der Pandemie wird als plausibel angenommen, wenn die Corona-Warn-App alle drei Zwecke erfüllt.</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43682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ea typeface="+mn-ea"/>
                <a:cs typeface="+mn-cs"/>
              </a:rPr>
              <a:t>PPA steht für </a:t>
            </a:r>
            <a:r>
              <a:rPr lang="de-DE" sz="1200" i="1" kern="1200" dirty="0">
                <a:solidFill>
                  <a:schemeClr val="tx1"/>
                </a:solidFill>
                <a:effectLst/>
                <a:latin typeface="+mn-lt"/>
                <a:ea typeface="+mn-ea"/>
                <a:cs typeface="+mn-cs"/>
              </a:rPr>
              <a:t>Privacy </a:t>
            </a:r>
            <a:r>
              <a:rPr lang="de-DE" sz="1200" i="1" kern="1200" dirty="0" err="1">
                <a:solidFill>
                  <a:schemeClr val="tx1"/>
                </a:solidFill>
                <a:effectLst/>
                <a:latin typeface="+mn-lt"/>
                <a:ea typeface="+mn-ea"/>
                <a:cs typeface="+mn-cs"/>
              </a:rPr>
              <a:t>Preserving</a:t>
            </a:r>
            <a:r>
              <a:rPr lang="de-DE" sz="1200" i="1" kern="1200" dirty="0">
                <a:solidFill>
                  <a:schemeClr val="tx1"/>
                </a:solidFill>
                <a:effectLst/>
                <a:latin typeface="+mn-lt"/>
                <a:ea typeface="+mn-ea"/>
                <a:cs typeface="+mn-cs"/>
              </a:rPr>
              <a:t> Analytics</a:t>
            </a:r>
            <a:r>
              <a:rPr lang="de-DE" sz="1200" kern="1200" dirty="0">
                <a:solidFill>
                  <a:schemeClr val="tx1"/>
                </a:solidFill>
                <a:effectLst/>
                <a:latin typeface="+mn-lt"/>
                <a:ea typeface="+mn-ea"/>
                <a:cs typeface="+mn-cs"/>
              </a:rPr>
              <a:t>. Mit diesem Verfahren ist es möglich, dass Nutzende der CWA die in ihrer App auf ihrem Smartphone anfallenden Daten einer auswertenden Instanz zur Verfügung stellen, ohne dabei ihre Identität preiszugeben.</a:t>
            </a:r>
          </a:p>
          <a:p>
            <a:endParaRPr lang="en-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Seit dem 5. März 2021 spenden CWA-Nutzende über diesen Weg täglich operationale Daten, anonym aber authentisiert. Hierbei erfolgt eine Überprüfung des spendenden Endgerätes, sodass sichergestellt wird, dass nur eine genuine Corona-Warn-App von einem genuinen Endgerät Daten übermittelt (für eine ausführliche Dokumentation siehe </a:t>
            </a:r>
            <a:r>
              <a:rPr lang="de-DE" sz="1200" kern="1200" dirty="0">
                <a:solidFill>
                  <a:schemeClr val="tx1"/>
                </a:solidFill>
                <a:effectLst/>
                <a:latin typeface="+mn-lt"/>
                <a:ea typeface="+mn-ea"/>
                <a:cs typeface="+mn-cs"/>
                <a:hlinkClick r:id="rId3"/>
              </a:rPr>
              <a:t>github.com/corona-warn-app/cwa-ppa-server</a:t>
            </a:r>
            <a:r>
              <a:rPr lang="de-DE" sz="1200" kern="1200" dirty="0">
                <a:solidFill>
                  <a:schemeClr val="tx1"/>
                </a:solidFill>
                <a:effectLst/>
                <a:latin typeface="+mn-lt"/>
                <a:ea typeface="+mn-ea"/>
                <a:cs typeface="+mn-cs"/>
              </a:rPr>
              <a:t>).</a:t>
            </a:r>
            <a:endParaRPr lang="en-DE" sz="1200" kern="1200" dirty="0">
              <a:solidFill>
                <a:schemeClr val="tx1"/>
              </a:solidFill>
              <a:effectLst/>
              <a:latin typeface="+mn-lt"/>
              <a:ea typeface="+mn-ea"/>
              <a:cs typeface="+mn-cs"/>
            </a:endParaRP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CWA-Datenspende ist nicht mit der </a:t>
            </a:r>
            <a:r>
              <a:rPr lang="de-DE" sz="1200" kern="1200" dirty="0">
                <a:solidFill>
                  <a:schemeClr val="tx1"/>
                </a:solidFill>
                <a:effectLst/>
                <a:latin typeface="+mn-lt"/>
                <a:ea typeface="+mn-ea"/>
                <a:cs typeface="+mn-cs"/>
                <a:hlinkClick r:id="rId4"/>
              </a:rPr>
              <a:t>Corona-Datenspende</a:t>
            </a:r>
            <a:r>
              <a:rPr lang="de-DE" sz="1200" kern="1200" dirty="0">
                <a:solidFill>
                  <a:schemeClr val="tx1"/>
                </a:solidFill>
                <a:effectLst/>
                <a:latin typeface="+mn-lt"/>
                <a:ea typeface="+mn-ea"/>
                <a:cs typeface="+mn-cs"/>
              </a:rPr>
              <a:t> zu verwechseln. In der Corona-Datenspende spenden etwa ein halbe Million Nutzende Körpertemperatur, Ruhepuls- und andere Vitaldaten, die sie über ihre Fitness-Armbänder erhoben haben.</a:t>
            </a:r>
            <a:endParaRPr lang="en-DE"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69713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Von den 1.383.270 gespendeten Angaben zu PCR-Testergebnissen und deren </a:t>
            </a:r>
            <a:r>
              <a:rPr lang="de-DE" sz="1200" kern="1200" dirty="0" err="1">
                <a:solidFill>
                  <a:schemeClr val="tx1"/>
                </a:solidFill>
                <a:effectLst/>
                <a:latin typeface="+mn-lt"/>
                <a:ea typeface="+mn-ea"/>
                <a:cs typeface="+mn-cs"/>
              </a:rPr>
              <a:t>Verzügen</a:t>
            </a:r>
            <a:r>
              <a:rPr lang="de-DE" sz="1200" kern="1200" dirty="0">
                <a:solidFill>
                  <a:schemeClr val="tx1"/>
                </a:solidFill>
                <a:effectLst/>
                <a:latin typeface="+mn-lt"/>
                <a:ea typeface="+mn-ea"/>
                <a:cs typeface="+mn-cs"/>
              </a:rPr>
              <a:t> wurden 368.287 Tests (26.6%) bereits innerhalb der ersten Stunde nach Testregistrierung erhalten. Hier wurde der Test offenbar nicht sofort nach der Durchführung registriert. Nach 24 Stunden waren insgesamt 1.053.095 Tests (76.1%) Tests zugestellt. Die stundengenaue Verteilung des Verzugs zwischen Testregistrierung und Erhalt des Testergebnisses ist in der folgenden Abbildung dargestellt. Im Mittel war das Testergebnis 19,7 Stunden nach Testregistrierung übermittelt (Median: 11 Stunden).</a:t>
            </a: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69598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Nach einem Check-In erhalten etwa 16 Personen pro warnende Person eine Warnung über ein erhöhtes Risiko.</a:t>
            </a:r>
            <a:endParaRPr lang="en-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316851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Etwa jede fünfte Person, die eine Begegnung mit erhöhtem Risiko hatte wurde anschließend positiv getestet. Bei denjenigen ohne Risikomitteilung war der Anteil weniger als halb so hoch. </a:t>
            </a:r>
            <a:r>
              <a:rPr lang="de-DE" sz="1200" i="1" kern="1200" dirty="0">
                <a:solidFill>
                  <a:schemeClr val="tx1"/>
                </a:solidFill>
                <a:effectLst/>
                <a:latin typeface="+mn-lt"/>
                <a:ea typeface="+mn-ea"/>
                <a:cs typeface="+mn-cs"/>
              </a:rPr>
              <a:t>Die CWA warnt also die Richtigen!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6</a:t>
            </a:fld>
            <a:endParaRPr lang="de-DE"/>
          </a:p>
        </p:txBody>
      </p:sp>
    </p:spTree>
    <p:extLst>
      <p:ext uri="{BB962C8B-B14F-4D97-AF65-F5344CB8AC3E}">
        <p14:creationId xmlns:p14="http://schemas.microsoft.com/office/powerpoint/2010/main" val="366388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Etwa jede fünfte Person, die eine Begegnung mit erhöhtem Risiko hatte wurde anschließend positiv getestet. Bei denjenigen ohne Risikomitteilung war der Anteil weniger als halb so hoch. </a:t>
            </a:r>
            <a:r>
              <a:rPr lang="de-DE" sz="1200" i="1" kern="1200" dirty="0">
                <a:solidFill>
                  <a:schemeClr val="tx1"/>
                </a:solidFill>
                <a:effectLst/>
                <a:latin typeface="+mn-lt"/>
                <a:ea typeface="+mn-ea"/>
                <a:cs typeface="+mn-cs"/>
              </a:rPr>
              <a:t>Die CWA warnt also die Richtigen!</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1423990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927104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94367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038656"/>
            <a:ext cx="8752360" cy="3266654"/>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r>
              <a:rPr lang="de-DE"/>
              <a:t>14. September 2021</a:t>
            </a:r>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a:t>
            </a:fld>
            <a:endParaRPr lang="de-DE"/>
          </a:p>
        </p:txBody>
      </p:sp>
      <p:cxnSp>
        <p:nvCxnSpPr>
          <p:cNvPr id="11" name="Gerade Verbindung 10"/>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a:p>
        </p:txBody>
      </p:sp>
      <p:sp>
        <p:nvSpPr>
          <p:cNvPr id="20" name="Rechteck 19"/>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36631"/>
            <a:ext cx="8747760" cy="3267456"/>
          </a:xfrm>
          <a:prstGeom prst="rect">
            <a:avLst/>
          </a:prstGeom>
        </p:spPr>
      </p:pic>
      <p:sp>
        <p:nvSpPr>
          <p:cNvPr id="21" name="Textfeld 20"/>
          <p:cNvSpPr txBox="1"/>
          <p:nvPr userDrawn="1"/>
        </p:nvSpPr>
        <p:spPr>
          <a:xfrm>
            <a:off x="3624352" y="1698593"/>
            <a:ext cx="5124112" cy="2008934"/>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5" y="1700478"/>
            <a:ext cx="395537" cy="2007048"/>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Datumsplatzhalter 2"/>
          <p:cNvSpPr>
            <a:spLocks noGrp="1"/>
          </p:cNvSpPr>
          <p:nvPr>
            <p:ph type="dt" sz="half" idx="10"/>
          </p:nvPr>
        </p:nvSpPr>
        <p:spPr/>
        <p:txBody>
          <a:bodyPr/>
          <a:lstStyle/>
          <a:p>
            <a:r>
              <a:rPr lang="de-DE"/>
              <a:t>14. September 2021</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a:t>
            </a:fld>
            <a:endParaRPr lang="de-DE" dirty="0"/>
          </a:p>
        </p:txBody>
      </p:sp>
      <p:sp>
        <p:nvSpPr>
          <p:cNvPr id="15" name="Rechteck 14"/>
          <p:cNvSpPr/>
          <p:nvPr userDrawn="1"/>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457200" y="1426319"/>
            <a:ext cx="7983646" cy="324463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lvl1pPr>
          </a:lstStyle>
          <a:p>
            <a:r>
              <a:rPr lang="de-DE" dirty="0"/>
              <a:t>17. September 2021</a:t>
            </a:r>
          </a:p>
        </p:txBody>
      </p:sp>
      <p:sp>
        <p:nvSpPr>
          <p:cNvPr id="5" name="Fußzeilenplatzhalter 4"/>
          <p:cNvSpPr>
            <a:spLocks noGrp="1"/>
          </p:cNvSpPr>
          <p:nvPr>
            <p:ph type="ftr" sz="quarter" idx="11"/>
          </p:nvPr>
        </p:nvSpPr>
        <p:spPr/>
        <p:txBody>
          <a:bodyPr/>
          <a:lstStyle>
            <a:lvl1pPr>
              <a:defRPr/>
            </a:lvl1pPr>
          </a:lstStyle>
          <a:p>
            <a:r>
              <a:rPr lang="de-DE" dirty="0"/>
              <a:t>Krisenstab</a:t>
            </a:r>
          </a:p>
        </p:txBody>
      </p:sp>
      <p:sp>
        <p:nvSpPr>
          <p:cNvPr id="6" name="Foliennummernplatzhalter 5"/>
          <p:cNvSpPr>
            <a:spLocks noGrp="1"/>
          </p:cNvSpPr>
          <p:nvPr>
            <p:ph type="sldNum" sz="quarter" idx="12"/>
          </p:nvPr>
        </p:nvSpPr>
        <p:spPr/>
        <p:txBody>
          <a:bodyPr/>
          <a:lstStyle/>
          <a:p>
            <a:fld id="{162A217B-ED1C-D84B-8478-63C77FA79618}" type="slidenum">
              <a:rPr lang="de-DE" smtClean="0"/>
              <a:t>‹#›</a:t>
            </a:fld>
            <a:endParaRPr lang="de-DE"/>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62A217B-ED1C-D84B-8478-63C77FA79618}" type="slidenum">
              <a:rPr lang="de-DE" smtClean="0"/>
              <a:pPr/>
              <a:t>‹#›</a:t>
            </a:fld>
            <a:endParaRPr lang="de-DE" dirty="0"/>
          </a:p>
        </p:txBody>
      </p:sp>
      <p:sp>
        <p:nvSpPr>
          <p:cNvPr id="6" name="Inhaltsplatzhalter 2"/>
          <p:cNvSpPr>
            <a:spLocks noGrp="1"/>
          </p:cNvSpPr>
          <p:nvPr>
            <p:ph sz="quarter" idx="13"/>
          </p:nvPr>
        </p:nvSpPr>
        <p:spPr>
          <a:xfrm>
            <a:off x="457200" y="1426882"/>
            <a:ext cx="3882920"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426882"/>
            <a:ext cx="3860721" cy="323697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9" name="Datumsplatzhalter 3">
            <a:extLst>
              <a:ext uri="{FF2B5EF4-FFF2-40B4-BE49-F238E27FC236}">
                <a16:creationId xmlns:a16="http://schemas.microsoft.com/office/drawing/2014/main" id="{6D6B0235-1FCA-4A15-952E-240A8A81B8A7}"/>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10" name="Fußzeilenplatzhalter 4">
            <a:extLst>
              <a:ext uri="{FF2B5EF4-FFF2-40B4-BE49-F238E27FC236}">
                <a16:creationId xmlns:a16="http://schemas.microsoft.com/office/drawing/2014/main" id="{AF2ED383-CD27-4303-AA2B-C2E0547404B2}"/>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62A217B-ED1C-D84B-8478-63C77FA79618}" type="slidenum">
              <a:rPr lang="de-DE" smtClean="0"/>
              <a:t>‹#›</a:t>
            </a:fld>
            <a:endParaRPr lang="de-DE"/>
          </a:p>
        </p:txBody>
      </p:sp>
      <p:sp>
        <p:nvSpPr>
          <p:cNvPr id="7"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6" name="Datumsplatzhalter 3">
            <a:extLst>
              <a:ext uri="{FF2B5EF4-FFF2-40B4-BE49-F238E27FC236}">
                <a16:creationId xmlns:a16="http://schemas.microsoft.com/office/drawing/2014/main" id="{DDAD5B61-75D6-4C43-A13C-E7A8F7C3D0D1}"/>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8" name="Fußzeilenplatzhalter 4">
            <a:extLst>
              <a:ext uri="{FF2B5EF4-FFF2-40B4-BE49-F238E27FC236}">
                <a16:creationId xmlns:a16="http://schemas.microsoft.com/office/drawing/2014/main" id="{5C57ECF5-2D42-4FE2-915E-2BBDDE848E1F}"/>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162A217B-ED1C-D84B-8478-63C77FA79618}" type="slidenum">
              <a:rPr lang="de-DE" smtClean="0"/>
              <a:t>‹#›</a:t>
            </a:fld>
            <a:endParaRPr lang="de-DE"/>
          </a:p>
        </p:txBody>
      </p:sp>
      <p:sp>
        <p:nvSpPr>
          <p:cNvPr id="5" name="Datumsplatzhalter 3">
            <a:extLst>
              <a:ext uri="{FF2B5EF4-FFF2-40B4-BE49-F238E27FC236}">
                <a16:creationId xmlns:a16="http://schemas.microsoft.com/office/drawing/2014/main" id="{78B2E9FD-FA8B-4044-92FF-89692B380A1D}"/>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6" name="Fußzeilenplatzhalter 4">
            <a:extLst>
              <a:ext uri="{FF2B5EF4-FFF2-40B4-BE49-F238E27FC236}">
                <a16:creationId xmlns:a16="http://schemas.microsoft.com/office/drawing/2014/main" id="{DCDCAE0A-834D-4CDB-BBA9-2E041EC57478}"/>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Foliennummernplatzhalter 6"/>
          <p:cNvSpPr>
            <a:spLocks noGrp="1"/>
          </p:cNvSpPr>
          <p:nvPr>
            <p:ph type="sldNum" sz="quarter" idx="12"/>
          </p:nvPr>
        </p:nvSpPr>
        <p:spPr/>
        <p:txBody>
          <a:bodyPr/>
          <a:lstStyle/>
          <a:p>
            <a:fld id="{162A217B-ED1C-D84B-8478-63C77FA79618}" type="slidenum">
              <a:rPr lang="de-DE" smtClean="0"/>
              <a:t>‹#›</a:t>
            </a:fld>
            <a:endParaRPr lang="de-DE"/>
          </a:p>
        </p:txBody>
      </p:sp>
      <p:sp>
        <p:nvSpPr>
          <p:cNvPr id="10" name="Datumsplatzhalter 3">
            <a:extLst>
              <a:ext uri="{FF2B5EF4-FFF2-40B4-BE49-F238E27FC236}">
                <a16:creationId xmlns:a16="http://schemas.microsoft.com/office/drawing/2014/main" id="{AE408A4B-3FB0-4D01-B46F-48FEFDAEB1EB}"/>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11" name="Fußzeilenplatzhalter 4">
            <a:extLst>
              <a:ext uri="{FF2B5EF4-FFF2-40B4-BE49-F238E27FC236}">
                <a16:creationId xmlns:a16="http://schemas.microsoft.com/office/drawing/2014/main" id="{67094A18-119A-4AAA-A0CF-46FB03E8267B}"/>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140568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162A217B-ED1C-D84B-8478-63C77FA79618}" type="slidenum">
              <a:rPr lang="de-DE" smtClean="0"/>
              <a:t>‹#›</a:t>
            </a:fld>
            <a:endParaRPr lang="de-DE"/>
          </a:p>
        </p:txBody>
      </p:sp>
      <p:sp>
        <p:nvSpPr>
          <p:cNvPr id="7" name="Datumsplatzhalter 3">
            <a:extLst>
              <a:ext uri="{FF2B5EF4-FFF2-40B4-BE49-F238E27FC236}">
                <a16:creationId xmlns:a16="http://schemas.microsoft.com/office/drawing/2014/main" id="{3C30AFFB-05A8-4547-B209-BBAD9115611F}"/>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8" name="Fußzeilenplatzhalter 4">
            <a:extLst>
              <a:ext uri="{FF2B5EF4-FFF2-40B4-BE49-F238E27FC236}">
                <a16:creationId xmlns:a16="http://schemas.microsoft.com/office/drawing/2014/main" id="{A14B894D-8CC3-47B3-A422-C59792D80440}"/>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302292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5979"/>
            <a:ext cx="2057400" cy="4388644"/>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05979"/>
            <a:ext cx="6019800" cy="43886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p:cNvSpPr>
            <a:spLocks noGrp="1"/>
          </p:cNvSpPr>
          <p:nvPr>
            <p:ph type="sldNum" sz="quarter" idx="12"/>
          </p:nvPr>
        </p:nvSpPr>
        <p:spPr/>
        <p:txBody>
          <a:bodyPr/>
          <a:lstStyle/>
          <a:p>
            <a:fld id="{162A217B-ED1C-D84B-8478-63C77FA79618}" type="slidenum">
              <a:rPr lang="de-DE" smtClean="0"/>
              <a:t>‹#›</a:t>
            </a:fld>
            <a:endParaRPr lang="de-DE"/>
          </a:p>
        </p:txBody>
      </p:sp>
      <p:sp>
        <p:nvSpPr>
          <p:cNvPr id="7" name="Datumsplatzhalter 3">
            <a:extLst>
              <a:ext uri="{FF2B5EF4-FFF2-40B4-BE49-F238E27FC236}">
                <a16:creationId xmlns:a16="http://schemas.microsoft.com/office/drawing/2014/main" id="{B2BAFBDF-BF3B-4C52-B09D-323D7CF479A5}"/>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8" name="Fußzeilenplatzhalter 4">
            <a:extLst>
              <a:ext uri="{FF2B5EF4-FFF2-40B4-BE49-F238E27FC236}">
                <a16:creationId xmlns:a16="http://schemas.microsoft.com/office/drawing/2014/main" id="{463AD123-11B2-414D-B238-1A30AB5A6263}"/>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56046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38404"/>
            <a:ext cx="7983646" cy="714291"/>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426882"/>
            <a:ext cx="7983646" cy="32369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767263"/>
            <a:ext cx="1860421" cy="273844"/>
          </a:xfrm>
          <a:prstGeom prst="rect">
            <a:avLst/>
          </a:prstGeom>
        </p:spPr>
        <p:txBody>
          <a:bodyPr vert="horz" lIns="0" tIns="45720" rIns="0" bIns="45720" rtlCol="0" anchor="ctr"/>
          <a:lstStyle>
            <a:lvl1pPr algn="l">
              <a:defRPr sz="1200">
                <a:solidFill>
                  <a:srgbClr val="045AA6"/>
                </a:solidFill>
              </a:defRPr>
            </a:lvl1pPr>
          </a:lstStyle>
          <a:p>
            <a:r>
              <a:rPr lang="de-DE" dirty="0"/>
              <a:t>17. September 2021</a:t>
            </a:r>
          </a:p>
        </p:txBody>
      </p:sp>
      <p:sp>
        <p:nvSpPr>
          <p:cNvPr id="5" name="Fußzeilenplatzhalter 4"/>
          <p:cNvSpPr>
            <a:spLocks noGrp="1"/>
          </p:cNvSpPr>
          <p:nvPr>
            <p:ph type="ftr" sz="quarter" idx="3"/>
          </p:nvPr>
        </p:nvSpPr>
        <p:spPr>
          <a:xfrm>
            <a:off x="2699792" y="4767263"/>
            <a:ext cx="2895600" cy="273844"/>
          </a:xfrm>
          <a:prstGeom prst="rect">
            <a:avLst/>
          </a:prstGeom>
        </p:spPr>
        <p:txBody>
          <a:bodyPr vert="horz" lIns="0" tIns="45720" rIns="0" bIns="45720" rtlCol="0" anchor="ctr"/>
          <a:lstStyle>
            <a:lvl1pPr algn="l">
              <a:defRPr sz="1200">
                <a:solidFill>
                  <a:srgbClr val="045AA6"/>
                </a:solidFill>
              </a:defRPr>
            </a:lvl1pPr>
          </a:lstStyle>
          <a:p>
            <a:r>
              <a:rPr lang="de-DE" dirty="0"/>
              <a:t>Krisenstab</a:t>
            </a:r>
          </a:p>
        </p:txBody>
      </p:sp>
      <p:sp>
        <p:nvSpPr>
          <p:cNvPr id="6" name="Foliennummernplatzhalter 5"/>
          <p:cNvSpPr>
            <a:spLocks noGrp="1"/>
          </p:cNvSpPr>
          <p:nvPr>
            <p:ph type="sldNum" sz="quarter" idx="4"/>
          </p:nvPr>
        </p:nvSpPr>
        <p:spPr>
          <a:xfrm>
            <a:off x="7942862" y="4767263"/>
            <a:ext cx="496872" cy="273844"/>
          </a:xfrm>
          <a:prstGeom prst="rect">
            <a:avLst/>
          </a:prstGeom>
        </p:spPr>
        <p:txBody>
          <a:bodyPr vert="horz" lIns="0" tIns="45720" rIns="0" bIns="45720" rtlCol="0" anchor="ctr"/>
          <a:lstStyle>
            <a:lvl1pPr algn="ctr">
              <a:defRPr sz="1200">
                <a:solidFill>
                  <a:srgbClr val="045AA6"/>
                </a:solidFill>
              </a:defRPr>
            </a:lvl1pPr>
          </a:lstStyle>
          <a:p>
            <a:fld id="{162A217B-ED1C-D84B-8478-63C77FA79618}" type="slidenum">
              <a:rPr lang="de-DE" smtClean="0"/>
              <a:pPr/>
              <a:t>‹#›</a:t>
            </a:fld>
            <a:endParaRPr lang="de-DE" dirty="0"/>
          </a:p>
        </p:txBody>
      </p:sp>
      <p:pic>
        <p:nvPicPr>
          <p:cNvPr id="7" name="Bild 6"/>
          <p:cNvPicPr/>
          <p:nvPr userDrawn="1"/>
        </p:nvPicPr>
        <p:blipFill>
          <a:blip r:embed="rId11" cstate="email">
            <a:alphaModFix/>
            <a:extLst>
              <a:ext uri="{28A0092B-C50C-407E-A947-70E740481C1C}">
                <a14:useLocalDpi xmlns:a14="http://schemas.microsoft.com/office/drawing/2010/main"/>
              </a:ext>
            </a:extLst>
          </a:blip>
          <a:stretch>
            <a:fillRect/>
          </a:stretch>
        </p:blipFill>
        <p:spPr>
          <a:xfrm>
            <a:off x="7184288" y="244999"/>
            <a:ext cx="1530911" cy="446764"/>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1" y="4843688"/>
            <a:ext cx="7996881" cy="318545"/>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57" r:id="rId7"/>
    <p:sldLayoutId id="2147483658" r:id="rId8"/>
    <p:sldLayoutId id="2147483659" r:id="rId9"/>
  </p:sldLayoutIdLst>
  <p:hf hdr="0"/>
  <p:txStyles>
    <p:titleStyle>
      <a:lvl1pPr algn="l" defTabSz="457200" rtl="0" eaLnBrk="1" latinLnBrk="0" hangingPunct="1">
        <a:lnSpc>
          <a:spcPct val="100000"/>
        </a:lnSpc>
        <a:spcBef>
          <a:spcPct val="0"/>
        </a:spcBef>
        <a:buNone/>
        <a:defRPr sz="22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coronawarn.app/" TargetMode="External"/><Relationship Id="rId2" Type="http://schemas.openxmlformats.org/officeDocument/2006/relationships/hyperlink" Target="https://www.coronawarn.app/de/science/"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github.com/corona-warn-app" TargetMode="External"/><Relationship Id="rId4" Type="http://schemas.openxmlformats.org/officeDocument/2006/relationships/hyperlink" Target="http://www.rki.de/cw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34890" y="1700479"/>
            <a:ext cx="4504844" cy="1795196"/>
          </a:xfrm>
        </p:spPr>
        <p:txBody>
          <a:bodyPr>
            <a:normAutofit/>
          </a:bodyPr>
          <a:lstStyle/>
          <a:p>
            <a:r>
              <a:rPr lang="de-DE" sz="2400" dirty="0"/>
              <a:t>Corona-Warn-App (CWA) </a:t>
            </a:r>
            <a:br>
              <a:rPr lang="de-DE" dirty="0"/>
            </a:br>
            <a:r>
              <a:rPr lang="de-DE" b="0" dirty="0"/>
              <a:t>Evaluation (hier: PPA)</a:t>
            </a:r>
          </a:p>
        </p:txBody>
      </p:sp>
      <p:sp>
        <p:nvSpPr>
          <p:cNvPr id="5" name="Textplatzhalter 4"/>
          <p:cNvSpPr>
            <a:spLocks noGrp="1"/>
          </p:cNvSpPr>
          <p:nvPr>
            <p:ph type="body" sz="quarter" idx="14"/>
          </p:nvPr>
        </p:nvSpPr>
        <p:spPr>
          <a:xfrm>
            <a:off x="3934890" y="2512319"/>
            <a:ext cx="4503737" cy="741702"/>
          </a:xfrm>
        </p:spPr>
        <p:txBody>
          <a:bodyPr anchor="t"/>
          <a:lstStyle/>
          <a:p>
            <a:endParaRPr lang="de-DE" dirty="0"/>
          </a:p>
          <a:p>
            <a:r>
              <a:rPr lang="de-DE" dirty="0"/>
              <a:t>Göran Kirchner</a:t>
            </a:r>
          </a:p>
          <a:p>
            <a:r>
              <a:rPr lang="de-DE" dirty="0"/>
              <a:t>für das Team der CWA</a:t>
            </a:r>
          </a:p>
        </p:txBody>
      </p:sp>
      <p:pic>
        <p:nvPicPr>
          <p:cNvPr id="10" name="Bildplatzhalter 9">
            <a:extLst>
              <a:ext uri="{FF2B5EF4-FFF2-40B4-BE49-F238E27FC236}">
                <a16:creationId xmlns:a16="http://schemas.microsoft.com/office/drawing/2014/main" id="{5BAA0419-F5AB-7846-B6A2-4099BC8E3369}"/>
              </a:ext>
            </a:extLst>
          </p:cNvPr>
          <p:cNvPicPr>
            <a:picLocks noGrp="1" noChangeAspect="1"/>
          </p:cNvPicPr>
          <p:nvPr>
            <p:ph type="pic" sz="quarter" idx="13"/>
          </p:nvPr>
        </p:nvPicPr>
        <p:blipFill>
          <a:blip r:embed="rId3"/>
          <a:srcRect t="7378" b="7378"/>
          <a:stretch>
            <a:fillRect/>
          </a:stretch>
        </p:blipFill>
        <p:spPr/>
      </p:pic>
      <p:sp>
        <p:nvSpPr>
          <p:cNvPr id="3" name="Datumsplatzhalter 2">
            <a:extLst>
              <a:ext uri="{FF2B5EF4-FFF2-40B4-BE49-F238E27FC236}">
                <a16:creationId xmlns:a16="http://schemas.microsoft.com/office/drawing/2014/main" id="{FABF2F04-CFC0-479B-815D-24D8CB2FAA15}"/>
              </a:ext>
            </a:extLst>
          </p:cNvPr>
          <p:cNvSpPr>
            <a:spLocks noGrp="1"/>
          </p:cNvSpPr>
          <p:nvPr>
            <p:ph type="dt" sz="half" idx="10"/>
          </p:nvPr>
        </p:nvSpPr>
        <p:spPr/>
        <p:txBody>
          <a:bodyPr/>
          <a:lstStyle/>
          <a:p>
            <a:r>
              <a:rPr lang="de-DE" dirty="0"/>
              <a:t>17. September 2021</a:t>
            </a:r>
          </a:p>
        </p:txBody>
      </p:sp>
    </p:spTree>
    <p:extLst>
      <p:ext uri="{BB962C8B-B14F-4D97-AF65-F5344CB8AC3E}">
        <p14:creationId xmlns:p14="http://schemas.microsoft.com/office/powerpoint/2010/main" val="1792330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FAA956-6445-2244-8C44-7DA3300A4A4A}"/>
              </a:ext>
            </a:extLst>
          </p:cNvPr>
          <p:cNvSpPr>
            <a:spLocks noGrp="1"/>
          </p:cNvSpPr>
          <p:nvPr>
            <p:ph type="dt" sz="half" idx="10"/>
          </p:nvPr>
        </p:nvSpPr>
        <p:spPr/>
        <p:txBody>
          <a:bodyPr/>
          <a:lstStyle/>
          <a:p>
            <a:r>
              <a:rPr lang="de-DE"/>
              <a:t>17. September 2021</a:t>
            </a:r>
            <a:endParaRPr lang="de-DE" dirty="0"/>
          </a:p>
        </p:txBody>
      </p:sp>
      <p:sp>
        <p:nvSpPr>
          <p:cNvPr id="4" name="Footer Placeholder 3">
            <a:extLst>
              <a:ext uri="{FF2B5EF4-FFF2-40B4-BE49-F238E27FC236}">
                <a16:creationId xmlns:a16="http://schemas.microsoft.com/office/drawing/2014/main" id="{BA5F6CAD-1BCD-4943-A990-5DA731973C8E}"/>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CFD70CFA-58D7-5B49-9110-4A1E540D5FBD}"/>
              </a:ext>
            </a:extLst>
          </p:cNvPr>
          <p:cNvSpPr>
            <a:spLocks noGrp="1"/>
          </p:cNvSpPr>
          <p:nvPr>
            <p:ph type="sldNum" sz="quarter" idx="12"/>
          </p:nvPr>
        </p:nvSpPr>
        <p:spPr/>
        <p:txBody>
          <a:bodyPr/>
          <a:lstStyle/>
          <a:p>
            <a:fld id="{162A217B-ED1C-D84B-8478-63C77FA79618}" type="slidenum">
              <a:rPr lang="de-DE" smtClean="0"/>
              <a:t>10</a:t>
            </a:fld>
            <a:endParaRPr lang="de-DE"/>
          </a:p>
        </p:txBody>
      </p:sp>
      <p:pic>
        <p:nvPicPr>
          <p:cNvPr id="8" name="Picture 7">
            <a:extLst>
              <a:ext uri="{FF2B5EF4-FFF2-40B4-BE49-F238E27FC236}">
                <a16:creationId xmlns:a16="http://schemas.microsoft.com/office/drawing/2014/main" id="{C8376C81-9597-3444-B1D9-5A8ED4CBD096}"/>
              </a:ext>
            </a:extLst>
          </p:cNvPr>
          <p:cNvPicPr>
            <a:picLocks noChangeAspect="1"/>
          </p:cNvPicPr>
          <p:nvPr/>
        </p:nvPicPr>
        <p:blipFill>
          <a:blip r:embed="rId3"/>
          <a:stretch>
            <a:fillRect/>
          </a:stretch>
        </p:blipFill>
        <p:spPr>
          <a:xfrm>
            <a:off x="299545" y="356672"/>
            <a:ext cx="6174828" cy="4410591"/>
          </a:xfrm>
          <a:prstGeom prst="rect">
            <a:avLst/>
          </a:prstGeom>
        </p:spPr>
      </p:pic>
      <p:sp>
        <p:nvSpPr>
          <p:cNvPr id="9" name="Rechteck 9">
            <a:extLst>
              <a:ext uri="{FF2B5EF4-FFF2-40B4-BE49-F238E27FC236}">
                <a16:creationId xmlns:a16="http://schemas.microsoft.com/office/drawing/2014/main" id="{4F1E2C34-8E90-B243-BA99-9D50DFB88FF9}"/>
              </a:ext>
            </a:extLst>
          </p:cNvPr>
          <p:cNvSpPr/>
          <p:nvPr/>
        </p:nvSpPr>
        <p:spPr>
          <a:xfrm>
            <a:off x="6663558" y="594483"/>
            <a:ext cx="2180897" cy="4185761"/>
          </a:xfrm>
          <a:prstGeom prst="rect">
            <a:avLst/>
          </a:prstGeom>
          <a:solidFill>
            <a:schemeClr val="bg1"/>
          </a:solidFill>
          <a:ln w="25400">
            <a:solidFill>
              <a:srgbClr val="045AA6"/>
            </a:solidFill>
          </a:ln>
        </p:spPr>
        <p:txBody>
          <a:bodyPr wrap="square" anchor="ctr">
            <a:spAutoFit/>
          </a:bodyPr>
          <a:lstStyle/>
          <a:p>
            <a:pPr algn="r"/>
            <a:r>
              <a:rPr lang="de-DE" sz="1600" b="1" dirty="0"/>
              <a:t>Aktive Nutzende (AU) </a:t>
            </a:r>
          </a:p>
          <a:p>
            <a:pPr algn="r"/>
            <a:r>
              <a:rPr lang="de-DE" sz="1600" b="1" dirty="0"/>
              <a:t>vs. Downloads (DL):</a:t>
            </a:r>
          </a:p>
          <a:p>
            <a:pPr algn="r"/>
            <a:r>
              <a:rPr lang="de-DE" sz="1600" b="1" dirty="0">
                <a:solidFill>
                  <a:srgbClr val="009051"/>
                </a:solidFill>
              </a:rPr>
              <a:t>Deutschland: 60%</a:t>
            </a:r>
            <a:br>
              <a:rPr lang="de-DE" sz="1600" b="1" dirty="0">
                <a:solidFill>
                  <a:srgbClr val="009051"/>
                </a:solidFill>
              </a:rPr>
            </a:br>
            <a:r>
              <a:rPr lang="de-DE" sz="1000" dirty="0">
                <a:solidFill>
                  <a:srgbClr val="009051"/>
                </a:solidFill>
              </a:rPr>
              <a:t>(33 Mio. DL, 21 Mio. AU)</a:t>
            </a:r>
            <a:endParaRPr lang="de-DE" dirty="0">
              <a:solidFill>
                <a:srgbClr val="009051"/>
              </a:solidFill>
            </a:endParaRPr>
          </a:p>
          <a:p>
            <a:pPr algn="r"/>
            <a:r>
              <a:rPr lang="de-DE" sz="1600" dirty="0"/>
              <a:t>Finnland: 58% </a:t>
            </a:r>
            <a:br>
              <a:rPr lang="de-DE" dirty="0"/>
            </a:br>
            <a:r>
              <a:rPr lang="de-DE" sz="1000" dirty="0"/>
              <a:t>(3,1 Mio. DL, 1,8 Mio. AU) </a:t>
            </a:r>
            <a:br>
              <a:rPr lang="de-DE" sz="1000" dirty="0"/>
            </a:br>
            <a:r>
              <a:rPr lang="de-DE" sz="1600" dirty="0"/>
              <a:t>Zypern: 55% </a:t>
            </a:r>
            <a:br>
              <a:rPr lang="de-DE" dirty="0"/>
            </a:br>
            <a:r>
              <a:rPr lang="de-DE" sz="1000" dirty="0"/>
              <a:t>(40.000 DL, 22.000 AU)</a:t>
            </a:r>
            <a:br>
              <a:rPr lang="de-DE" sz="1000" dirty="0"/>
            </a:br>
            <a:r>
              <a:rPr lang="de-DE" sz="1600" dirty="0"/>
              <a:t>UK: 55% </a:t>
            </a:r>
            <a:br>
              <a:rPr lang="de-DE" dirty="0"/>
            </a:br>
            <a:r>
              <a:rPr lang="de-DE" sz="1000" dirty="0"/>
              <a:t>(26,8 Mio. DL, 14,7 Mio. AU) </a:t>
            </a:r>
            <a:br>
              <a:rPr lang="de-DE" sz="1000" dirty="0"/>
            </a:br>
            <a:r>
              <a:rPr lang="de-DE" sz="1600" dirty="0"/>
              <a:t>Irland: 52% </a:t>
            </a:r>
            <a:br>
              <a:rPr lang="de-DE" dirty="0"/>
            </a:br>
            <a:r>
              <a:rPr lang="de-DE" sz="1000" dirty="0"/>
              <a:t>(2,5 Mio. DL, 1,3 Mio. AU)</a:t>
            </a:r>
            <a:br>
              <a:rPr lang="de-DE" sz="1000" dirty="0"/>
            </a:br>
            <a:r>
              <a:rPr lang="de-DE" sz="1600" dirty="0"/>
              <a:t>Schweiz: 49% </a:t>
            </a:r>
            <a:br>
              <a:rPr lang="de-DE" dirty="0"/>
            </a:br>
            <a:r>
              <a:rPr lang="de-DE" sz="1000" dirty="0"/>
              <a:t>(3,3 Mio. DL, 1,6 Mio. AU)</a:t>
            </a:r>
            <a:br>
              <a:rPr lang="de-DE" sz="1000" dirty="0"/>
            </a:br>
            <a:r>
              <a:rPr lang="de-DE" sz="1600" dirty="0"/>
              <a:t>Portugal: 44% </a:t>
            </a:r>
            <a:br>
              <a:rPr lang="de-DE" dirty="0"/>
            </a:br>
            <a:r>
              <a:rPr lang="de-DE" sz="1000" dirty="0"/>
              <a:t>(3,2 Mio. DL, 1,4 Mio. AU) </a:t>
            </a:r>
            <a:br>
              <a:rPr lang="de-DE" sz="1000" dirty="0"/>
            </a:br>
            <a:r>
              <a:rPr lang="de-DE" sz="1600" dirty="0"/>
              <a:t>Österreich: 36% </a:t>
            </a:r>
            <a:br>
              <a:rPr lang="de-DE" dirty="0"/>
            </a:br>
            <a:r>
              <a:rPr lang="de-DE" sz="1000" dirty="0"/>
              <a:t>(1,7 Mio. DL, 0,5 Mio. AU)</a:t>
            </a:r>
            <a:br>
              <a:rPr lang="de-DE" sz="1000" dirty="0"/>
            </a:br>
            <a:r>
              <a:rPr lang="de-DE" sz="1600" dirty="0"/>
              <a:t>Polen: 34% </a:t>
            </a:r>
            <a:br>
              <a:rPr lang="de-DE" dirty="0"/>
            </a:br>
            <a:r>
              <a:rPr lang="de-DE" sz="1000" dirty="0"/>
              <a:t>(2 Mio. DL, 0,7 Mio. AU)</a:t>
            </a:r>
            <a:r>
              <a:rPr lang="en-DE" sz="1000" dirty="0"/>
              <a:t> </a:t>
            </a:r>
            <a:r>
              <a:rPr lang="de-DE" sz="1000" dirty="0">
                <a:solidFill>
                  <a:srgbClr val="045AA6"/>
                </a:solidFill>
              </a:rPr>
              <a:t> </a:t>
            </a:r>
          </a:p>
        </p:txBody>
      </p:sp>
    </p:spTree>
    <p:extLst>
      <p:ext uri="{BB962C8B-B14F-4D97-AF65-F5344CB8AC3E}">
        <p14:creationId xmlns:p14="http://schemas.microsoft.com/office/powerpoint/2010/main" val="3243300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BA1A6C7-C43B-4EDF-97D3-7FCB8CE708D5}"/>
              </a:ext>
            </a:extLst>
          </p:cNvPr>
          <p:cNvSpPr>
            <a:spLocks noGrp="1"/>
          </p:cNvSpPr>
          <p:nvPr>
            <p:ph type="body" sz="quarter" idx="13"/>
          </p:nvPr>
        </p:nvSpPr>
        <p:spPr/>
        <p:txBody>
          <a:bodyPr>
            <a:normAutofit fontScale="92500" lnSpcReduction="10000"/>
          </a:bodyPr>
          <a:lstStyle/>
          <a:p>
            <a:r>
              <a:rPr lang="de-DE" b="1" dirty="0"/>
              <a:t>Schnelle Übermittlung von Testergebnissen </a:t>
            </a:r>
          </a:p>
          <a:p>
            <a:pPr lvl="1"/>
            <a:r>
              <a:rPr lang="de-DE" dirty="0"/>
              <a:t>PCR-Test und Antigen-Schnelltest</a:t>
            </a:r>
          </a:p>
          <a:p>
            <a:r>
              <a:rPr lang="de-DE" b="1" dirty="0"/>
              <a:t>Personen werden zeitnah gewarnt</a:t>
            </a:r>
          </a:p>
          <a:p>
            <a:pPr lvl="1"/>
            <a:r>
              <a:rPr lang="de-DE" dirty="0"/>
              <a:t>Im Mittel wurde eine Warnung 3,7 (Median: 3) Tage </a:t>
            </a:r>
            <a:br>
              <a:rPr lang="de-DE" dirty="0"/>
            </a:br>
            <a:r>
              <a:rPr lang="de-DE" dirty="0"/>
              <a:t>nach einer Risikobegegnung erhalten</a:t>
            </a:r>
            <a:endParaRPr lang="de-DE" b="1" dirty="0"/>
          </a:p>
          <a:p>
            <a:r>
              <a:rPr lang="de-DE" b="1" dirty="0"/>
              <a:t>Personen passen ihr Verhalten nach Warnungen der Corona-Warn-App an</a:t>
            </a:r>
          </a:p>
          <a:p>
            <a:pPr lvl="1"/>
            <a:r>
              <a:rPr lang="de-DE" dirty="0"/>
              <a:t>Sie lassen sich im Mittel 3,7 (Median: 1,8) Tage </a:t>
            </a:r>
            <a:br>
              <a:rPr lang="de-DE" dirty="0"/>
            </a:br>
            <a:r>
              <a:rPr lang="de-DE" dirty="0"/>
              <a:t>nach einer Warnung testen</a:t>
            </a:r>
          </a:p>
          <a:p>
            <a:r>
              <a:rPr lang="de-DE" b="1" dirty="0"/>
              <a:t>Die Warnungen sind genau</a:t>
            </a:r>
          </a:p>
          <a:p>
            <a:pPr lvl="1"/>
            <a:r>
              <a:rPr lang="de-DE" dirty="0"/>
              <a:t>Etwa jede fünfte Person, die sich nach einer Begegnung mit erhöhtem Risiko testen ließ, wurde positiv getestet</a:t>
            </a:r>
          </a:p>
        </p:txBody>
      </p:sp>
      <p:sp>
        <p:nvSpPr>
          <p:cNvPr id="5" name="Foliennummernplatzhalter 4">
            <a:extLst>
              <a:ext uri="{FF2B5EF4-FFF2-40B4-BE49-F238E27FC236}">
                <a16:creationId xmlns:a16="http://schemas.microsoft.com/office/drawing/2014/main" id="{A40CA6EE-9017-4E12-86AF-B59374F1FD13}"/>
              </a:ext>
            </a:extLst>
          </p:cNvPr>
          <p:cNvSpPr>
            <a:spLocks noGrp="1"/>
          </p:cNvSpPr>
          <p:nvPr>
            <p:ph type="sldNum" sz="quarter" idx="12"/>
          </p:nvPr>
        </p:nvSpPr>
        <p:spPr/>
        <p:txBody>
          <a:bodyPr/>
          <a:lstStyle/>
          <a:p>
            <a:fld id="{162A217B-ED1C-D84B-8478-63C77FA79618}" type="slidenum">
              <a:rPr lang="de-DE" smtClean="0"/>
              <a:t>11</a:t>
            </a:fld>
            <a:endParaRPr lang="de-DE"/>
          </a:p>
        </p:txBody>
      </p:sp>
      <p:sp>
        <p:nvSpPr>
          <p:cNvPr id="6" name="Titel 5">
            <a:extLst>
              <a:ext uri="{FF2B5EF4-FFF2-40B4-BE49-F238E27FC236}">
                <a16:creationId xmlns:a16="http://schemas.microsoft.com/office/drawing/2014/main" id="{F4F933D0-0EB5-4E3B-A7A7-9677DEEA1C78}"/>
              </a:ext>
            </a:extLst>
          </p:cNvPr>
          <p:cNvSpPr>
            <a:spLocks noGrp="1"/>
          </p:cNvSpPr>
          <p:nvPr>
            <p:ph type="title"/>
          </p:nvPr>
        </p:nvSpPr>
        <p:spPr/>
        <p:txBody>
          <a:bodyPr/>
          <a:lstStyle/>
          <a:p>
            <a:r>
              <a:rPr lang="de-DE" dirty="0"/>
              <a:t>Fazit: Die CWA ist wirksam und nützlich. </a:t>
            </a:r>
          </a:p>
        </p:txBody>
      </p:sp>
      <p:sp>
        <p:nvSpPr>
          <p:cNvPr id="7" name="Datumsplatzhalter 3">
            <a:extLst>
              <a:ext uri="{FF2B5EF4-FFF2-40B4-BE49-F238E27FC236}">
                <a16:creationId xmlns:a16="http://schemas.microsoft.com/office/drawing/2014/main" id="{2C7C5B96-C9F8-47B9-9FFA-0881DDBC00DD}"/>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8" name="Fußzeilenplatzhalter 4">
            <a:extLst>
              <a:ext uri="{FF2B5EF4-FFF2-40B4-BE49-F238E27FC236}">
                <a16:creationId xmlns:a16="http://schemas.microsoft.com/office/drawing/2014/main" id="{9BEB20CA-A04E-4CF7-A6E4-1544181E259C}"/>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
        <p:nvSpPr>
          <p:cNvPr id="10" name="Rechteck 7">
            <a:extLst>
              <a:ext uri="{FF2B5EF4-FFF2-40B4-BE49-F238E27FC236}">
                <a16:creationId xmlns:a16="http://schemas.microsoft.com/office/drawing/2014/main" id="{B30F6B15-C660-D143-AB2E-20A796751996}"/>
              </a:ext>
            </a:extLst>
          </p:cNvPr>
          <p:cNvSpPr/>
          <p:nvPr/>
        </p:nvSpPr>
        <p:spPr>
          <a:xfrm>
            <a:off x="6442840" y="1310094"/>
            <a:ext cx="2517227" cy="1323439"/>
          </a:xfrm>
          <a:prstGeom prst="rect">
            <a:avLst/>
          </a:prstGeom>
          <a:solidFill>
            <a:schemeClr val="bg1"/>
          </a:solidFill>
          <a:ln w="25400">
            <a:solidFill>
              <a:srgbClr val="045AA6"/>
            </a:solidFill>
          </a:ln>
        </p:spPr>
        <p:txBody>
          <a:bodyPr wrap="square" anchor="ctr">
            <a:spAutoFit/>
          </a:bodyPr>
          <a:lstStyle/>
          <a:p>
            <a:pPr algn="r"/>
            <a:r>
              <a:rPr lang="de-DE" sz="2000" dirty="0">
                <a:solidFill>
                  <a:srgbClr val="045AA6"/>
                </a:solidFill>
              </a:rPr>
              <a:t>PPA liefert wichtige Kennzahlen, die sonst </a:t>
            </a:r>
            <a:br>
              <a:rPr lang="de-DE" sz="2000" dirty="0">
                <a:solidFill>
                  <a:srgbClr val="045AA6"/>
                </a:solidFill>
              </a:rPr>
            </a:br>
            <a:r>
              <a:rPr lang="de-DE" sz="2000" dirty="0">
                <a:solidFill>
                  <a:srgbClr val="045AA6"/>
                </a:solidFill>
              </a:rPr>
              <a:t>nicht verfügbar sind </a:t>
            </a:r>
            <a:br>
              <a:rPr lang="de-DE" sz="2000" dirty="0">
                <a:solidFill>
                  <a:srgbClr val="045AA6"/>
                </a:solidFill>
              </a:rPr>
            </a:br>
            <a:r>
              <a:rPr lang="de-DE" sz="2000" dirty="0">
                <a:solidFill>
                  <a:srgbClr val="045AA6"/>
                </a:solidFill>
              </a:rPr>
              <a:t>(auch für ACT).</a:t>
            </a:r>
          </a:p>
        </p:txBody>
      </p:sp>
    </p:spTree>
    <p:extLst>
      <p:ext uri="{BB962C8B-B14F-4D97-AF65-F5344CB8AC3E}">
        <p14:creationId xmlns:p14="http://schemas.microsoft.com/office/powerpoint/2010/main" val="276080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96A41D2-FE94-D641-A65C-F06224D5C64D}"/>
              </a:ext>
            </a:extLst>
          </p:cNvPr>
          <p:cNvSpPr>
            <a:spLocks noGrp="1"/>
          </p:cNvSpPr>
          <p:nvPr>
            <p:ph type="dt" sz="half" idx="10"/>
          </p:nvPr>
        </p:nvSpPr>
        <p:spPr/>
        <p:txBody>
          <a:bodyPr/>
          <a:lstStyle/>
          <a:p>
            <a:r>
              <a:rPr lang="de-DE"/>
              <a:t>17. September 2021</a:t>
            </a:r>
            <a:endParaRPr lang="de-DE" dirty="0"/>
          </a:p>
        </p:txBody>
      </p:sp>
      <p:sp>
        <p:nvSpPr>
          <p:cNvPr id="4" name="Footer Placeholder 3">
            <a:extLst>
              <a:ext uri="{FF2B5EF4-FFF2-40B4-BE49-F238E27FC236}">
                <a16:creationId xmlns:a16="http://schemas.microsoft.com/office/drawing/2014/main" id="{4CB09977-01DA-734D-BA94-CB13CAF2ED09}"/>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D7B68498-A151-1749-9667-298F210CD9C8}"/>
              </a:ext>
            </a:extLst>
          </p:cNvPr>
          <p:cNvSpPr>
            <a:spLocks noGrp="1"/>
          </p:cNvSpPr>
          <p:nvPr>
            <p:ph type="sldNum" sz="quarter" idx="12"/>
          </p:nvPr>
        </p:nvSpPr>
        <p:spPr/>
        <p:txBody>
          <a:bodyPr/>
          <a:lstStyle/>
          <a:p>
            <a:fld id="{162A217B-ED1C-D84B-8478-63C77FA79618}" type="slidenum">
              <a:rPr lang="de-DE" smtClean="0"/>
              <a:t>12</a:t>
            </a:fld>
            <a:endParaRPr lang="de-DE"/>
          </a:p>
        </p:txBody>
      </p:sp>
      <p:sp>
        <p:nvSpPr>
          <p:cNvPr id="6" name="Title 5">
            <a:extLst>
              <a:ext uri="{FF2B5EF4-FFF2-40B4-BE49-F238E27FC236}">
                <a16:creationId xmlns:a16="http://schemas.microsoft.com/office/drawing/2014/main" id="{AC781E7F-5F64-1648-A496-10A9A23469CA}"/>
              </a:ext>
            </a:extLst>
          </p:cNvPr>
          <p:cNvSpPr>
            <a:spLocks noGrp="1"/>
          </p:cNvSpPr>
          <p:nvPr>
            <p:ph type="title"/>
          </p:nvPr>
        </p:nvSpPr>
        <p:spPr/>
        <p:txBody>
          <a:bodyPr/>
          <a:lstStyle/>
          <a:p>
            <a:r>
              <a:rPr lang="en-US" dirty="0" err="1"/>
              <a:t>Demografie</a:t>
            </a:r>
            <a:r>
              <a:rPr lang="en-US" dirty="0"/>
              <a:t> der </a:t>
            </a:r>
            <a:r>
              <a:rPr lang="en-US" dirty="0" err="1"/>
              <a:t>Nutzenden</a:t>
            </a:r>
            <a:endParaRPr lang="en-US" dirty="0"/>
          </a:p>
        </p:txBody>
      </p:sp>
      <p:pic>
        <p:nvPicPr>
          <p:cNvPr id="8" name="Picture 7">
            <a:extLst>
              <a:ext uri="{FF2B5EF4-FFF2-40B4-BE49-F238E27FC236}">
                <a16:creationId xmlns:a16="http://schemas.microsoft.com/office/drawing/2014/main" id="{EB33F8F7-9541-5B42-B85D-A0DAA0722D7B}"/>
              </a:ext>
            </a:extLst>
          </p:cNvPr>
          <p:cNvPicPr>
            <a:picLocks noChangeAspect="1"/>
          </p:cNvPicPr>
          <p:nvPr/>
        </p:nvPicPr>
        <p:blipFill>
          <a:blip r:embed="rId2"/>
          <a:stretch>
            <a:fillRect/>
          </a:stretch>
        </p:blipFill>
        <p:spPr>
          <a:xfrm>
            <a:off x="5029200" y="0"/>
            <a:ext cx="4114800" cy="5143500"/>
          </a:xfrm>
          <a:prstGeom prst="rect">
            <a:avLst/>
          </a:prstGeom>
        </p:spPr>
      </p:pic>
      <p:pic>
        <p:nvPicPr>
          <p:cNvPr id="10" name="Picture 9">
            <a:extLst>
              <a:ext uri="{FF2B5EF4-FFF2-40B4-BE49-F238E27FC236}">
                <a16:creationId xmlns:a16="http://schemas.microsoft.com/office/drawing/2014/main" id="{0F78CC48-8CEA-8C4D-926E-50A361958D7E}"/>
              </a:ext>
            </a:extLst>
          </p:cNvPr>
          <p:cNvPicPr>
            <a:picLocks noChangeAspect="1"/>
          </p:cNvPicPr>
          <p:nvPr/>
        </p:nvPicPr>
        <p:blipFill>
          <a:blip r:embed="rId3"/>
          <a:stretch>
            <a:fillRect/>
          </a:stretch>
        </p:blipFill>
        <p:spPr>
          <a:xfrm>
            <a:off x="189186" y="1175376"/>
            <a:ext cx="5555374" cy="3968124"/>
          </a:xfrm>
          <a:prstGeom prst="rect">
            <a:avLst/>
          </a:prstGeom>
        </p:spPr>
      </p:pic>
    </p:spTree>
    <p:extLst>
      <p:ext uri="{BB962C8B-B14F-4D97-AF65-F5344CB8AC3E}">
        <p14:creationId xmlns:p14="http://schemas.microsoft.com/office/powerpoint/2010/main" val="200866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CD06EBA-AAF7-C442-BC00-AA7312AFB6E0}"/>
              </a:ext>
            </a:extLst>
          </p:cNvPr>
          <p:cNvSpPr>
            <a:spLocks noGrp="1"/>
          </p:cNvSpPr>
          <p:nvPr>
            <p:ph type="sldNum" sz="quarter" idx="12"/>
          </p:nvPr>
        </p:nvSpPr>
        <p:spPr/>
        <p:txBody>
          <a:bodyPr/>
          <a:lstStyle/>
          <a:p>
            <a:fld id="{162A217B-ED1C-D84B-8478-63C77FA79618}" type="slidenum">
              <a:rPr lang="de-DE" smtClean="0"/>
              <a:pPr/>
              <a:t>13</a:t>
            </a:fld>
            <a:endParaRPr lang="de-DE" dirty="0"/>
          </a:p>
        </p:txBody>
      </p:sp>
      <p:sp>
        <p:nvSpPr>
          <p:cNvPr id="2" name="Textfeld 1">
            <a:extLst>
              <a:ext uri="{FF2B5EF4-FFF2-40B4-BE49-F238E27FC236}">
                <a16:creationId xmlns:a16="http://schemas.microsoft.com/office/drawing/2014/main" id="{F13F7C7B-F9CA-4E0C-AD9B-584780A18E11}"/>
              </a:ext>
            </a:extLst>
          </p:cNvPr>
          <p:cNvSpPr txBox="1"/>
          <p:nvPr/>
        </p:nvSpPr>
        <p:spPr>
          <a:xfrm>
            <a:off x="336097" y="1028700"/>
            <a:ext cx="4893128" cy="3416320"/>
          </a:xfrm>
          <a:prstGeom prst="rect">
            <a:avLst/>
          </a:prstGeom>
          <a:noFill/>
        </p:spPr>
        <p:txBody>
          <a:bodyPr wrap="square" rtlCol="0">
            <a:spAutoFit/>
          </a:bodyPr>
          <a:lstStyle/>
          <a:p>
            <a:r>
              <a:rPr lang="de-DE" b="1" dirty="0"/>
              <a:t>Science-Blog:</a:t>
            </a:r>
          </a:p>
          <a:p>
            <a:r>
              <a:rPr lang="de-DE" dirty="0">
                <a:hlinkClick r:id="rId2"/>
              </a:rPr>
              <a:t>https://www.coronawarn.app/de/science/</a:t>
            </a:r>
            <a:r>
              <a:rPr lang="de-DE" dirty="0"/>
              <a:t> </a:t>
            </a:r>
            <a:endParaRPr lang="de-DE" b="1" dirty="0"/>
          </a:p>
          <a:p>
            <a:endParaRPr lang="de-DE" b="1" dirty="0"/>
          </a:p>
          <a:p>
            <a:r>
              <a:rPr lang="de-DE" b="1" dirty="0"/>
              <a:t>Webseiten:</a:t>
            </a:r>
          </a:p>
          <a:p>
            <a:pPr marL="285750" indent="-285750">
              <a:buFont typeface="Arial" panose="020B0604020202020204" pitchFamily="34" charset="0"/>
              <a:buChar char="•"/>
            </a:pPr>
            <a:r>
              <a:rPr lang="de-DE" dirty="0">
                <a:hlinkClick r:id="rId3"/>
              </a:rPr>
              <a:t>www.coronawarn.app</a:t>
            </a:r>
            <a:endParaRPr lang="de-DE" dirty="0"/>
          </a:p>
          <a:p>
            <a:pPr marL="285750" indent="-285750">
              <a:buFont typeface="Arial" panose="020B0604020202020204" pitchFamily="34" charset="0"/>
              <a:buChar char="•"/>
            </a:pPr>
            <a:r>
              <a:rPr lang="de-DE" dirty="0">
                <a:hlinkClick r:id="rId4"/>
              </a:rPr>
              <a:t>www.rki.de/cwa</a:t>
            </a:r>
            <a:r>
              <a:rPr lang="de-DE" dirty="0"/>
              <a:t> </a:t>
            </a:r>
          </a:p>
          <a:p>
            <a:pPr marL="285750" indent="-285750">
              <a:buFont typeface="Arial" panose="020B0604020202020204" pitchFamily="34" charset="0"/>
              <a:buChar char="•"/>
            </a:pPr>
            <a:r>
              <a:rPr lang="de-DE" dirty="0">
                <a:hlinkClick r:id="rId5"/>
              </a:rPr>
              <a:t>https://github.com/corona-warn-app</a:t>
            </a:r>
            <a:endParaRPr lang="de-DE" dirty="0"/>
          </a:p>
          <a:p>
            <a:endParaRPr lang="de-DE" dirty="0"/>
          </a:p>
          <a:p>
            <a:r>
              <a:rPr lang="de-DE" b="1" dirty="0"/>
              <a:t>Twitter: </a:t>
            </a:r>
          </a:p>
          <a:p>
            <a:r>
              <a:rPr lang="de-DE" dirty="0"/>
              <a:t>@</a:t>
            </a:r>
            <a:r>
              <a:rPr lang="de-DE" dirty="0" err="1"/>
              <a:t>coronawarnapp</a:t>
            </a:r>
            <a:endParaRPr lang="de-DE" dirty="0"/>
          </a:p>
          <a:p>
            <a:endParaRPr lang="de-DE" dirty="0"/>
          </a:p>
          <a:p>
            <a:endParaRPr lang="de-DE" dirty="0"/>
          </a:p>
        </p:txBody>
      </p:sp>
      <p:sp>
        <p:nvSpPr>
          <p:cNvPr id="7" name="Datumsplatzhalter 3">
            <a:extLst>
              <a:ext uri="{FF2B5EF4-FFF2-40B4-BE49-F238E27FC236}">
                <a16:creationId xmlns:a16="http://schemas.microsoft.com/office/drawing/2014/main" id="{5ACF5781-6BC6-4DD7-B697-7E584A340B12}"/>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10" name="Fußzeilenplatzhalter 4">
            <a:extLst>
              <a:ext uri="{FF2B5EF4-FFF2-40B4-BE49-F238E27FC236}">
                <a16:creationId xmlns:a16="http://schemas.microsoft.com/office/drawing/2014/main" id="{6D82BD8D-0057-4772-9BAE-D70E0D0A3C1B}"/>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pic>
        <p:nvPicPr>
          <p:cNvPr id="1026" name="Picture 2" descr="Ein Handy wird mit einem Virus-Symbol dargestellt. Dazu der Text: Die Corona-Warn-App: Kennt sie nicht. Hilft Ihnen trotzdem. Jetzt die Corona-Warn-App herunterladen und Corona gemeinsam bekämpfen. Die App ist im App Store und bei Google Play verfügbar. ">
            <a:extLst>
              <a:ext uri="{FF2B5EF4-FFF2-40B4-BE49-F238E27FC236}">
                <a16:creationId xmlns:a16="http://schemas.microsoft.com/office/drawing/2014/main" id="{687364E6-DA9D-AD4F-9D84-784FC09693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9575" y="2009775"/>
            <a:ext cx="4356140" cy="217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90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C194D43-59E8-49D3-80E1-416A49797A12}"/>
              </a:ext>
            </a:extLst>
          </p:cNvPr>
          <p:cNvSpPr>
            <a:spLocks noGrp="1"/>
          </p:cNvSpPr>
          <p:nvPr>
            <p:ph type="body" sz="quarter" idx="13"/>
          </p:nvPr>
        </p:nvSpPr>
        <p:spPr/>
        <p:txBody>
          <a:bodyPr/>
          <a:lstStyle/>
          <a:p>
            <a:r>
              <a:rPr lang="de-DE" dirty="0"/>
              <a:t>Nachweis, ob die CWA für die Erfüllung ihrer Zwecke geeignet ist</a:t>
            </a:r>
          </a:p>
          <a:p>
            <a:r>
              <a:rPr lang="de-DE" dirty="0"/>
              <a:t>Zwecke:</a:t>
            </a:r>
          </a:p>
          <a:p>
            <a:pPr lvl="1"/>
            <a:r>
              <a:rPr lang="de-DE" dirty="0"/>
              <a:t>Zweck 1: Abruf eines Testergebnisses</a:t>
            </a:r>
          </a:p>
          <a:p>
            <a:pPr lvl="1"/>
            <a:r>
              <a:rPr lang="de-DE" dirty="0"/>
              <a:t>Zweck 2: Warnung Anderer</a:t>
            </a:r>
          </a:p>
          <a:p>
            <a:pPr lvl="1"/>
            <a:r>
              <a:rPr lang="de-DE" dirty="0"/>
              <a:t>Zweck 3: Risikoermittlung</a:t>
            </a:r>
          </a:p>
          <a:p>
            <a:r>
              <a:rPr lang="de-DE" dirty="0"/>
              <a:t>Wirksamkeit (alles funktioniert, wie gewünscht)</a:t>
            </a:r>
          </a:p>
          <a:p>
            <a:r>
              <a:rPr lang="de-DE" dirty="0"/>
              <a:t>Nutzen (leistet einen Beitrag) </a:t>
            </a:r>
          </a:p>
        </p:txBody>
      </p:sp>
      <p:sp>
        <p:nvSpPr>
          <p:cNvPr id="5" name="Foliennummernplatzhalter 4">
            <a:extLst>
              <a:ext uri="{FF2B5EF4-FFF2-40B4-BE49-F238E27FC236}">
                <a16:creationId xmlns:a16="http://schemas.microsoft.com/office/drawing/2014/main" id="{8B3AB353-8DD4-41AB-B80E-7BCF134B6357}"/>
              </a:ext>
            </a:extLst>
          </p:cNvPr>
          <p:cNvSpPr>
            <a:spLocks noGrp="1"/>
          </p:cNvSpPr>
          <p:nvPr>
            <p:ph type="sldNum" sz="quarter" idx="12"/>
          </p:nvPr>
        </p:nvSpPr>
        <p:spPr/>
        <p:txBody>
          <a:bodyPr/>
          <a:lstStyle/>
          <a:p>
            <a:fld id="{162A217B-ED1C-D84B-8478-63C77FA79618}" type="slidenum">
              <a:rPr lang="de-DE" smtClean="0"/>
              <a:t>2</a:t>
            </a:fld>
            <a:endParaRPr lang="de-DE"/>
          </a:p>
        </p:txBody>
      </p:sp>
      <p:sp>
        <p:nvSpPr>
          <p:cNvPr id="6" name="Titel 5">
            <a:extLst>
              <a:ext uri="{FF2B5EF4-FFF2-40B4-BE49-F238E27FC236}">
                <a16:creationId xmlns:a16="http://schemas.microsoft.com/office/drawing/2014/main" id="{AB1AA20B-9654-40CD-9419-781579C83BB9}"/>
              </a:ext>
            </a:extLst>
          </p:cNvPr>
          <p:cNvSpPr>
            <a:spLocks noGrp="1"/>
          </p:cNvSpPr>
          <p:nvPr>
            <p:ph type="title"/>
          </p:nvPr>
        </p:nvSpPr>
        <p:spPr/>
        <p:txBody>
          <a:bodyPr/>
          <a:lstStyle/>
          <a:p>
            <a:r>
              <a:rPr lang="de-DE" dirty="0"/>
              <a:t>Warum eine Evaluation?</a:t>
            </a:r>
          </a:p>
        </p:txBody>
      </p:sp>
      <p:sp>
        <p:nvSpPr>
          <p:cNvPr id="7" name="Datumsplatzhalter 3">
            <a:extLst>
              <a:ext uri="{FF2B5EF4-FFF2-40B4-BE49-F238E27FC236}">
                <a16:creationId xmlns:a16="http://schemas.microsoft.com/office/drawing/2014/main" id="{3A07564D-6D38-4A8E-B50C-401C9FC4F89F}"/>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8" name="Fußzeilenplatzhalter 4">
            <a:extLst>
              <a:ext uri="{FF2B5EF4-FFF2-40B4-BE49-F238E27FC236}">
                <a16:creationId xmlns:a16="http://schemas.microsoft.com/office/drawing/2014/main" id="{19CDFBBE-A935-4A9C-9FAD-BA76174471F5}"/>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Tree>
    <p:extLst>
      <p:ext uri="{BB962C8B-B14F-4D97-AF65-F5344CB8AC3E}">
        <p14:creationId xmlns:p14="http://schemas.microsoft.com/office/powerpoint/2010/main" val="149589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9A2317-ACD1-7F42-9C81-7D8D29574C22}"/>
              </a:ext>
            </a:extLst>
          </p:cNvPr>
          <p:cNvSpPr>
            <a:spLocks noGrp="1"/>
          </p:cNvSpPr>
          <p:nvPr>
            <p:ph type="body" sz="quarter" idx="13"/>
          </p:nvPr>
        </p:nvSpPr>
        <p:spPr/>
        <p:txBody>
          <a:bodyPr>
            <a:normAutofit/>
          </a:bodyPr>
          <a:lstStyle/>
          <a:p>
            <a:r>
              <a:rPr lang="de-DE" dirty="0"/>
              <a:t>Die Nutzer werden gebeten, ihre Daten freiwillig zu spenden, um die Nutzung der App zu analysieren, wobei ihre Privatsphäre geschützt bleibt.</a:t>
            </a:r>
          </a:p>
          <a:p>
            <a:pPr lvl="1"/>
            <a:r>
              <a:rPr lang="de-DE" dirty="0"/>
              <a:t>Technische Metadaten (täglich)</a:t>
            </a:r>
          </a:p>
          <a:p>
            <a:pPr lvl="1"/>
            <a:r>
              <a:rPr lang="de-DE" dirty="0"/>
              <a:t>Metadaten der Nutzenden (täglich, optional)</a:t>
            </a:r>
          </a:p>
          <a:p>
            <a:pPr lvl="1"/>
            <a:r>
              <a:rPr lang="de-DE" dirty="0"/>
              <a:t>Metadaten der Endgeräte (täglich)</a:t>
            </a:r>
          </a:p>
          <a:p>
            <a:pPr lvl="1"/>
            <a:r>
              <a:rPr lang="de-DE" dirty="0"/>
              <a:t>Gewarnte Personen (Expositionsrisiko) (täglich)</a:t>
            </a:r>
          </a:p>
          <a:p>
            <a:pPr lvl="1"/>
            <a:r>
              <a:rPr lang="de-DE" dirty="0"/>
              <a:t>Testergebnisse (anlassbezogen)</a:t>
            </a:r>
          </a:p>
          <a:p>
            <a:pPr lvl="1"/>
            <a:r>
              <a:rPr lang="de-DE" dirty="0"/>
              <a:t>Schlüsselteilung (anlassbezogen)</a:t>
            </a:r>
          </a:p>
          <a:p>
            <a:pPr lvl="1"/>
            <a:r>
              <a:rPr lang="de-DE" dirty="0" err="1"/>
              <a:t>Exposure</a:t>
            </a:r>
            <a:r>
              <a:rPr lang="de-DE" dirty="0"/>
              <a:t>-Windows und Scan-</a:t>
            </a:r>
            <a:r>
              <a:rPr lang="de-DE" dirty="0" err="1"/>
              <a:t>Instances</a:t>
            </a:r>
            <a:r>
              <a:rPr lang="de-DE" dirty="0"/>
              <a:t> (ENF) (täglich)</a:t>
            </a:r>
          </a:p>
          <a:p>
            <a:endParaRPr lang="de-DE" dirty="0"/>
          </a:p>
          <a:p>
            <a:pPr marL="0" indent="0">
              <a:buNone/>
            </a:pPr>
            <a:endParaRPr lang="en-US" dirty="0"/>
          </a:p>
        </p:txBody>
      </p:sp>
      <p:sp>
        <p:nvSpPr>
          <p:cNvPr id="3" name="Date Placeholder 2">
            <a:extLst>
              <a:ext uri="{FF2B5EF4-FFF2-40B4-BE49-F238E27FC236}">
                <a16:creationId xmlns:a16="http://schemas.microsoft.com/office/drawing/2014/main" id="{7D303058-A02D-5C45-AEFD-E85BF62EAC9F}"/>
              </a:ext>
            </a:extLst>
          </p:cNvPr>
          <p:cNvSpPr>
            <a:spLocks noGrp="1"/>
          </p:cNvSpPr>
          <p:nvPr>
            <p:ph type="dt" sz="half" idx="10"/>
          </p:nvPr>
        </p:nvSpPr>
        <p:spPr/>
        <p:txBody>
          <a:bodyPr/>
          <a:lstStyle/>
          <a:p>
            <a:r>
              <a:rPr lang="de-DE"/>
              <a:t>17. September 2021</a:t>
            </a:r>
            <a:endParaRPr lang="de-DE" dirty="0"/>
          </a:p>
        </p:txBody>
      </p:sp>
      <p:sp>
        <p:nvSpPr>
          <p:cNvPr id="4" name="Footer Placeholder 3">
            <a:extLst>
              <a:ext uri="{FF2B5EF4-FFF2-40B4-BE49-F238E27FC236}">
                <a16:creationId xmlns:a16="http://schemas.microsoft.com/office/drawing/2014/main" id="{6DA98C37-A7CC-7546-812B-BE3E02E3238A}"/>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AB15466C-E260-7D4D-8F05-250CEA58B65A}"/>
              </a:ext>
            </a:extLst>
          </p:cNvPr>
          <p:cNvSpPr>
            <a:spLocks noGrp="1"/>
          </p:cNvSpPr>
          <p:nvPr>
            <p:ph type="sldNum" sz="quarter" idx="12"/>
          </p:nvPr>
        </p:nvSpPr>
        <p:spPr/>
        <p:txBody>
          <a:bodyPr/>
          <a:lstStyle/>
          <a:p>
            <a:fld id="{162A217B-ED1C-D84B-8478-63C77FA79618}" type="slidenum">
              <a:rPr lang="de-DE" smtClean="0"/>
              <a:t>3</a:t>
            </a:fld>
            <a:endParaRPr lang="de-DE"/>
          </a:p>
        </p:txBody>
      </p:sp>
      <p:sp>
        <p:nvSpPr>
          <p:cNvPr id="6" name="Title 5">
            <a:extLst>
              <a:ext uri="{FF2B5EF4-FFF2-40B4-BE49-F238E27FC236}">
                <a16:creationId xmlns:a16="http://schemas.microsoft.com/office/drawing/2014/main" id="{864B1D04-556E-234C-8D86-2A290877392B}"/>
              </a:ext>
            </a:extLst>
          </p:cNvPr>
          <p:cNvSpPr>
            <a:spLocks noGrp="1"/>
          </p:cNvSpPr>
          <p:nvPr>
            <p:ph type="title"/>
          </p:nvPr>
        </p:nvSpPr>
        <p:spPr/>
        <p:txBody>
          <a:bodyPr/>
          <a:lstStyle/>
          <a:p>
            <a:r>
              <a:rPr lang="en-US" dirty="0"/>
              <a:t>Privacy Preserving Analytics (PPA)</a:t>
            </a:r>
          </a:p>
        </p:txBody>
      </p:sp>
      <p:sp>
        <p:nvSpPr>
          <p:cNvPr id="7" name="Rechteck 8">
            <a:extLst>
              <a:ext uri="{FF2B5EF4-FFF2-40B4-BE49-F238E27FC236}">
                <a16:creationId xmlns:a16="http://schemas.microsoft.com/office/drawing/2014/main" id="{4F6E4745-0D1F-4643-AB06-D2F3C8F5B380}"/>
              </a:ext>
            </a:extLst>
          </p:cNvPr>
          <p:cNvSpPr/>
          <p:nvPr/>
        </p:nvSpPr>
        <p:spPr>
          <a:xfrm>
            <a:off x="6260860" y="2021885"/>
            <a:ext cx="2883140" cy="738664"/>
          </a:xfrm>
          <a:prstGeom prst="rect">
            <a:avLst/>
          </a:prstGeom>
        </p:spPr>
        <p:txBody>
          <a:bodyPr wrap="square">
            <a:spAutoFit/>
          </a:bodyPr>
          <a:lstStyle/>
          <a:p>
            <a:pPr algn="ctr"/>
            <a:r>
              <a:rPr lang="en-US" b="1" dirty="0">
                <a:solidFill>
                  <a:srgbClr val="045AA6"/>
                </a:solidFill>
              </a:rPr>
              <a:t>12 Mio.</a:t>
            </a:r>
            <a:br>
              <a:rPr lang="en-US" dirty="0"/>
            </a:br>
            <a:r>
              <a:rPr lang="en-US" sz="1400" dirty="0" err="1"/>
              <a:t>Geräte</a:t>
            </a:r>
            <a:r>
              <a:rPr lang="en-US" sz="1400" dirty="0"/>
              <a:t> </a:t>
            </a:r>
            <a:r>
              <a:rPr lang="en-US" sz="1400" dirty="0" err="1"/>
              <a:t>nehmen</a:t>
            </a:r>
            <a:r>
              <a:rPr lang="en-US" sz="1400" dirty="0"/>
              <a:t> </a:t>
            </a:r>
            <a:r>
              <a:rPr lang="en-US" sz="1400" b="1" dirty="0" err="1"/>
              <a:t>täglich</a:t>
            </a:r>
            <a:r>
              <a:rPr lang="en-US" sz="1400" dirty="0"/>
              <a:t> teil</a:t>
            </a:r>
          </a:p>
          <a:p>
            <a:pPr algn="ctr"/>
            <a:r>
              <a:rPr lang="en-US" sz="1000" dirty="0"/>
              <a:t>(</a:t>
            </a:r>
            <a:r>
              <a:rPr lang="en-US" sz="1000" dirty="0" err="1"/>
              <a:t>läuft</a:t>
            </a:r>
            <a:r>
              <a:rPr lang="en-US" sz="1000" dirty="0"/>
              <a:t> </a:t>
            </a:r>
            <a:r>
              <a:rPr lang="en-US" sz="1000" dirty="0" err="1"/>
              <a:t>seit</a:t>
            </a:r>
            <a:r>
              <a:rPr lang="en-US" sz="1000" dirty="0"/>
              <a:t> 5. </a:t>
            </a:r>
            <a:r>
              <a:rPr lang="en-US" sz="1000" dirty="0" err="1"/>
              <a:t>März</a:t>
            </a:r>
            <a:r>
              <a:rPr lang="en-US" sz="1000" dirty="0"/>
              <a:t> 2021)</a:t>
            </a:r>
            <a:endParaRPr lang="de-DE" sz="1000" dirty="0"/>
          </a:p>
        </p:txBody>
      </p:sp>
      <p:sp>
        <p:nvSpPr>
          <p:cNvPr id="8" name="Rechteck 8">
            <a:extLst>
              <a:ext uri="{FF2B5EF4-FFF2-40B4-BE49-F238E27FC236}">
                <a16:creationId xmlns:a16="http://schemas.microsoft.com/office/drawing/2014/main" id="{9457CE66-C54E-6C48-9556-71806C4BA917}"/>
              </a:ext>
            </a:extLst>
          </p:cNvPr>
          <p:cNvSpPr/>
          <p:nvPr/>
        </p:nvSpPr>
        <p:spPr>
          <a:xfrm>
            <a:off x="6260860" y="2783533"/>
            <a:ext cx="2883140" cy="738664"/>
          </a:xfrm>
          <a:prstGeom prst="rect">
            <a:avLst/>
          </a:prstGeom>
        </p:spPr>
        <p:txBody>
          <a:bodyPr wrap="square">
            <a:spAutoFit/>
          </a:bodyPr>
          <a:lstStyle/>
          <a:p>
            <a:pPr algn="ctr"/>
            <a:r>
              <a:rPr lang="en-US" b="1" dirty="0">
                <a:solidFill>
                  <a:srgbClr val="045AA6"/>
                </a:solidFill>
              </a:rPr>
              <a:t>8.626.818.376</a:t>
            </a:r>
            <a:br>
              <a:rPr lang="en-US" dirty="0"/>
            </a:br>
            <a:r>
              <a:rPr lang="en-US" sz="1400" dirty="0" err="1"/>
              <a:t>Datensätze</a:t>
            </a:r>
            <a:br>
              <a:rPr lang="en-US" dirty="0"/>
            </a:br>
            <a:r>
              <a:rPr lang="en-US" sz="1000" dirty="0"/>
              <a:t>(Stand: 15. Sep 2021)</a:t>
            </a:r>
            <a:endParaRPr lang="de-DE" sz="1000" dirty="0"/>
          </a:p>
        </p:txBody>
      </p:sp>
      <p:pic>
        <p:nvPicPr>
          <p:cNvPr id="10" name="Picture 9">
            <a:extLst>
              <a:ext uri="{FF2B5EF4-FFF2-40B4-BE49-F238E27FC236}">
                <a16:creationId xmlns:a16="http://schemas.microsoft.com/office/drawing/2014/main" id="{21023580-7721-A449-92A4-6594587C1E97}"/>
              </a:ext>
            </a:extLst>
          </p:cNvPr>
          <p:cNvPicPr>
            <a:picLocks noChangeAspect="1"/>
          </p:cNvPicPr>
          <p:nvPr/>
        </p:nvPicPr>
        <p:blipFill>
          <a:blip r:embed="rId3"/>
          <a:stretch>
            <a:fillRect/>
          </a:stretch>
        </p:blipFill>
        <p:spPr>
          <a:xfrm>
            <a:off x="6821319" y="3485535"/>
            <a:ext cx="1757855" cy="1318391"/>
          </a:xfrm>
          <a:prstGeom prst="rect">
            <a:avLst/>
          </a:prstGeom>
        </p:spPr>
      </p:pic>
    </p:spTree>
    <p:extLst>
      <p:ext uri="{BB962C8B-B14F-4D97-AF65-F5344CB8AC3E}">
        <p14:creationId xmlns:p14="http://schemas.microsoft.com/office/powerpoint/2010/main" val="3631141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81B0C72A-B3B0-41A4-AE77-9E57736F14D1}"/>
              </a:ext>
            </a:extLst>
          </p:cNvPr>
          <p:cNvSpPr>
            <a:spLocks noGrp="1"/>
          </p:cNvSpPr>
          <p:nvPr>
            <p:ph type="dt" sz="half" idx="10"/>
          </p:nvPr>
        </p:nvSpPr>
        <p:spPr/>
        <p:txBody>
          <a:bodyPr/>
          <a:lstStyle/>
          <a:p>
            <a:r>
              <a:rPr lang="de-DE" dirty="0"/>
              <a:t>17. September 2021</a:t>
            </a:r>
          </a:p>
        </p:txBody>
      </p:sp>
      <p:sp>
        <p:nvSpPr>
          <p:cNvPr id="4" name="Fußzeilenplatzhalter 3">
            <a:extLst>
              <a:ext uri="{FF2B5EF4-FFF2-40B4-BE49-F238E27FC236}">
                <a16:creationId xmlns:a16="http://schemas.microsoft.com/office/drawing/2014/main" id="{92C61B11-82EB-428D-ABCA-CCE5DAA3A571}"/>
              </a:ext>
            </a:extLst>
          </p:cNvPr>
          <p:cNvSpPr>
            <a:spLocks noGrp="1"/>
          </p:cNvSpPr>
          <p:nvPr>
            <p:ph type="ftr" sz="quarter" idx="11"/>
          </p:nvPr>
        </p:nvSpPr>
        <p:spPr/>
        <p:txBody>
          <a:bodyPr/>
          <a:lstStyle/>
          <a:p>
            <a:r>
              <a:rPr lang="de-DE" dirty="0"/>
              <a:t>Krisenstab</a:t>
            </a:r>
          </a:p>
        </p:txBody>
      </p:sp>
      <p:sp>
        <p:nvSpPr>
          <p:cNvPr id="5" name="Foliennummernplatzhalter 4">
            <a:extLst>
              <a:ext uri="{FF2B5EF4-FFF2-40B4-BE49-F238E27FC236}">
                <a16:creationId xmlns:a16="http://schemas.microsoft.com/office/drawing/2014/main" id="{787A5817-2703-47AB-A735-3D93506C0280}"/>
              </a:ext>
            </a:extLst>
          </p:cNvPr>
          <p:cNvSpPr>
            <a:spLocks noGrp="1"/>
          </p:cNvSpPr>
          <p:nvPr>
            <p:ph type="sldNum" sz="quarter" idx="12"/>
          </p:nvPr>
        </p:nvSpPr>
        <p:spPr/>
        <p:txBody>
          <a:bodyPr/>
          <a:lstStyle/>
          <a:p>
            <a:fld id="{162A217B-ED1C-D84B-8478-63C77FA79618}" type="slidenum">
              <a:rPr lang="de-DE" smtClean="0"/>
              <a:t>4</a:t>
            </a:fld>
            <a:endParaRPr lang="de-DE"/>
          </a:p>
        </p:txBody>
      </p:sp>
      <p:sp>
        <p:nvSpPr>
          <p:cNvPr id="8" name="Rechteck 7">
            <a:extLst>
              <a:ext uri="{FF2B5EF4-FFF2-40B4-BE49-F238E27FC236}">
                <a16:creationId xmlns:a16="http://schemas.microsoft.com/office/drawing/2014/main" id="{0E312F66-8A1F-4B98-8A94-7C53AE50C00C}"/>
              </a:ext>
            </a:extLst>
          </p:cNvPr>
          <p:cNvSpPr/>
          <p:nvPr/>
        </p:nvSpPr>
        <p:spPr>
          <a:xfrm>
            <a:off x="5391807" y="1814359"/>
            <a:ext cx="3294993" cy="1631216"/>
          </a:xfrm>
          <a:prstGeom prst="rect">
            <a:avLst/>
          </a:prstGeom>
          <a:solidFill>
            <a:schemeClr val="bg1"/>
          </a:solidFill>
          <a:ln w="25400">
            <a:solidFill>
              <a:srgbClr val="045AA6"/>
            </a:solidFill>
          </a:ln>
        </p:spPr>
        <p:txBody>
          <a:bodyPr wrap="square" anchor="ctr">
            <a:spAutoFit/>
          </a:bodyPr>
          <a:lstStyle/>
          <a:p>
            <a:pPr algn="r"/>
            <a:r>
              <a:rPr lang="de-DE" sz="2000" dirty="0">
                <a:solidFill>
                  <a:srgbClr val="045AA6"/>
                </a:solidFill>
              </a:rPr>
              <a:t>Ein PCR-Testergebnis ist im Mittel</a:t>
            </a:r>
            <a:r>
              <a:rPr lang="de-DE" sz="2000" b="1" dirty="0">
                <a:solidFill>
                  <a:srgbClr val="045AA6"/>
                </a:solidFill>
              </a:rPr>
              <a:t> 19,7 Stunden </a:t>
            </a:r>
            <a:r>
              <a:rPr lang="de-DE" sz="2000" dirty="0">
                <a:solidFill>
                  <a:srgbClr val="045AA6"/>
                </a:solidFill>
              </a:rPr>
              <a:t>nach Testregistrierung übermittelt (die Hälfte der Testergebnisse bereits</a:t>
            </a:r>
            <a:r>
              <a:rPr lang="de-DE" sz="2000" b="1" dirty="0">
                <a:solidFill>
                  <a:srgbClr val="045AA6"/>
                </a:solidFill>
              </a:rPr>
              <a:t> </a:t>
            </a:r>
            <a:r>
              <a:rPr lang="de-DE" sz="2000" dirty="0">
                <a:solidFill>
                  <a:srgbClr val="045AA6"/>
                </a:solidFill>
              </a:rPr>
              <a:t>nach</a:t>
            </a:r>
            <a:r>
              <a:rPr lang="de-DE" sz="2000" b="1" dirty="0">
                <a:solidFill>
                  <a:srgbClr val="045AA6"/>
                </a:solidFill>
              </a:rPr>
              <a:t> 11 Stunden</a:t>
            </a:r>
            <a:r>
              <a:rPr lang="de-DE" sz="2000" dirty="0">
                <a:solidFill>
                  <a:srgbClr val="045AA6"/>
                </a:solidFill>
              </a:rPr>
              <a:t>).</a:t>
            </a:r>
          </a:p>
        </p:txBody>
      </p:sp>
      <p:pic>
        <p:nvPicPr>
          <p:cNvPr id="10" name="Picture 9">
            <a:extLst>
              <a:ext uri="{FF2B5EF4-FFF2-40B4-BE49-F238E27FC236}">
                <a16:creationId xmlns:a16="http://schemas.microsoft.com/office/drawing/2014/main" id="{2788E2C2-BFD4-4349-951A-AB1DDDCF4FB8}"/>
              </a:ext>
            </a:extLst>
          </p:cNvPr>
          <p:cNvPicPr>
            <a:picLocks noChangeAspect="1"/>
          </p:cNvPicPr>
          <p:nvPr/>
        </p:nvPicPr>
        <p:blipFill>
          <a:blip r:embed="rId3"/>
          <a:stretch>
            <a:fillRect/>
          </a:stretch>
        </p:blipFill>
        <p:spPr>
          <a:xfrm>
            <a:off x="239337" y="1147237"/>
            <a:ext cx="5068037" cy="3620026"/>
          </a:xfrm>
          <a:prstGeom prst="rect">
            <a:avLst/>
          </a:prstGeom>
        </p:spPr>
      </p:pic>
      <p:sp>
        <p:nvSpPr>
          <p:cNvPr id="12" name="Title 11">
            <a:extLst>
              <a:ext uri="{FF2B5EF4-FFF2-40B4-BE49-F238E27FC236}">
                <a16:creationId xmlns:a16="http://schemas.microsoft.com/office/drawing/2014/main" id="{FFE57634-A426-9346-9378-FC3291B2CACD}"/>
              </a:ext>
            </a:extLst>
          </p:cNvPr>
          <p:cNvSpPr>
            <a:spLocks noGrp="1"/>
          </p:cNvSpPr>
          <p:nvPr>
            <p:ph type="title"/>
          </p:nvPr>
        </p:nvSpPr>
        <p:spPr>
          <a:xfrm>
            <a:off x="456088" y="432946"/>
            <a:ext cx="7983646" cy="714291"/>
          </a:xfrm>
        </p:spPr>
        <p:txBody>
          <a:bodyPr/>
          <a:lstStyle/>
          <a:p>
            <a:r>
              <a:rPr lang="de-DE" dirty="0"/>
              <a:t>Zweck 1: Abruf eines Testergebnisses</a:t>
            </a:r>
            <a:endParaRPr lang="en-US" dirty="0"/>
          </a:p>
        </p:txBody>
      </p:sp>
    </p:spTree>
    <p:extLst>
      <p:ext uri="{BB962C8B-B14F-4D97-AF65-F5344CB8AC3E}">
        <p14:creationId xmlns:p14="http://schemas.microsoft.com/office/powerpoint/2010/main" val="273601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638404"/>
            <a:ext cx="7983646" cy="714291"/>
          </a:xfrm>
        </p:spPr>
        <p:txBody>
          <a:bodyPr/>
          <a:lstStyle/>
          <a:p>
            <a:r>
              <a:rPr lang="de-DE" dirty="0"/>
              <a:t>Zweck 2: Warnung</a:t>
            </a:r>
            <a:br>
              <a:rPr lang="de-DE" dirty="0"/>
            </a:br>
            <a:r>
              <a:rPr lang="de-DE" dirty="0"/>
              <a:t>Wie viele Personen werden durch die Corona-Warn-App gewarnt? </a:t>
            </a:r>
            <a:br>
              <a:rPr lang="de-DE" dirty="0"/>
            </a:br>
            <a:endParaRPr lang="de-DE" dirty="0"/>
          </a:p>
        </p:txBody>
      </p:sp>
      <p:sp>
        <p:nvSpPr>
          <p:cNvPr id="4" name="Foliennummernplatzhalter 3"/>
          <p:cNvSpPr>
            <a:spLocks noGrp="1"/>
          </p:cNvSpPr>
          <p:nvPr>
            <p:ph type="sldNum" sz="quarter" idx="12"/>
          </p:nvPr>
        </p:nvSpPr>
        <p:spPr/>
        <p:txBody>
          <a:bodyPr/>
          <a:lstStyle/>
          <a:p>
            <a:fld id="{162A217B-ED1C-D84B-8478-63C77FA79618}" type="slidenum">
              <a:rPr lang="de-DE" smtClean="0"/>
              <a:t>5</a:t>
            </a:fld>
            <a:endParaRPr lang="de-DE"/>
          </a:p>
        </p:txBody>
      </p:sp>
      <p:sp>
        <p:nvSpPr>
          <p:cNvPr id="9" name="Datumsplatzhalter 3">
            <a:extLst>
              <a:ext uri="{FF2B5EF4-FFF2-40B4-BE49-F238E27FC236}">
                <a16:creationId xmlns:a16="http://schemas.microsoft.com/office/drawing/2014/main" id="{7C862A8E-E921-403F-A679-7122E7AE4486}"/>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13" name="Fußzeilenplatzhalter 4">
            <a:extLst>
              <a:ext uri="{FF2B5EF4-FFF2-40B4-BE49-F238E27FC236}">
                <a16:creationId xmlns:a16="http://schemas.microsoft.com/office/drawing/2014/main" id="{1CFCF78F-5F3C-4E8E-9624-0567E1864DA6}"/>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sp>
        <p:nvSpPr>
          <p:cNvPr id="10" name="Rechteck 9">
            <a:extLst>
              <a:ext uri="{FF2B5EF4-FFF2-40B4-BE49-F238E27FC236}">
                <a16:creationId xmlns:a16="http://schemas.microsoft.com/office/drawing/2014/main" id="{1D1EAE45-6C39-4F1A-8029-C34960A6F9E0}"/>
              </a:ext>
            </a:extLst>
          </p:cNvPr>
          <p:cNvSpPr/>
          <p:nvPr/>
        </p:nvSpPr>
        <p:spPr>
          <a:xfrm>
            <a:off x="6074978" y="1688288"/>
            <a:ext cx="2608333" cy="1631216"/>
          </a:xfrm>
          <a:prstGeom prst="rect">
            <a:avLst/>
          </a:prstGeom>
          <a:solidFill>
            <a:schemeClr val="bg1"/>
          </a:solidFill>
          <a:ln w="25400">
            <a:solidFill>
              <a:srgbClr val="045AA6"/>
            </a:solidFill>
          </a:ln>
        </p:spPr>
        <p:txBody>
          <a:bodyPr wrap="square" anchor="ctr">
            <a:spAutoFit/>
          </a:bodyPr>
          <a:lstStyle/>
          <a:p>
            <a:r>
              <a:rPr lang="de-DE" sz="2000" dirty="0">
                <a:solidFill>
                  <a:srgbClr val="045AA6"/>
                </a:solidFill>
              </a:rPr>
              <a:t>Pro warnender Person</a:t>
            </a:r>
          </a:p>
          <a:p>
            <a:r>
              <a:rPr lang="de-DE" sz="2000" b="1" dirty="0">
                <a:solidFill>
                  <a:srgbClr val="045AA6"/>
                </a:solidFill>
              </a:rPr>
              <a:t>- 4</a:t>
            </a:r>
            <a:r>
              <a:rPr lang="de-DE" sz="2000" dirty="0">
                <a:solidFill>
                  <a:srgbClr val="045AA6"/>
                </a:solidFill>
              </a:rPr>
              <a:t> Gewarnte mit </a:t>
            </a:r>
            <a:br>
              <a:rPr lang="de-DE" sz="2000" dirty="0">
                <a:solidFill>
                  <a:srgbClr val="045AA6"/>
                </a:solidFill>
              </a:rPr>
            </a:br>
            <a:r>
              <a:rPr lang="de-DE" sz="2000" dirty="0">
                <a:solidFill>
                  <a:srgbClr val="045AA6"/>
                </a:solidFill>
              </a:rPr>
              <a:t>„</a:t>
            </a:r>
            <a:r>
              <a:rPr lang="de-DE" sz="2000" dirty="0">
                <a:solidFill>
                  <a:srgbClr val="C00000"/>
                </a:solidFill>
              </a:rPr>
              <a:t>erhöhtem Risiko</a:t>
            </a:r>
            <a:r>
              <a:rPr lang="de-DE" sz="2000" dirty="0">
                <a:solidFill>
                  <a:srgbClr val="045AA6"/>
                </a:solidFill>
              </a:rPr>
              <a:t>“ </a:t>
            </a:r>
          </a:p>
          <a:p>
            <a:r>
              <a:rPr lang="de-DE" sz="2000" b="1" dirty="0">
                <a:solidFill>
                  <a:srgbClr val="045AA6"/>
                </a:solidFill>
              </a:rPr>
              <a:t>- 10</a:t>
            </a:r>
            <a:r>
              <a:rPr lang="de-DE" sz="2000" dirty="0">
                <a:solidFill>
                  <a:srgbClr val="045AA6"/>
                </a:solidFill>
              </a:rPr>
              <a:t> Gewarnte mit </a:t>
            </a:r>
            <a:br>
              <a:rPr lang="de-DE" sz="2000" dirty="0">
                <a:solidFill>
                  <a:srgbClr val="045AA6"/>
                </a:solidFill>
              </a:rPr>
            </a:br>
            <a:r>
              <a:rPr lang="de-DE" sz="2000" dirty="0">
                <a:solidFill>
                  <a:srgbClr val="045AA6"/>
                </a:solidFill>
              </a:rPr>
              <a:t>„</a:t>
            </a:r>
            <a:r>
              <a:rPr lang="de-DE" sz="2000" dirty="0">
                <a:solidFill>
                  <a:srgbClr val="009051"/>
                </a:solidFill>
              </a:rPr>
              <a:t>niedrigem Risiko</a:t>
            </a:r>
            <a:r>
              <a:rPr lang="de-DE" sz="2000" dirty="0">
                <a:solidFill>
                  <a:srgbClr val="045AA6"/>
                </a:solidFill>
              </a:rPr>
              <a:t>“ </a:t>
            </a:r>
          </a:p>
        </p:txBody>
      </p:sp>
      <p:pic>
        <p:nvPicPr>
          <p:cNvPr id="7" name="Picture 6">
            <a:extLst>
              <a:ext uri="{FF2B5EF4-FFF2-40B4-BE49-F238E27FC236}">
                <a16:creationId xmlns:a16="http://schemas.microsoft.com/office/drawing/2014/main" id="{3AF4559A-EDD6-5A4E-AAED-02BE0211D4D0}"/>
              </a:ext>
            </a:extLst>
          </p:cNvPr>
          <p:cNvPicPr>
            <a:picLocks noChangeAspect="1"/>
          </p:cNvPicPr>
          <p:nvPr/>
        </p:nvPicPr>
        <p:blipFill>
          <a:blip r:embed="rId3"/>
          <a:stretch>
            <a:fillRect/>
          </a:stretch>
        </p:blipFill>
        <p:spPr>
          <a:xfrm>
            <a:off x="211246" y="1167594"/>
            <a:ext cx="5301208" cy="3975906"/>
          </a:xfrm>
          <a:prstGeom prst="rect">
            <a:avLst/>
          </a:prstGeom>
        </p:spPr>
      </p:pic>
      <p:pic>
        <p:nvPicPr>
          <p:cNvPr id="3" name="Picture 2">
            <a:extLst>
              <a:ext uri="{FF2B5EF4-FFF2-40B4-BE49-F238E27FC236}">
                <a16:creationId xmlns:a16="http://schemas.microsoft.com/office/drawing/2014/main" id="{1F737CDA-AF4C-B742-AE8F-C69C74350623}"/>
              </a:ext>
            </a:extLst>
          </p:cNvPr>
          <p:cNvPicPr>
            <a:picLocks noChangeAspect="1"/>
          </p:cNvPicPr>
          <p:nvPr/>
        </p:nvPicPr>
        <p:blipFill>
          <a:blip r:embed="rId4"/>
          <a:stretch>
            <a:fillRect/>
          </a:stretch>
        </p:blipFill>
        <p:spPr>
          <a:xfrm>
            <a:off x="5673134" y="3655097"/>
            <a:ext cx="1736427" cy="1240305"/>
          </a:xfrm>
          <a:prstGeom prst="rect">
            <a:avLst/>
          </a:prstGeom>
        </p:spPr>
      </p:pic>
    </p:spTree>
    <p:extLst>
      <p:ext uri="{BB962C8B-B14F-4D97-AF65-F5344CB8AC3E}">
        <p14:creationId xmlns:p14="http://schemas.microsoft.com/office/powerpoint/2010/main" val="142541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68C5804-EE56-4C5E-BAD8-62CE7F9B0D9D}"/>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6" name="Titel 5">
            <a:extLst>
              <a:ext uri="{FF2B5EF4-FFF2-40B4-BE49-F238E27FC236}">
                <a16:creationId xmlns:a16="http://schemas.microsoft.com/office/drawing/2014/main" id="{69D702C7-E131-4C89-AE3B-BEFD989F6B59}"/>
              </a:ext>
            </a:extLst>
          </p:cNvPr>
          <p:cNvSpPr>
            <a:spLocks noGrp="1"/>
          </p:cNvSpPr>
          <p:nvPr>
            <p:ph type="title"/>
          </p:nvPr>
        </p:nvSpPr>
        <p:spPr/>
        <p:txBody>
          <a:bodyPr/>
          <a:lstStyle/>
          <a:p>
            <a:r>
              <a:rPr lang="de-DE" dirty="0"/>
              <a:t>Zweck 3: Risikoermittlung</a:t>
            </a:r>
            <a:br>
              <a:rPr lang="de-DE" dirty="0"/>
            </a:br>
            <a:r>
              <a:rPr lang="de-DE" dirty="0" err="1"/>
              <a:t>Positivenanteil</a:t>
            </a:r>
            <a:r>
              <a:rPr lang="de-DE" dirty="0"/>
              <a:t> nach Risikobewertung</a:t>
            </a:r>
          </a:p>
        </p:txBody>
      </p:sp>
      <p:graphicFrame>
        <p:nvGraphicFramePr>
          <p:cNvPr id="7" name="Tabelle 6">
            <a:extLst>
              <a:ext uri="{FF2B5EF4-FFF2-40B4-BE49-F238E27FC236}">
                <a16:creationId xmlns:a16="http://schemas.microsoft.com/office/drawing/2014/main" id="{C69837B1-10B4-421C-B82C-656FBCD5D055}"/>
              </a:ext>
            </a:extLst>
          </p:cNvPr>
          <p:cNvGraphicFramePr>
            <a:graphicFrameLocks noGrp="1"/>
          </p:cNvGraphicFramePr>
          <p:nvPr>
            <p:extLst>
              <p:ext uri="{D42A27DB-BD31-4B8C-83A1-F6EECF244321}">
                <p14:modId xmlns:p14="http://schemas.microsoft.com/office/powerpoint/2010/main" val="848627545"/>
              </p:ext>
            </p:extLst>
          </p:nvPr>
        </p:nvGraphicFramePr>
        <p:xfrm>
          <a:off x="151077" y="1468230"/>
          <a:ext cx="5545635" cy="2097930"/>
        </p:xfrm>
        <a:graphic>
          <a:graphicData uri="http://schemas.openxmlformats.org/drawingml/2006/table">
            <a:tbl>
              <a:tblPr firstRow="1" bandRow="1" bandCol="1">
                <a:tableStyleId>{5C22544A-7EE6-4342-B048-85BDC9FD1C3A}</a:tableStyleId>
              </a:tblPr>
              <a:tblGrid>
                <a:gridCol w="1830123">
                  <a:extLst>
                    <a:ext uri="{9D8B030D-6E8A-4147-A177-3AD203B41FA5}">
                      <a16:colId xmlns:a16="http://schemas.microsoft.com/office/drawing/2014/main" val="3827411402"/>
                    </a:ext>
                  </a:extLst>
                </a:gridCol>
                <a:gridCol w="1200150">
                  <a:extLst>
                    <a:ext uri="{9D8B030D-6E8A-4147-A177-3AD203B41FA5}">
                      <a16:colId xmlns:a16="http://schemas.microsoft.com/office/drawing/2014/main" val="4263567282"/>
                    </a:ext>
                  </a:extLst>
                </a:gridCol>
                <a:gridCol w="1200150">
                  <a:extLst>
                    <a:ext uri="{9D8B030D-6E8A-4147-A177-3AD203B41FA5}">
                      <a16:colId xmlns:a16="http://schemas.microsoft.com/office/drawing/2014/main" val="95323157"/>
                    </a:ext>
                  </a:extLst>
                </a:gridCol>
                <a:gridCol w="1315212">
                  <a:extLst>
                    <a:ext uri="{9D8B030D-6E8A-4147-A177-3AD203B41FA5}">
                      <a16:colId xmlns:a16="http://schemas.microsoft.com/office/drawing/2014/main" val="2748005848"/>
                    </a:ext>
                  </a:extLst>
                </a:gridCol>
              </a:tblGrid>
              <a:tr h="524482">
                <a:tc>
                  <a:txBody>
                    <a:bodyPr/>
                    <a:lstStyle/>
                    <a:p>
                      <a:pPr algn="l">
                        <a:spcBef>
                          <a:spcPts val="180"/>
                        </a:spcBef>
                        <a:spcAft>
                          <a:spcPts val="180"/>
                        </a:spcAft>
                      </a:pPr>
                      <a:r>
                        <a:rPr lang="de-DE" sz="1200" dirty="0">
                          <a:effectLst/>
                        </a:rPr>
                        <a:t>Ergebnis</a:t>
                      </a:r>
                    </a:p>
                    <a:p>
                      <a:pPr algn="l">
                        <a:spcBef>
                          <a:spcPts val="180"/>
                        </a:spcBef>
                        <a:spcAft>
                          <a:spcPts val="180"/>
                        </a:spcAft>
                      </a:pPr>
                      <a:r>
                        <a:rPr lang="de-DE" sz="1200" b="1" kern="1200" dirty="0">
                          <a:solidFill>
                            <a:schemeClr val="lt1"/>
                          </a:solidFill>
                          <a:effectLst/>
                          <a:latin typeface="+mn-lt"/>
                          <a:ea typeface="+mn-ea"/>
                          <a:cs typeface="+mn-cs"/>
                        </a:rPr>
                        <a:t>Risikobewertung</a:t>
                      </a:r>
                    </a:p>
                  </a:txBody>
                  <a:tcPr marL="68580" marR="68580" marT="0" marB="0" anchor="ctr"/>
                </a:tc>
                <a:tc>
                  <a:txBody>
                    <a:bodyPr/>
                    <a:lstStyle/>
                    <a:p>
                      <a:pPr algn="r">
                        <a:spcBef>
                          <a:spcPts val="180"/>
                        </a:spcBef>
                        <a:spcAft>
                          <a:spcPts val="180"/>
                        </a:spcAft>
                      </a:pPr>
                      <a:r>
                        <a:rPr lang="de-DE" sz="1200" dirty="0">
                          <a:effectLst/>
                        </a:rPr>
                        <a:t>pos. (PCR)</a:t>
                      </a:r>
                    </a:p>
                    <a:p>
                      <a:pPr algn="r">
                        <a:spcBef>
                          <a:spcPts val="180"/>
                        </a:spcBef>
                        <a:spcAft>
                          <a:spcPts val="180"/>
                        </a:spcAft>
                      </a:pPr>
                      <a:r>
                        <a:rPr lang="de-DE" sz="1200" dirty="0">
                          <a:effectLst/>
                        </a:rPr>
                        <a:t> </a:t>
                      </a:r>
                      <a:endParaRPr lang="de-DE" sz="1200" dirty="0">
                        <a:effectLst/>
                        <a:latin typeface="Cambria" panose="02040503050406030204" pitchFamily="18" charset="0"/>
                        <a:cs typeface="Times New Roman" panose="02020603050405020304" pitchFamily="18" charset="0"/>
                      </a:endParaRPr>
                    </a:p>
                  </a:txBody>
                  <a:tcPr marL="68580" marR="68580" marT="0" marB="0" anchor="ctr"/>
                </a:tc>
                <a:tc>
                  <a:txBody>
                    <a:bodyPr/>
                    <a:lstStyle/>
                    <a:p>
                      <a:pPr algn="r">
                        <a:spcBef>
                          <a:spcPts val="180"/>
                        </a:spcBef>
                        <a:spcAft>
                          <a:spcPts val="180"/>
                        </a:spcAft>
                      </a:pPr>
                      <a:r>
                        <a:rPr lang="de-DE" sz="1200" dirty="0">
                          <a:effectLst/>
                        </a:rPr>
                        <a:t>neg. (PCR)</a:t>
                      </a:r>
                    </a:p>
                    <a:p>
                      <a:pPr algn="r">
                        <a:spcBef>
                          <a:spcPts val="180"/>
                        </a:spcBef>
                        <a:spcAft>
                          <a:spcPts val="180"/>
                        </a:spcAft>
                      </a:pPr>
                      <a:r>
                        <a:rPr lang="de-DE" sz="1200" dirty="0">
                          <a:effectLst/>
                        </a:rPr>
                        <a:t> </a:t>
                      </a:r>
                      <a:endParaRPr lang="de-DE" sz="1200" dirty="0">
                        <a:effectLst/>
                        <a:latin typeface="Cambria" panose="02040503050406030204" pitchFamily="18" charset="0"/>
                        <a:cs typeface="Times New Roman" panose="02020603050405020304" pitchFamily="18" charset="0"/>
                      </a:endParaRPr>
                    </a:p>
                  </a:txBody>
                  <a:tcPr marL="68580" marR="68580" marT="0" marB="0" anchor="ctr"/>
                </a:tc>
                <a:tc>
                  <a:txBody>
                    <a:bodyPr/>
                    <a:lstStyle/>
                    <a:p>
                      <a:pPr algn="r">
                        <a:spcBef>
                          <a:spcPts val="180"/>
                        </a:spcBef>
                        <a:spcAft>
                          <a:spcPts val="180"/>
                        </a:spcAft>
                      </a:pPr>
                      <a:r>
                        <a:rPr lang="de-DE" sz="1200" dirty="0">
                          <a:effectLst/>
                        </a:rPr>
                        <a:t>Gesamt</a:t>
                      </a:r>
                    </a:p>
                    <a:p>
                      <a:pPr algn="r">
                        <a:spcBef>
                          <a:spcPts val="180"/>
                        </a:spcBef>
                        <a:spcAft>
                          <a:spcPts val="180"/>
                        </a:spcAft>
                      </a:pPr>
                      <a:r>
                        <a:rPr lang="de-DE" sz="1200" dirty="0">
                          <a:effectLst/>
                        </a:rPr>
                        <a:t> </a:t>
                      </a:r>
                      <a:endParaRPr lang="de-DE" sz="1200" dirty="0">
                        <a:effectLst/>
                        <a:latin typeface="Cambria" panose="020405030504060302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23442"/>
                  </a:ext>
                </a:extLst>
              </a:tr>
              <a:tr h="262241">
                <a:tc>
                  <a:txBody>
                    <a:bodyPr/>
                    <a:lstStyle/>
                    <a:p>
                      <a:pPr algn="l">
                        <a:spcBef>
                          <a:spcPts val="180"/>
                        </a:spcBef>
                        <a:spcAft>
                          <a:spcPts val="180"/>
                        </a:spcAft>
                      </a:pPr>
                      <a:r>
                        <a:rPr lang="de-DE" sz="1200" dirty="0">
                          <a:effectLst/>
                        </a:rPr>
                        <a:t>Erhöhtes Risiko</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r">
                        <a:spcBef>
                          <a:spcPts val="180"/>
                        </a:spcBef>
                        <a:spcAft>
                          <a:spcPts val="180"/>
                        </a:spcAft>
                      </a:pPr>
                      <a:r>
                        <a:rPr lang="de-DE" sz="1200" b="1" dirty="0">
                          <a:solidFill>
                            <a:srgbClr val="C00000"/>
                          </a:solidFill>
                          <a:effectLst/>
                        </a:rPr>
                        <a:t>16.284 (22%)</a:t>
                      </a:r>
                      <a:endParaRPr lang="de-DE" sz="1200" b="1"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a:effectLst/>
                        </a:rPr>
                        <a:t>59.401 (78%)</a:t>
                      </a:r>
                      <a:endParaRPr lang="de-DE"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dirty="0">
                          <a:effectLst/>
                        </a:rPr>
                        <a:t>75.685 (100%)</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792535563"/>
                  </a:ext>
                </a:extLst>
              </a:tr>
              <a:tr h="524483">
                <a:tc>
                  <a:txBody>
                    <a:bodyPr/>
                    <a:lstStyle/>
                    <a:p>
                      <a:pPr algn="l">
                        <a:spcBef>
                          <a:spcPts val="180"/>
                        </a:spcBef>
                        <a:spcAft>
                          <a:spcPts val="180"/>
                        </a:spcAft>
                      </a:pPr>
                      <a:r>
                        <a:rPr lang="de-DE" sz="1200" dirty="0">
                          <a:effectLst/>
                        </a:rPr>
                        <a:t>Niedriges Risiko </a:t>
                      </a:r>
                      <a:br>
                        <a:rPr lang="de-DE" sz="1200" dirty="0">
                          <a:effectLst/>
                        </a:rPr>
                      </a:br>
                      <a:r>
                        <a:rPr lang="de-DE" sz="1200" dirty="0">
                          <a:effectLst/>
                        </a:rPr>
                        <a:t>(mit Risikobegegnung)</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r">
                        <a:spcBef>
                          <a:spcPts val="180"/>
                        </a:spcBef>
                        <a:spcAft>
                          <a:spcPts val="180"/>
                        </a:spcAft>
                      </a:pPr>
                      <a:r>
                        <a:rPr lang="de-DE" sz="1200" b="1" dirty="0">
                          <a:solidFill>
                            <a:srgbClr val="00B050"/>
                          </a:solidFill>
                          <a:effectLst/>
                        </a:rPr>
                        <a:t>1.745 (15%)</a:t>
                      </a:r>
                      <a:endParaRPr lang="de-DE" sz="1200" b="1" dirty="0">
                        <a:solidFill>
                          <a:srgbClr val="00B05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dirty="0">
                          <a:effectLst/>
                        </a:rPr>
                        <a:t>10.203 (85%)</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dirty="0">
                          <a:effectLst/>
                        </a:rPr>
                        <a:t>11.948 (100%)</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42111197"/>
                  </a:ext>
                </a:extLst>
              </a:tr>
              <a:tr h="524483">
                <a:tc>
                  <a:txBody>
                    <a:bodyPr/>
                    <a:lstStyle/>
                    <a:p>
                      <a:pPr algn="l">
                        <a:spcBef>
                          <a:spcPts val="180"/>
                        </a:spcBef>
                        <a:spcAft>
                          <a:spcPts val="180"/>
                        </a:spcAft>
                      </a:pPr>
                      <a:r>
                        <a:rPr lang="de-DE" sz="1200" dirty="0">
                          <a:effectLst/>
                        </a:rPr>
                        <a:t>Niedriges Risiko</a:t>
                      </a:r>
                      <a:br>
                        <a:rPr lang="de-DE" sz="1200" dirty="0">
                          <a:effectLst/>
                        </a:rPr>
                      </a:br>
                      <a:r>
                        <a:rPr lang="de-DE" sz="1200" dirty="0">
                          <a:effectLst/>
                        </a:rPr>
                        <a:t>(ohne Risikobegegnung)</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r">
                        <a:spcBef>
                          <a:spcPts val="180"/>
                        </a:spcBef>
                        <a:spcAft>
                          <a:spcPts val="180"/>
                        </a:spcAft>
                      </a:pPr>
                      <a:r>
                        <a:rPr lang="de-DE" sz="1200" b="1" dirty="0">
                          <a:solidFill>
                            <a:srgbClr val="7030A0"/>
                          </a:solidFill>
                          <a:effectLst/>
                        </a:rPr>
                        <a:t>107.702 (9,5%)</a:t>
                      </a:r>
                      <a:endParaRPr lang="de-DE" sz="1200" b="1" dirty="0">
                        <a:solidFill>
                          <a:srgbClr val="7030A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dirty="0">
                          <a:effectLst/>
                        </a:rPr>
                        <a:t>1.031.435 (91%)</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dirty="0">
                          <a:effectLst/>
                        </a:rPr>
                        <a:t>1.139.137 (100%)</a:t>
                      </a:r>
                      <a:endParaRPr lang="de-DE" sz="1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56952223"/>
                  </a:ext>
                </a:extLst>
              </a:tr>
              <a:tr h="262241">
                <a:tc>
                  <a:txBody>
                    <a:bodyPr/>
                    <a:lstStyle/>
                    <a:p>
                      <a:pPr algn="l">
                        <a:spcBef>
                          <a:spcPts val="180"/>
                        </a:spcBef>
                        <a:spcAft>
                          <a:spcPts val="180"/>
                        </a:spcAft>
                      </a:pPr>
                      <a:r>
                        <a:rPr lang="de-DE" sz="1200" b="1" dirty="0">
                          <a:effectLst/>
                        </a:rPr>
                        <a:t>Gesamt</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tc>
                <a:tc>
                  <a:txBody>
                    <a:bodyPr/>
                    <a:lstStyle/>
                    <a:p>
                      <a:pPr algn="r">
                        <a:spcBef>
                          <a:spcPts val="180"/>
                        </a:spcBef>
                        <a:spcAft>
                          <a:spcPts val="180"/>
                        </a:spcAft>
                      </a:pPr>
                      <a:r>
                        <a:rPr lang="de-DE" sz="1200" b="1" dirty="0">
                          <a:effectLst/>
                        </a:rPr>
                        <a:t>125.731 (10%)</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b="1" dirty="0">
                          <a:effectLst/>
                        </a:rPr>
                        <a:t>1.101.039 (90%)</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r">
                        <a:spcBef>
                          <a:spcPts val="180"/>
                        </a:spcBef>
                        <a:spcAft>
                          <a:spcPts val="180"/>
                        </a:spcAft>
                      </a:pPr>
                      <a:r>
                        <a:rPr lang="de-DE" sz="1200" b="1" dirty="0">
                          <a:effectLst/>
                        </a:rPr>
                        <a:t>1.226.770 (100%)</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3641205857"/>
                  </a:ext>
                </a:extLst>
              </a:tr>
            </a:tbl>
          </a:graphicData>
        </a:graphic>
      </p:graphicFrame>
      <p:sp>
        <p:nvSpPr>
          <p:cNvPr id="9" name="Rechteck 8">
            <a:extLst>
              <a:ext uri="{FF2B5EF4-FFF2-40B4-BE49-F238E27FC236}">
                <a16:creationId xmlns:a16="http://schemas.microsoft.com/office/drawing/2014/main" id="{82925F75-EC19-4A7E-AF3D-3283B01E27B9}"/>
              </a:ext>
            </a:extLst>
          </p:cNvPr>
          <p:cNvSpPr/>
          <p:nvPr/>
        </p:nvSpPr>
        <p:spPr>
          <a:xfrm>
            <a:off x="5941463" y="1560373"/>
            <a:ext cx="2922047" cy="1631216"/>
          </a:xfrm>
          <a:prstGeom prst="rect">
            <a:avLst/>
          </a:prstGeom>
          <a:solidFill>
            <a:schemeClr val="bg1"/>
          </a:solidFill>
          <a:ln w="25400">
            <a:solidFill>
              <a:srgbClr val="045AA6"/>
            </a:solidFill>
          </a:ln>
        </p:spPr>
        <p:txBody>
          <a:bodyPr wrap="square" anchor="ctr">
            <a:spAutoFit/>
          </a:bodyPr>
          <a:lstStyle/>
          <a:p>
            <a:pPr algn="r"/>
            <a:r>
              <a:rPr lang="de-DE" sz="2000" dirty="0">
                <a:solidFill>
                  <a:srgbClr val="045AA6"/>
                </a:solidFill>
              </a:rPr>
              <a:t>Etwa</a:t>
            </a:r>
            <a:r>
              <a:rPr lang="de-DE" sz="2000" dirty="0"/>
              <a:t> </a:t>
            </a:r>
            <a:r>
              <a:rPr lang="de-DE" sz="2000" b="1" dirty="0">
                <a:solidFill>
                  <a:srgbClr val="045AA6"/>
                </a:solidFill>
              </a:rPr>
              <a:t>jede fünfte </a:t>
            </a:r>
            <a:r>
              <a:rPr lang="de-DE" sz="2000" dirty="0">
                <a:solidFill>
                  <a:srgbClr val="045AA6"/>
                </a:solidFill>
              </a:rPr>
              <a:t>Person,</a:t>
            </a:r>
            <a:br>
              <a:rPr lang="de-DE" sz="2000" dirty="0">
                <a:solidFill>
                  <a:srgbClr val="045AA6"/>
                </a:solidFill>
              </a:rPr>
            </a:br>
            <a:r>
              <a:rPr lang="de-DE" sz="2000" dirty="0">
                <a:solidFill>
                  <a:srgbClr val="045AA6"/>
                </a:solidFill>
              </a:rPr>
              <a:t> die eine Begegnung mit </a:t>
            </a:r>
            <a:r>
              <a:rPr lang="de-DE" sz="2000" b="1" dirty="0">
                <a:solidFill>
                  <a:srgbClr val="045AA6"/>
                </a:solidFill>
              </a:rPr>
              <a:t>erhöhtem Risiko </a:t>
            </a:r>
            <a:r>
              <a:rPr lang="de-DE" sz="2000" dirty="0">
                <a:solidFill>
                  <a:srgbClr val="045AA6"/>
                </a:solidFill>
              </a:rPr>
              <a:t>hatte,</a:t>
            </a:r>
            <a:r>
              <a:rPr lang="de-DE" sz="2000" dirty="0"/>
              <a:t> </a:t>
            </a:r>
            <a:r>
              <a:rPr lang="de-DE" sz="2000" dirty="0">
                <a:solidFill>
                  <a:srgbClr val="045AA6"/>
                </a:solidFill>
              </a:rPr>
              <a:t>wurde anschließend </a:t>
            </a:r>
            <a:r>
              <a:rPr lang="de-DE" sz="2000" b="1" dirty="0">
                <a:solidFill>
                  <a:srgbClr val="045AA6"/>
                </a:solidFill>
              </a:rPr>
              <a:t>positiv</a:t>
            </a:r>
            <a:r>
              <a:rPr lang="de-DE" sz="2000" dirty="0">
                <a:solidFill>
                  <a:srgbClr val="045AA6"/>
                </a:solidFill>
              </a:rPr>
              <a:t> getestet.</a:t>
            </a:r>
            <a:r>
              <a:rPr lang="de-DE" sz="2000" dirty="0"/>
              <a:t> </a:t>
            </a:r>
            <a:endParaRPr lang="de-DE" sz="2000" dirty="0">
              <a:solidFill>
                <a:srgbClr val="045AA6"/>
              </a:solidFill>
            </a:endParaRPr>
          </a:p>
        </p:txBody>
      </p:sp>
      <p:sp>
        <p:nvSpPr>
          <p:cNvPr id="12" name="Datumsplatzhalter 3">
            <a:extLst>
              <a:ext uri="{FF2B5EF4-FFF2-40B4-BE49-F238E27FC236}">
                <a16:creationId xmlns:a16="http://schemas.microsoft.com/office/drawing/2014/main" id="{45271B22-DDCA-4390-ADA4-C59EAEAFAEC8}"/>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13" name="Fußzeilenplatzhalter 4">
            <a:extLst>
              <a:ext uri="{FF2B5EF4-FFF2-40B4-BE49-F238E27FC236}">
                <a16:creationId xmlns:a16="http://schemas.microsoft.com/office/drawing/2014/main" id="{927F5918-0FFC-4AAF-A9ED-4856AD597DDD}"/>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pic>
        <p:nvPicPr>
          <p:cNvPr id="8" name="Picture 7">
            <a:extLst>
              <a:ext uri="{FF2B5EF4-FFF2-40B4-BE49-F238E27FC236}">
                <a16:creationId xmlns:a16="http://schemas.microsoft.com/office/drawing/2014/main" id="{4F8F5C6E-9D81-5B40-9FA1-58F992D60446}"/>
              </a:ext>
            </a:extLst>
          </p:cNvPr>
          <p:cNvPicPr>
            <a:picLocks noChangeAspect="1"/>
          </p:cNvPicPr>
          <p:nvPr/>
        </p:nvPicPr>
        <p:blipFill>
          <a:blip r:embed="rId3"/>
          <a:stretch>
            <a:fillRect/>
          </a:stretch>
        </p:blipFill>
        <p:spPr>
          <a:xfrm>
            <a:off x="5696712" y="3345000"/>
            <a:ext cx="2374550" cy="1696107"/>
          </a:xfrm>
          <a:prstGeom prst="rect">
            <a:avLst/>
          </a:prstGeom>
        </p:spPr>
      </p:pic>
    </p:spTree>
    <p:extLst>
      <p:ext uri="{BB962C8B-B14F-4D97-AF65-F5344CB8AC3E}">
        <p14:creationId xmlns:p14="http://schemas.microsoft.com/office/powerpoint/2010/main" val="393892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068C5804-EE56-4C5E-BAD8-62CE7F9B0D9D}"/>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9" name="Rechteck 8">
            <a:extLst>
              <a:ext uri="{FF2B5EF4-FFF2-40B4-BE49-F238E27FC236}">
                <a16:creationId xmlns:a16="http://schemas.microsoft.com/office/drawing/2014/main" id="{82925F75-EC19-4A7E-AF3D-3283B01E27B9}"/>
              </a:ext>
            </a:extLst>
          </p:cNvPr>
          <p:cNvSpPr/>
          <p:nvPr/>
        </p:nvSpPr>
        <p:spPr>
          <a:xfrm>
            <a:off x="5941466" y="1560372"/>
            <a:ext cx="2922047" cy="1631216"/>
          </a:xfrm>
          <a:prstGeom prst="rect">
            <a:avLst/>
          </a:prstGeom>
          <a:solidFill>
            <a:schemeClr val="bg1"/>
          </a:solidFill>
          <a:ln w="25400">
            <a:solidFill>
              <a:srgbClr val="045AA6"/>
            </a:solidFill>
          </a:ln>
        </p:spPr>
        <p:txBody>
          <a:bodyPr wrap="square" anchor="ctr">
            <a:spAutoFit/>
          </a:bodyPr>
          <a:lstStyle/>
          <a:p>
            <a:pPr algn="r"/>
            <a:r>
              <a:rPr lang="de-DE" sz="2000" dirty="0">
                <a:solidFill>
                  <a:srgbClr val="045AA6"/>
                </a:solidFill>
              </a:rPr>
              <a:t>Etwa</a:t>
            </a:r>
            <a:r>
              <a:rPr lang="de-DE" sz="2000" dirty="0"/>
              <a:t> </a:t>
            </a:r>
            <a:r>
              <a:rPr lang="de-DE" sz="2000" b="1" dirty="0">
                <a:solidFill>
                  <a:srgbClr val="045AA6"/>
                </a:solidFill>
              </a:rPr>
              <a:t>jede fünfte </a:t>
            </a:r>
            <a:r>
              <a:rPr lang="de-DE" sz="2000" dirty="0">
                <a:solidFill>
                  <a:srgbClr val="045AA6"/>
                </a:solidFill>
              </a:rPr>
              <a:t>Person,</a:t>
            </a:r>
            <a:br>
              <a:rPr lang="de-DE" sz="2000" dirty="0">
                <a:solidFill>
                  <a:srgbClr val="045AA6"/>
                </a:solidFill>
              </a:rPr>
            </a:br>
            <a:r>
              <a:rPr lang="de-DE" sz="2000" dirty="0">
                <a:solidFill>
                  <a:srgbClr val="045AA6"/>
                </a:solidFill>
              </a:rPr>
              <a:t> die eine Begegnung mit </a:t>
            </a:r>
            <a:r>
              <a:rPr lang="de-DE" sz="2000" b="1" dirty="0">
                <a:solidFill>
                  <a:srgbClr val="045AA6"/>
                </a:solidFill>
              </a:rPr>
              <a:t>erhöhtem Risiko </a:t>
            </a:r>
            <a:r>
              <a:rPr lang="de-DE" sz="2000" dirty="0">
                <a:solidFill>
                  <a:srgbClr val="045AA6"/>
                </a:solidFill>
              </a:rPr>
              <a:t>hatte,</a:t>
            </a:r>
            <a:r>
              <a:rPr lang="de-DE" sz="2000" dirty="0"/>
              <a:t> </a:t>
            </a:r>
            <a:r>
              <a:rPr lang="de-DE" sz="2000" dirty="0">
                <a:solidFill>
                  <a:srgbClr val="045AA6"/>
                </a:solidFill>
              </a:rPr>
              <a:t>wurde anschließend </a:t>
            </a:r>
            <a:r>
              <a:rPr lang="de-DE" sz="2000" b="1" dirty="0">
                <a:solidFill>
                  <a:srgbClr val="045AA6"/>
                </a:solidFill>
              </a:rPr>
              <a:t>positiv</a:t>
            </a:r>
            <a:r>
              <a:rPr lang="de-DE" sz="2000" dirty="0">
                <a:solidFill>
                  <a:srgbClr val="045AA6"/>
                </a:solidFill>
              </a:rPr>
              <a:t> getestet.</a:t>
            </a:r>
            <a:r>
              <a:rPr lang="de-DE" sz="2000" dirty="0"/>
              <a:t> </a:t>
            </a:r>
            <a:endParaRPr lang="de-DE" sz="2000" dirty="0">
              <a:solidFill>
                <a:srgbClr val="045AA6"/>
              </a:solidFill>
            </a:endParaRPr>
          </a:p>
        </p:txBody>
      </p:sp>
      <p:sp>
        <p:nvSpPr>
          <p:cNvPr id="12" name="Datumsplatzhalter 3">
            <a:extLst>
              <a:ext uri="{FF2B5EF4-FFF2-40B4-BE49-F238E27FC236}">
                <a16:creationId xmlns:a16="http://schemas.microsoft.com/office/drawing/2014/main" id="{45271B22-DDCA-4390-ADA4-C59EAEAFAEC8}"/>
              </a:ext>
            </a:extLst>
          </p:cNvPr>
          <p:cNvSpPr>
            <a:spLocks noGrp="1"/>
          </p:cNvSpPr>
          <p:nvPr>
            <p:ph type="dt" sz="half" idx="10"/>
          </p:nvPr>
        </p:nvSpPr>
        <p:spPr>
          <a:xfrm>
            <a:off x="564826" y="4767263"/>
            <a:ext cx="1860421" cy="273844"/>
          </a:xfrm>
        </p:spPr>
        <p:txBody>
          <a:bodyPr/>
          <a:lstStyle>
            <a:lvl1pPr>
              <a:defRPr/>
            </a:lvl1pPr>
          </a:lstStyle>
          <a:p>
            <a:r>
              <a:rPr lang="de-DE" dirty="0"/>
              <a:t>17. September 2021</a:t>
            </a:r>
          </a:p>
        </p:txBody>
      </p:sp>
      <p:sp>
        <p:nvSpPr>
          <p:cNvPr id="13" name="Fußzeilenplatzhalter 4">
            <a:extLst>
              <a:ext uri="{FF2B5EF4-FFF2-40B4-BE49-F238E27FC236}">
                <a16:creationId xmlns:a16="http://schemas.microsoft.com/office/drawing/2014/main" id="{927F5918-0FFC-4AAF-A9ED-4856AD597DDD}"/>
              </a:ext>
            </a:extLst>
          </p:cNvPr>
          <p:cNvSpPr>
            <a:spLocks noGrp="1"/>
          </p:cNvSpPr>
          <p:nvPr>
            <p:ph type="ftr" sz="quarter" idx="11"/>
          </p:nvPr>
        </p:nvSpPr>
        <p:spPr>
          <a:xfrm>
            <a:off x="2699792" y="4767263"/>
            <a:ext cx="2895600" cy="273844"/>
          </a:xfrm>
        </p:spPr>
        <p:txBody>
          <a:bodyPr/>
          <a:lstStyle>
            <a:lvl1pPr>
              <a:defRPr/>
            </a:lvl1pPr>
          </a:lstStyle>
          <a:p>
            <a:r>
              <a:rPr lang="de-DE" dirty="0"/>
              <a:t>Krisenstab</a:t>
            </a:r>
          </a:p>
        </p:txBody>
      </p:sp>
      <p:pic>
        <p:nvPicPr>
          <p:cNvPr id="3" name="Picture 2">
            <a:extLst>
              <a:ext uri="{FF2B5EF4-FFF2-40B4-BE49-F238E27FC236}">
                <a16:creationId xmlns:a16="http://schemas.microsoft.com/office/drawing/2014/main" id="{E5A50373-1191-1243-B86C-9AC38104F4F7}"/>
              </a:ext>
            </a:extLst>
          </p:cNvPr>
          <p:cNvPicPr>
            <a:picLocks noChangeAspect="1"/>
          </p:cNvPicPr>
          <p:nvPr/>
        </p:nvPicPr>
        <p:blipFill>
          <a:blip r:embed="rId3"/>
          <a:stretch>
            <a:fillRect/>
          </a:stretch>
        </p:blipFill>
        <p:spPr>
          <a:xfrm>
            <a:off x="164065" y="579773"/>
            <a:ext cx="5577535" cy="3983954"/>
          </a:xfrm>
          <a:prstGeom prst="rect">
            <a:avLst/>
          </a:prstGeom>
        </p:spPr>
      </p:pic>
    </p:spTree>
    <p:extLst>
      <p:ext uri="{BB962C8B-B14F-4D97-AF65-F5344CB8AC3E}">
        <p14:creationId xmlns:p14="http://schemas.microsoft.com/office/powerpoint/2010/main" val="292303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1DC295-9DF5-0243-9D64-EA3004A97C83}"/>
              </a:ext>
            </a:extLst>
          </p:cNvPr>
          <p:cNvSpPr>
            <a:spLocks noGrp="1"/>
          </p:cNvSpPr>
          <p:nvPr>
            <p:ph type="dt" sz="half" idx="10"/>
          </p:nvPr>
        </p:nvSpPr>
        <p:spPr/>
        <p:txBody>
          <a:bodyPr/>
          <a:lstStyle/>
          <a:p>
            <a:r>
              <a:rPr lang="de-DE"/>
              <a:t>17. September 2021</a:t>
            </a:r>
            <a:endParaRPr lang="de-DE" dirty="0"/>
          </a:p>
        </p:txBody>
      </p:sp>
      <p:sp>
        <p:nvSpPr>
          <p:cNvPr id="4" name="Footer Placeholder 3">
            <a:extLst>
              <a:ext uri="{FF2B5EF4-FFF2-40B4-BE49-F238E27FC236}">
                <a16:creationId xmlns:a16="http://schemas.microsoft.com/office/drawing/2014/main" id="{5D7C30D8-42EA-334B-9D0C-78DF1618BAA0}"/>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05014701-CD33-2F40-A404-66C65F62D531}"/>
              </a:ext>
            </a:extLst>
          </p:cNvPr>
          <p:cNvSpPr>
            <a:spLocks noGrp="1"/>
          </p:cNvSpPr>
          <p:nvPr>
            <p:ph type="sldNum" sz="quarter" idx="12"/>
          </p:nvPr>
        </p:nvSpPr>
        <p:spPr/>
        <p:txBody>
          <a:bodyPr/>
          <a:lstStyle/>
          <a:p>
            <a:fld id="{162A217B-ED1C-D84B-8478-63C77FA79618}" type="slidenum">
              <a:rPr lang="de-DE" smtClean="0"/>
              <a:t>8</a:t>
            </a:fld>
            <a:endParaRPr lang="de-DE"/>
          </a:p>
        </p:txBody>
      </p:sp>
      <p:sp>
        <p:nvSpPr>
          <p:cNvPr id="6" name="Title 5">
            <a:extLst>
              <a:ext uri="{FF2B5EF4-FFF2-40B4-BE49-F238E27FC236}">
                <a16:creationId xmlns:a16="http://schemas.microsoft.com/office/drawing/2014/main" id="{83905490-D241-6A43-A567-7401E3E45667}"/>
              </a:ext>
            </a:extLst>
          </p:cNvPr>
          <p:cNvSpPr>
            <a:spLocks noGrp="1"/>
          </p:cNvSpPr>
          <p:nvPr>
            <p:ph type="title"/>
          </p:nvPr>
        </p:nvSpPr>
        <p:spPr/>
        <p:txBody>
          <a:bodyPr/>
          <a:lstStyle/>
          <a:p>
            <a:r>
              <a:rPr lang="en-US" dirty="0" err="1"/>
              <a:t>Nutzen</a:t>
            </a:r>
            <a:r>
              <a:rPr lang="en-US" dirty="0"/>
              <a:t>: Downloads vs. </a:t>
            </a:r>
            <a:r>
              <a:rPr lang="en-US" dirty="0" err="1"/>
              <a:t>aktive</a:t>
            </a:r>
            <a:r>
              <a:rPr lang="en-US" dirty="0"/>
              <a:t> Apps vs. </a:t>
            </a:r>
            <a:r>
              <a:rPr lang="en-US" dirty="0" err="1"/>
              <a:t>aktive</a:t>
            </a:r>
            <a:r>
              <a:rPr lang="en-US" dirty="0"/>
              <a:t> </a:t>
            </a:r>
            <a:r>
              <a:rPr lang="en-US" dirty="0" err="1"/>
              <a:t>Nutzende</a:t>
            </a:r>
            <a:endParaRPr lang="en-US" dirty="0"/>
          </a:p>
        </p:txBody>
      </p:sp>
      <p:pic>
        <p:nvPicPr>
          <p:cNvPr id="10" name="Picture 9">
            <a:extLst>
              <a:ext uri="{FF2B5EF4-FFF2-40B4-BE49-F238E27FC236}">
                <a16:creationId xmlns:a16="http://schemas.microsoft.com/office/drawing/2014/main" id="{C9E758A6-63D0-CA4D-AF06-A12281FF8D5C}"/>
              </a:ext>
            </a:extLst>
          </p:cNvPr>
          <p:cNvPicPr>
            <a:picLocks noChangeAspect="1"/>
          </p:cNvPicPr>
          <p:nvPr/>
        </p:nvPicPr>
        <p:blipFill>
          <a:blip r:embed="rId2"/>
          <a:stretch>
            <a:fillRect/>
          </a:stretch>
        </p:blipFill>
        <p:spPr>
          <a:xfrm>
            <a:off x="457200" y="1201253"/>
            <a:ext cx="4992414" cy="3566010"/>
          </a:xfrm>
          <a:prstGeom prst="rect">
            <a:avLst/>
          </a:prstGeom>
        </p:spPr>
      </p:pic>
      <p:sp>
        <p:nvSpPr>
          <p:cNvPr id="14" name="Rechteck 8">
            <a:extLst>
              <a:ext uri="{FF2B5EF4-FFF2-40B4-BE49-F238E27FC236}">
                <a16:creationId xmlns:a16="http://schemas.microsoft.com/office/drawing/2014/main" id="{264489E7-98F9-BB4D-AB3C-271D52505060}"/>
              </a:ext>
            </a:extLst>
          </p:cNvPr>
          <p:cNvSpPr/>
          <p:nvPr/>
        </p:nvSpPr>
        <p:spPr>
          <a:xfrm>
            <a:off x="6011917" y="1697925"/>
            <a:ext cx="2674883" cy="1938992"/>
          </a:xfrm>
          <a:prstGeom prst="rect">
            <a:avLst/>
          </a:prstGeom>
          <a:solidFill>
            <a:schemeClr val="bg1"/>
          </a:solidFill>
          <a:ln w="25400">
            <a:solidFill>
              <a:srgbClr val="045AA6"/>
            </a:solidFill>
          </a:ln>
        </p:spPr>
        <p:txBody>
          <a:bodyPr wrap="square" anchor="ctr">
            <a:spAutoFit/>
          </a:bodyPr>
          <a:lstStyle/>
          <a:p>
            <a:pPr algn="r"/>
            <a:r>
              <a:rPr lang="de-DE" sz="2000" dirty="0">
                <a:solidFill>
                  <a:srgbClr val="045AA6"/>
                </a:solidFill>
              </a:rPr>
              <a:t>Schätzung der </a:t>
            </a:r>
            <a:r>
              <a:rPr lang="de-DE" sz="2000" b="1" dirty="0" err="1">
                <a:solidFill>
                  <a:srgbClr val="045AA6"/>
                </a:solidFill>
              </a:rPr>
              <a:t>Teilnehmendenrate</a:t>
            </a:r>
            <a:r>
              <a:rPr lang="de-DE" sz="2000" dirty="0">
                <a:solidFill>
                  <a:srgbClr val="045AA6"/>
                </a:solidFill>
              </a:rPr>
              <a:t> </a:t>
            </a:r>
            <a:br>
              <a:rPr lang="de-DE" sz="2000" dirty="0">
                <a:solidFill>
                  <a:srgbClr val="045AA6"/>
                </a:solidFill>
              </a:rPr>
            </a:br>
            <a:r>
              <a:rPr lang="de-DE" sz="2000" dirty="0">
                <a:solidFill>
                  <a:srgbClr val="045AA6"/>
                </a:solidFill>
              </a:rPr>
              <a:t>anhand der  gespendeten</a:t>
            </a:r>
            <a:br>
              <a:rPr lang="de-DE" sz="2000" dirty="0">
                <a:solidFill>
                  <a:srgbClr val="045AA6"/>
                </a:solidFill>
              </a:rPr>
            </a:br>
            <a:r>
              <a:rPr lang="de-DE" sz="2000" dirty="0">
                <a:solidFill>
                  <a:srgbClr val="045AA6"/>
                </a:solidFill>
              </a:rPr>
              <a:t>Testergebnisse:</a:t>
            </a:r>
          </a:p>
          <a:p>
            <a:pPr algn="r"/>
            <a:r>
              <a:rPr lang="de-DE" sz="2000" b="1" dirty="0">
                <a:solidFill>
                  <a:srgbClr val="045AA6"/>
                </a:solidFill>
              </a:rPr>
              <a:t>54%</a:t>
            </a:r>
            <a:r>
              <a:rPr lang="de-DE" sz="2000" dirty="0"/>
              <a:t> </a:t>
            </a:r>
            <a:endParaRPr lang="de-DE" sz="2000" dirty="0">
              <a:solidFill>
                <a:srgbClr val="045AA6"/>
              </a:solidFill>
            </a:endParaRPr>
          </a:p>
        </p:txBody>
      </p:sp>
    </p:spTree>
    <p:extLst>
      <p:ext uri="{BB962C8B-B14F-4D97-AF65-F5344CB8AC3E}">
        <p14:creationId xmlns:p14="http://schemas.microsoft.com/office/powerpoint/2010/main" val="368704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B1DC295-9DF5-0243-9D64-EA3004A97C83}"/>
              </a:ext>
            </a:extLst>
          </p:cNvPr>
          <p:cNvSpPr>
            <a:spLocks noGrp="1"/>
          </p:cNvSpPr>
          <p:nvPr>
            <p:ph type="dt" sz="half" idx="10"/>
          </p:nvPr>
        </p:nvSpPr>
        <p:spPr/>
        <p:txBody>
          <a:bodyPr/>
          <a:lstStyle/>
          <a:p>
            <a:r>
              <a:rPr lang="de-DE"/>
              <a:t>17. September 2021</a:t>
            </a:r>
            <a:endParaRPr lang="de-DE" dirty="0"/>
          </a:p>
        </p:txBody>
      </p:sp>
      <p:sp>
        <p:nvSpPr>
          <p:cNvPr id="4" name="Footer Placeholder 3">
            <a:extLst>
              <a:ext uri="{FF2B5EF4-FFF2-40B4-BE49-F238E27FC236}">
                <a16:creationId xmlns:a16="http://schemas.microsoft.com/office/drawing/2014/main" id="{5D7C30D8-42EA-334B-9D0C-78DF1618BAA0}"/>
              </a:ext>
            </a:extLst>
          </p:cNvPr>
          <p:cNvSpPr>
            <a:spLocks noGrp="1"/>
          </p:cNvSpPr>
          <p:nvPr>
            <p:ph type="ftr" sz="quarter" idx="11"/>
          </p:nvPr>
        </p:nvSpPr>
        <p:spPr/>
        <p:txBody>
          <a:bodyPr/>
          <a:lstStyle/>
          <a:p>
            <a:r>
              <a:rPr lang="de-DE"/>
              <a:t>Krisenstab</a:t>
            </a:r>
            <a:endParaRPr lang="de-DE" dirty="0"/>
          </a:p>
        </p:txBody>
      </p:sp>
      <p:sp>
        <p:nvSpPr>
          <p:cNvPr id="5" name="Slide Number Placeholder 4">
            <a:extLst>
              <a:ext uri="{FF2B5EF4-FFF2-40B4-BE49-F238E27FC236}">
                <a16:creationId xmlns:a16="http://schemas.microsoft.com/office/drawing/2014/main" id="{05014701-CD33-2F40-A404-66C65F62D531}"/>
              </a:ext>
            </a:extLst>
          </p:cNvPr>
          <p:cNvSpPr>
            <a:spLocks noGrp="1"/>
          </p:cNvSpPr>
          <p:nvPr>
            <p:ph type="sldNum" sz="quarter" idx="12"/>
          </p:nvPr>
        </p:nvSpPr>
        <p:spPr/>
        <p:txBody>
          <a:bodyPr/>
          <a:lstStyle/>
          <a:p>
            <a:fld id="{162A217B-ED1C-D84B-8478-63C77FA79618}" type="slidenum">
              <a:rPr lang="de-DE" smtClean="0"/>
              <a:t>9</a:t>
            </a:fld>
            <a:endParaRPr lang="de-DE"/>
          </a:p>
        </p:txBody>
      </p:sp>
      <p:pic>
        <p:nvPicPr>
          <p:cNvPr id="12" name="Picture 11">
            <a:extLst>
              <a:ext uri="{FF2B5EF4-FFF2-40B4-BE49-F238E27FC236}">
                <a16:creationId xmlns:a16="http://schemas.microsoft.com/office/drawing/2014/main" id="{5AED320B-861D-AA4A-8ACF-49A4EAA2927E}"/>
              </a:ext>
            </a:extLst>
          </p:cNvPr>
          <p:cNvPicPr>
            <a:picLocks noChangeAspect="1"/>
          </p:cNvPicPr>
          <p:nvPr/>
        </p:nvPicPr>
        <p:blipFill>
          <a:blip r:embed="rId2"/>
          <a:stretch>
            <a:fillRect/>
          </a:stretch>
        </p:blipFill>
        <p:spPr>
          <a:xfrm>
            <a:off x="162081" y="303527"/>
            <a:ext cx="6249229" cy="4463736"/>
          </a:xfrm>
          <a:prstGeom prst="rect">
            <a:avLst/>
          </a:prstGeom>
        </p:spPr>
      </p:pic>
      <p:sp>
        <p:nvSpPr>
          <p:cNvPr id="8" name="Rechteck 8">
            <a:extLst>
              <a:ext uri="{FF2B5EF4-FFF2-40B4-BE49-F238E27FC236}">
                <a16:creationId xmlns:a16="http://schemas.microsoft.com/office/drawing/2014/main" id="{A477E116-516A-D745-B00B-E329C8A4DAAF}"/>
              </a:ext>
            </a:extLst>
          </p:cNvPr>
          <p:cNvSpPr/>
          <p:nvPr/>
        </p:nvSpPr>
        <p:spPr>
          <a:xfrm>
            <a:off x="6420275" y="2932202"/>
            <a:ext cx="2570610" cy="830997"/>
          </a:xfrm>
          <a:prstGeom prst="rect">
            <a:avLst/>
          </a:prstGeom>
          <a:solidFill>
            <a:schemeClr val="bg1"/>
          </a:solidFill>
          <a:ln w="25400">
            <a:solidFill>
              <a:srgbClr val="045AA6"/>
            </a:solidFill>
          </a:ln>
        </p:spPr>
        <p:txBody>
          <a:bodyPr wrap="square" anchor="ctr">
            <a:spAutoFit/>
          </a:bodyPr>
          <a:lstStyle/>
          <a:p>
            <a:pPr algn="r"/>
            <a:r>
              <a:rPr lang="de-DE" sz="1600" dirty="0">
                <a:solidFill>
                  <a:srgbClr val="045AA6"/>
                </a:solidFill>
              </a:rPr>
              <a:t>Schätzung der </a:t>
            </a:r>
          </a:p>
          <a:p>
            <a:pPr algn="r"/>
            <a:r>
              <a:rPr lang="de-DE" sz="1600" b="1" dirty="0">
                <a:solidFill>
                  <a:srgbClr val="7030A0"/>
                </a:solidFill>
              </a:rPr>
              <a:t>aktiven Apps: 24 Mio. </a:t>
            </a:r>
            <a:br>
              <a:rPr lang="de-DE" sz="1600" dirty="0">
                <a:solidFill>
                  <a:srgbClr val="045AA6"/>
                </a:solidFill>
              </a:rPr>
            </a:br>
            <a:r>
              <a:rPr lang="de-DE" sz="1600" b="1" dirty="0">
                <a:solidFill>
                  <a:srgbClr val="C00000"/>
                </a:solidFill>
              </a:rPr>
              <a:t>aktiven Nutzenden: 21 Mio.  </a:t>
            </a:r>
          </a:p>
        </p:txBody>
      </p:sp>
    </p:spTree>
    <p:extLst>
      <p:ext uri="{BB962C8B-B14F-4D97-AF65-F5344CB8AC3E}">
        <p14:creationId xmlns:p14="http://schemas.microsoft.com/office/powerpoint/2010/main" val="139050605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TotalTime>
  <Words>1343</Words>
  <Application>Microsoft Macintosh PowerPoint</Application>
  <PresentationFormat>On-screen Show (16:9)</PresentationFormat>
  <Paragraphs>152</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Wingdings</vt:lpstr>
      <vt:lpstr>Office-Design</vt:lpstr>
      <vt:lpstr>Corona-Warn-App (CWA)  Evaluation (hier: PPA)</vt:lpstr>
      <vt:lpstr>Warum eine Evaluation?</vt:lpstr>
      <vt:lpstr>Privacy Preserving Analytics (PPA)</vt:lpstr>
      <vt:lpstr>Zweck 1: Abruf eines Testergebnisses</vt:lpstr>
      <vt:lpstr>Zweck 2: Warnung Wie viele Personen werden durch die Corona-Warn-App gewarnt?  </vt:lpstr>
      <vt:lpstr>Zweck 3: Risikoermittlung Positivenanteil nach Risikobewertung</vt:lpstr>
      <vt:lpstr>PowerPoint Presentation</vt:lpstr>
      <vt:lpstr>Nutzen: Downloads vs. aktive Apps vs. aktive Nutzende</vt:lpstr>
      <vt:lpstr>PowerPoint Presentation</vt:lpstr>
      <vt:lpstr>PowerPoint Presentation</vt:lpstr>
      <vt:lpstr>Fazit: Die CWA ist wirksam und nützlich. </vt:lpstr>
      <vt:lpstr>Demografie der Nutzenden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Göran Kirchner</cp:lastModifiedBy>
  <cp:revision>304</cp:revision>
  <dcterms:created xsi:type="dcterms:W3CDTF">2015-11-02T12:29:13Z</dcterms:created>
  <dcterms:modified xsi:type="dcterms:W3CDTF">2021-09-17T07:15:05Z</dcterms:modified>
</cp:coreProperties>
</file>