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727" r:id="rId3"/>
    <p:sldId id="728" r:id="rId4"/>
    <p:sldId id="264" r:id="rId5"/>
    <p:sldId id="740" r:id="rId6"/>
    <p:sldId id="736" r:id="rId7"/>
    <p:sldId id="737" r:id="rId8"/>
    <p:sldId id="738" r:id="rId9"/>
    <p:sldId id="739" r:id="rId10"/>
    <p:sldId id="729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82924" autoAdjust="0"/>
  </p:normalViewPr>
  <p:slideViewPr>
    <p:cSldViewPr snapToGrid="0" snapToObjects="1">
      <p:cViewPr varScale="1">
        <p:scale>
          <a:sx n="79" d="100"/>
          <a:sy n="79" d="100"/>
        </p:scale>
        <p:origin x="91" y="26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17.09.2021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21FED64-546E-48C6-A7F9-385321F89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55" y="812243"/>
            <a:ext cx="6663690" cy="37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1E09E94B-A6F0-47AF-ACA9-6A1819168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22945"/>
              </p:ext>
            </p:extLst>
          </p:nvPr>
        </p:nvGraphicFramePr>
        <p:xfrm>
          <a:off x="51759" y="882974"/>
          <a:ext cx="9040482" cy="3682767"/>
        </p:xfrm>
        <a:graphic>
          <a:graphicData uri="http://schemas.openxmlformats.org/drawingml/2006/table">
            <a:tbl>
              <a:tblPr firstRow="1" firstCol="1" bandRow="1"/>
              <a:tblGrid>
                <a:gridCol w="1193952">
                  <a:extLst>
                    <a:ext uri="{9D8B030D-6E8A-4147-A177-3AD203B41FA5}">
                      <a16:colId xmlns:a16="http://schemas.microsoft.com/office/drawing/2014/main" val="909576982"/>
                    </a:ext>
                  </a:extLst>
                </a:gridCol>
                <a:gridCol w="1179299">
                  <a:extLst>
                    <a:ext uri="{9D8B030D-6E8A-4147-A177-3AD203B41FA5}">
                      <a16:colId xmlns:a16="http://schemas.microsoft.com/office/drawing/2014/main" val="1954395024"/>
                    </a:ext>
                  </a:extLst>
                </a:gridCol>
                <a:gridCol w="169270">
                  <a:extLst>
                    <a:ext uri="{9D8B030D-6E8A-4147-A177-3AD203B41FA5}">
                      <a16:colId xmlns:a16="http://schemas.microsoft.com/office/drawing/2014/main" val="3695878622"/>
                    </a:ext>
                  </a:extLst>
                </a:gridCol>
                <a:gridCol w="1351710">
                  <a:extLst>
                    <a:ext uri="{9D8B030D-6E8A-4147-A177-3AD203B41FA5}">
                      <a16:colId xmlns:a16="http://schemas.microsoft.com/office/drawing/2014/main" val="1988556340"/>
                    </a:ext>
                  </a:extLst>
                </a:gridCol>
                <a:gridCol w="1425849">
                  <a:extLst>
                    <a:ext uri="{9D8B030D-6E8A-4147-A177-3AD203B41FA5}">
                      <a16:colId xmlns:a16="http://schemas.microsoft.com/office/drawing/2014/main" val="3886873503"/>
                    </a:ext>
                  </a:extLst>
                </a:gridCol>
                <a:gridCol w="169270">
                  <a:extLst>
                    <a:ext uri="{9D8B030D-6E8A-4147-A177-3AD203B41FA5}">
                      <a16:colId xmlns:a16="http://schemas.microsoft.com/office/drawing/2014/main" val="109159884"/>
                    </a:ext>
                  </a:extLst>
                </a:gridCol>
                <a:gridCol w="1553431">
                  <a:extLst>
                    <a:ext uri="{9D8B030D-6E8A-4147-A177-3AD203B41FA5}">
                      <a16:colId xmlns:a16="http://schemas.microsoft.com/office/drawing/2014/main" val="3226387836"/>
                    </a:ext>
                  </a:extLst>
                </a:gridCol>
                <a:gridCol w="169270">
                  <a:extLst>
                    <a:ext uri="{9D8B030D-6E8A-4147-A177-3AD203B41FA5}">
                      <a16:colId xmlns:a16="http://schemas.microsoft.com/office/drawing/2014/main" val="3872394023"/>
                    </a:ext>
                  </a:extLst>
                </a:gridCol>
                <a:gridCol w="1828431">
                  <a:extLst>
                    <a:ext uri="{9D8B030D-6E8A-4147-A177-3AD203B41FA5}">
                      <a16:colId xmlns:a16="http://schemas.microsoft.com/office/drawing/2014/main" val="3010488235"/>
                    </a:ext>
                  </a:extLst>
                </a:gridCol>
              </a:tblGrid>
              <a:tr h="4069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16.09. 12:15 Uhr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16.09. 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010231"/>
                  </a:ext>
                </a:extLst>
              </a:tr>
              <a:tr h="554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Gesamt</a:t>
                      </a:r>
                      <a:r>
                        <a:rPr lang="de-DE" sz="1000" b="1" baseline="30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aktive Fälle</a:t>
                      </a:r>
                      <a:r>
                        <a:rPr lang="de-DE" sz="1000" b="1" baseline="30000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2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Gesamt-Bevölkerung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&gt; 25/100.000 EW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Veränderung der Fälle zum Vortag </a:t>
                      </a:r>
                      <a:br>
                        <a:rPr lang="de-DE" sz="10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</a:br>
                      <a:r>
                        <a:rPr lang="de-DE" sz="10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Anzahl Impfungen seit dem Vortag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395005"/>
                  </a:ext>
                </a:extLst>
              </a:tr>
              <a:tr h="157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+11.022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+400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74,7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±0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+25</a:t>
                      </a:r>
                      <a:endParaRPr lang="de-DE" sz="1050" dirty="0">
                        <a:effectLst/>
                        <a:latin typeface="+mn-lt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Erstimpfungen: 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 +97.861</a:t>
                      </a:r>
                      <a:endParaRPr lang="de-DE" sz="1050">
                        <a:effectLst/>
                        <a:latin typeface="+mn-lt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150821"/>
                  </a:ext>
                </a:extLst>
              </a:tr>
              <a:tr h="181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(4.125.878)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[ca. 159.400]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[387/412]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[1.551]</a:t>
                      </a:r>
                      <a:endParaRPr lang="de-DE" sz="1050" dirty="0">
                        <a:effectLst/>
                        <a:latin typeface="+mn-lt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Zweitimpfungen: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+131.840</a:t>
                      </a:r>
                      <a:endParaRPr lang="de-DE" sz="1050" dirty="0">
                        <a:effectLst/>
                        <a:latin typeface="+mn-lt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81745"/>
                  </a:ext>
                </a:extLst>
              </a:tr>
              <a:tr h="648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Hospitalisiert</a:t>
                      </a:r>
                      <a:r>
                        <a:rPr lang="de-DE" sz="1000" b="1" baseline="30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Genesene</a:t>
                      </a:r>
                      <a:r>
                        <a:rPr lang="de-DE" sz="1000" b="1" baseline="30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3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Hospitalisierte gesamt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&gt; 50/100.000 EW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Anteil COVID-19-Belegung an Gesamtzahl der betreibbaren ITS-Betten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Anzahl Geimpfter insgesamt mit mindestens einer/mit vollständiger Impfung</a:t>
                      </a:r>
                      <a:r>
                        <a:rPr lang="de-DE" sz="1000" b="1" baseline="30000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4, 5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45351"/>
                  </a:ext>
                </a:extLst>
              </a:tr>
              <a:tr h="115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+527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+10.600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1,89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-1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6,9 %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N1: 55.595.233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379578"/>
                  </a:ext>
                </a:extLst>
              </a:tr>
              <a:tr h="274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(288.567)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(ca. 3.873.700)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[290/412]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N2: 52.098.316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436981"/>
                  </a:ext>
                </a:extLst>
              </a:tr>
              <a:tr h="648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Verstorbene</a:t>
                      </a:r>
                      <a:r>
                        <a:rPr lang="de-DE" sz="1000" b="1" baseline="30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1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Hospitalisierte</a:t>
                      </a:r>
                      <a:b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</a:b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ab 60 Jahre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Anzahl Kreise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mit 7-TI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&gt; 100/100.000 EW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Erstaufnahmen 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auf ITS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Anteil Geimpfter insgesamt mit mindestens einer/mit vollständiger Impfung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69988"/>
                  </a:ext>
                </a:extLst>
              </a:tr>
              <a:tr h="878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+20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2,84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-2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+114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N1: 66,9 % </a:t>
                      </a:r>
                      <a:r>
                        <a:rPr lang="de-DE" sz="10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4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96463"/>
                  </a:ext>
                </a:extLst>
              </a:tr>
              <a:tr h="1631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(92.857)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[77/412]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 </a:t>
                      </a:r>
                      <a:endParaRPr lang="de-DE" sz="105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N2: 62,7 % </a:t>
                      </a:r>
                      <a:r>
                        <a:rPr lang="de-DE" sz="10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5</a:t>
                      </a:r>
                      <a:endParaRPr lang="de-DE" sz="105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9472" marR="947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066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761A64-63A1-4600-8D42-51B566148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1" y="854799"/>
            <a:ext cx="8333117" cy="39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4ECBA9-2CCD-4FDC-A733-FC9ABD90C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90" y="863030"/>
            <a:ext cx="5787048" cy="40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6F313C-D196-43DE-A4E7-A271FBBE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D5578F-2017-443D-9053-5459CD50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D5EDDE3-A819-4300-BF59-244A9BEB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404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18BD24-F5BD-4B9D-A86E-889ED8EB2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284" y="1058331"/>
            <a:ext cx="5603431" cy="39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0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EFD2AE-C9E7-4EC2-AE7D-2CF065EC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31AC86-9A18-40E9-BBAD-5CF4C7F5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1642732-11A3-41EA-9B1A-2D071EF6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Verlauf der 7-Tage-Hospitalisierungsinzidenz der Bundesländer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FE42514-F253-4D5E-8C9A-9C6D8862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8" y="1101012"/>
            <a:ext cx="8143626" cy="290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9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30D24C-51EF-4DA5-88B3-6AE36DFC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59F86F-F922-4283-A4E9-882DDA89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910E3C7-9803-45F8-B430-FE760C37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5514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7-Tage-Hospitalisierungsinzidenz nach Landkreis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B77C8F5-75F5-4DEA-9FE6-B807F21E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09" y="723957"/>
            <a:ext cx="5911315" cy="41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ACDECC-89C9-437C-9CC7-A416F65F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1AD6FC-4F89-4DBA-91E4-944CF76A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0607571-352B-48EF-B2F7-E5B00CE0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COVID-19-Fälle mit und ohne Antigennachweis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DC8DB41-1ABF-4E59-A124-73F765A0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138" y="1233353"/>
            <a:ext cx="6567724" cy="35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0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4A49FA2-F554-403E-B446-BEFD6FE5D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D7AADE-6407-47A2-9DCD-10D1FAD3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17.09.2021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3662A2-FF46-4C1F-BBE3-B2A73703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41B6A49-C86B-4184-8AD6-457817C8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COVID-19-Fälle mit Antigennachweis nach Altersgruppe und Meldewoche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AEF7C1-E141-40B6-B87F-BBC22A57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695"/>
            <a:ext cx="8466842" cy="38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2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Bildschirmpräsentation (16:9)</PresentationFormat>
  <Paragraphs>130</Paragraphs>
  <Slides>10</Slides>
  <Notes>4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ＭＳ 明朝</vt:lpstr>
      <vt:lpstr>ＭＳ 明朝</vt:lpstr>
      <vt:lpstr>ScalaSans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Geografische Verteilung 7-Tage-Inzidenz nach Landkreis</vt:lpstr>
      <vt:lpstr>Verlauf der 7-Tage-Hospitalisierungsinzidenz der Bundesländer</vt:lpstr>
      <vt:lpstr>Geografische Verteilung 7-Tage-Hospitalisierungsinzidenz nach Landkreis</vt:lpstr>
      <vt:lpstr>Anteil COVID-19-Fälle mit und ohne Antigennachweis</vt:lpstr>
      <vt:lpstr>Anteil COVID-19-Fälle mit Antigennachweis nach Altersgruppe und Meldewoche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sieversc</cp:lastModifiedBy>
  <cp:revision>425</cp:revision>
  <dcterms:created xsi:type="dcterms:W3CDTF">2015-11-02T12:29:13Z</dcterms:created>
  <dcterms:modified xsi:type="dcterms:W3CDTF">2021-09-17T08:45:09Z</dcterms:modified>
</cp:coreProperties>
</file>