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26" r:id="rId3"/>
    <p:sldId id="324" r:id="rId4"/>
    <p:sldId id="325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31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37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33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Epivurve_care_TOP!$D$2:$D$83</c:f>
              <c:numCache>
                <c:formatCode>General</c:formatCode>
                <c:ptCount val="82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50</c:v>
                </c:pt>
                <c:pt idx="4">
                  <c:v>123</c:v>
                </c:pt>
                <c:pt idx="5">
                  <c:v>195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  <c:pt idx="31">
                  <c:v>19</c:v>
                </c:pt>
                <c:pt idx="32">
                  <c:v>40</c:v>
                </c:pt>
                <c:pt idx="33">
                  <c:v>95</c:v>
                </c:pt>
                <c:pt idx="34">
                  <c:v>162</c:v>
                </c:pt>
                <c:pt idx="35">
                  <c:v>186</c:v>
                </c:pt>
                <c:pt idx="36">
                  <c:v>232</c:v>
                </c:pt>
                <c:pt idx="37">
                  <c:v>254</c:v>
                </c:pt>
                <c:pt idx="38">
                  <c:v>293</c:v>
                </c:pt>
                <c:pt idx="39">
                  <c:v>274</c:v>
                </c:pt>
                <c:pt idx="40">
                  <c:v>310</c:v>
                </c:pt>
                <c:pt idx="41">
                  <c:v>365</c:v>
                </c:pt>
                <c:pt idx="42">
                  <c:v>392</c:v>
                </c:pt>
                <c:pt idx="43">
                  <c:v>335</c:v>
                </c:pt>
                <c:pt idx="44">
                  <c:v>320</c:v>
                </c:pt>
                <c:pt idx="45">
                  <c:v>292</c:v>
                </c:pt>
                <c:pt idx="46">
                  <c:v>246</c:v>
                </c:pt>
                <c:pt idx="47">
                  <c:v>178</c:v>
                </c:pt>
                <c:pt idx="48">
                  <c:v>140</c:v>
                </c:pt>
                <c:pt idx="49">
                  <c:v>107</c:v>
                </c:pt>
                <c:pt idx="50">
                  <c:v>56</c:v>
                </c:pt>
                <c:pt idx="51">
                  <c:v>85</c:v>
                </c:pt>
                <c:pt idx="52">
                  <c:v>48</c:v>
                </c:pt>
                <c:pt idx="53">
                  <c:v>48</c:v>
                </c:pt>
                <c:pt idx="54">
                  <c:v>64</c:v>
                </c:pt>
                <c:pt idx="55">
                  <c:v>67</c:v>
                </c:pt>
                <c:pt idx="56">
                  <c:v>73</c:v>
                </c:pt>
                <c:pt idx="57">
                  <c:v>60</c:v>
                </c:pt>
                <c:pt idx="58">
                  <c:v>47</c:v>
                </c:pt>
                <c:pt idx="59">
                  <c:v>61</c:v>
                </c:pt>
                <c:pt idx="60">
                  <c:v>57</c:v>
                </c:pt>
                <c:pt idx="61">
                  <c:v>38</c:v>
                </c:pt>
                <c:pt idx="62">
                  <c:v>43</c:v>
                </c:pt>
                <c:pt idx="63">
                  <c:v>26</c:v>
                </c:pt>
                <c:pt idx="64">
                  <c:v>10</c:v>
                </c:pt>
                <c:pt idx="65">
                  <c:v>5</c:v>
                </c:pt>
                <c:pt idx="66">
                  <c:v>7</c:v>
                </c:pt>
                <c:pt idx="67">
                  <c:v>4</c:v>
                </c:pt>
                <c:pt idx="68">
                  <c:v>0</c:v>
                </c:pt>
                <c:pt idx="69">
                  <c:v>0</c:v>
                </c:pt>
                <c:pt idx="70">
                  <c:v>2</c:v>
                </c:pt>
                <c:pt idx="71">
                  <c:v>2</c:v>
                </c:pt>
                <c:pt idx="72">
                  <c:v>0</c:v>
                </c:pt>
                <c:pt idx="73">
                  <c:v>7</c:v>
                </c:pt>
                <c:pt idx="74">
                  <c:v>11</c:v>
                </c:pt>
                <c:pt idx="75">
                  <c:v>11</c:v>
                </c:pt>
                <c:pt idx="76">
                  <c:v>12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F-4277-9A75-ABE61E4F197A}"/>
            </c:ext>
          </c:extLst>
        </c:ser>
        <c:ser>
          <c:idx val="4"/>
          <c:order val="1"/>
          <c:tx>
            <c:strRef>
              <c:f>Epivurve_care_TOP!$I$1</c:f>
              <c:strCache>
                <c:ptCount val="1"/>
                <c:pt idx="0">
                  <c:v>Neu übermittelt in KW 34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77"/>
            <c:invertIfNegative val="0"/>
            <c:bubble3D val="0"/>
            <c:spPr>
              <a:solidFill>
                <a:schemeClr val="accent6">
                  <a:shade val="53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F2F-4277-9A75-ABE61E4F197A}"/>
              </c:ext>
            </c:extLst>
          </c:dPt>
          <c:dPt>
            <c:idx val="78"/>
            <c:invertIfNegative val="0"/>
            <c:bubble3D val="0"/>
            <c:spPr>
              <a:solidFill>
                <a:schemeClr val="accent6">
                  <a:shade val="53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F2F-4277-9A75-ABE61E4F197A}"/>
              </c:ext>
            </c:extLst>
          </c:dPt>
          <c:cat>
            <c:multiLvlStrRef>
              <c:f>Epivurve_care_TOP!$A$2:$B$83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12</c:v>
                </c:pt>
                <c:pt idx="7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2F-4277-9A75-ABE61E4F197A}"/>
            </c:ext>
          </c:extLst>
        </c:ser>
        <c:ser>
          <c:idx val="3"/>
          <c:order val="2"/>
          <c:tx>
            <c:strRef>
              <c:f>Epivurve_care_TOP!$J$1</c:f>
              <c:strCache>
                <c:ptCount val="1"/>
                <c:pt idx="0">
                  <c:v>Neu übermittelt in KW 35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Epivurve_care_TOP!$J$2:$J$81</c:f>
              <c:numCache>
                <c:formatCode>General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3</c:v>
                </c:pt>
                <c:pt idx="78">
                  <c:v>16</c:v>
                </c:pt>
                <c:pt idx="7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2F-4277-9A75-ABE61E4F197A}"/>
            </c:ext>
          </c:extLst>
        </c:ser>
        <c:ser>
          <c:idx val="1"/>
          <c:order val="3"/>
          <c:tx>
            <c:strRef>
              <c:f>Epivurve_care_TOP!$K$1</c:f>
              <c:strCache>
                <c:ptCount val="1"/>
                <c:pt idx="0">
                  <c:v>Neu übermittelt in KW 36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9"/>
            <c:invertIfNegative val="0"/>
            <c:bubble3D val="0"/>
            <c:spPr>
              <a:solidFill>
                <a:schemeClr val="accent6">
                  <a:tint val="77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F2F-4277-9A75-ABE61E4F197A}"/>
              </c:ext>
            </c:extLst>
          </c:dPt>
          <c:cat>
            <c:multiLvlStrRef>
              <c:f>Epivurve_care_TOP!$A$2:$B$83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6</c:v>
                </c:pt>
                <c:pt idx="79">
                  <c:v>12</c:v>
                </c:pt>
                <c:pt idx="8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F2F-4277-9A75-ABE61E4F197A}"/>
            </c:ext>
          </c:extLst>
        </c:ser>
        <c:ser>
          <c:idx val="2"/>
          <c:order val="4"/>
          <c:tx>
            <c:strRef>
              <c:f>Epivurve_care_TOP!$L$1</c:f>
              <c:strCache>
                <c:ptCount val="1"/>
                <c:pt idx="0">
                  <c:v>Neu übermittelt in KW 37</c:v>
                </c:pt>
              </c:strCache>
            </c:strRef>
          </c:tx>
          <c:spPr>
            <a:solidFill>
              <a:schemeClr val="accent6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19</c:v>
                </c:pt>
                <c:pt idx="8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2F-4277-9A75-ABE61E4F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37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33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Epicurve_noso_TOP!$D$2:$D$83</c:f>
              <c:numCache>
                <c:formatCode>General</c:formatCode>
                <c:ptCount val="82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65</c:v>
                </c:pt>
                <c:pt idx="4">
                  <c:v>125</c:v>
                </c:pt>
                <c:pt idx="5">
                  <c:v>149</c:v>
                </c:pt>
                <c:pt idx="6">
                  <c:v>103</c:v>
                </c:pt>
                <c:pt idx="7">
                  <c:v>49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12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13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24</c:v>
                </c:pt>
                <c:pt idx="31">
                  <c:v>36</c:v>
                </c:pt>
                <c:pt idx="32">
                  <c:v>54</c:v>
                </c:pt>
                <c:pt idx="33">
                  <c:v>82</c:v>
                </c:pt>
                <c:pt idx="34">
                  <c:v>126</c:v>
                </c:pt>
                <c:pt idx="35">
                  <c:v>146</c:v>
                </c:pt>
                <c:pt idx="36">
                  <c:v>146</c:v>
                </c:pt>
                <c:pt idx="37">
                  <c:v>132</c:v>
                </c:pt>
                <c:pt idx="38">
                  <c:v>187</c:v>
                </c:pt>
                <c:pt idx="39">
                  <c:v>142</c:v>
                </c:pt>
                <c:pt idx="40">
                  <c:v>218</c:v>
                </c:pt>
                <c:pt idx="41">
                  <c:v>226</c:v>
                </c:pt>
                <c:pt idx="42">
                  <c:v>257</c:v>
                </c:pt>
                <c:pt idx="43">
                  <c:v>169</c:v>
                </c:pt>
                <c:pt idx="44">
                  <c:v>157</c:v>
                </c:pt>
                <c:pt idx="45">
                  <c:v>199</c:v>
                </c:pt>
                <c:pt idx="46">
                  <c:v>200</c:v>
                </c:pt>
                <c:pt idx="47">
                  <c:v>206</c:v>
                </c:pt>
                <c:pt idx="48">
                  <c:v>166</c:v>
                </c:pt>
                <c:pt idx="49">
                  <c:v>153</c:v>
                </c:pt>
                <c:pt idx="50">
                  <c:v>145</c:v>
                </c:pt>
                <c:pt idx="51">
                  <c:v>145</c:v>
                </c:pt>
                <c:pt idx="52">
                  <c:v>122</c:v>
                </c:pt>
                <c:pt idx="53">
                  <c:v>101</c:v>
                </c:pt>
                <c:pt idx="54">
                  <c:v>94</c:v>
                </c:pt>
                <c:pt idx="55">
                  <c:v>101</c:v>
                </c:pt>
                <c:pt idx="56">
                  <c:v>117</c:v>
                </c:pt>
                <c:pt idx="57">
                  <c:v>96</c:v>
                </c:pt>
                <c:pt idx="58">
                  <c:v>86</c:v>
                </c:pt>
                <c:pt idx="59">
                  <c:v>92</c:v>
                </c:pt>
                <c:pt idx="60">
                  <c:v>108</c:v>
                </c:pt>
                <c:pt idx="61">
                  <c:v>93</c:v>
                </c:pt>
                <c:pt idx="62">
                  <c:v>60</c:v>
                </c:pt>
                <c:pt idx="63">
                  <c:v>37</c:v>
                </c:pt>
                <c:pt idx="64">
                  <c:v>13</c:v>
                </c:pt>
                <c:pt idx="65">
                  <c:v>16</c:v>
                </c:pt>
                <c:pt idx="66">
                  <c:v>11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9</c:v>
                </c:pt>
                <c:pt idx="72">
                  <c:v>6</c:v>
                </c:pt>
                <c:pt idx="73">
                  <c:v>8</c:v>
                </c:pt>
                <c:pt idx="74">
                  <c:v>10</c:v>
                </c:pt>
                <c:pt idx="75">
                  <c:v>10</c:v>
                </c:pt>
                <c:pt idx="76">
                  <c:v>14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5-416B-9243-8FC95D1E888B}"/>
            </c:ext>
          </c:extLst>
        </c:ser>
        <c:ser>
          <c:idx val="4"/>
          <c:order val="1"/>
          <c:tx>
            <c:strRef>
              <c:f>Epicurve_noso_TOP!$I$1</c:f>
              <c:strCache>
                <c:ptCount val="1"/>
                <c:pt idx="0">
                  <c:v>Neu übermittelt in KW 34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10</c:v>
                </c:pt>
                <c:pt idx="7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5-416B-9243-8FC95D1E888B}"/>
            </c:ext>
          </c:extLst>
        </c:ser>
        <c:ser>
          <c:idx val="3"/>
          <c:order val="2"/>
          <c:tx>
            <c:strRef>
              <c:f>Epicurve_noso_TOP!$J$1</c:f>
              <c:strCache>
                <c:ptCount val="1"/>
                <c:pt idx="0">
                  <c:v>Neu übermittelt in KW 35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Epicurve_noso_TOP!$J$2:$J$81</c:f>
              <c:numCache>
                <c:formatCode>General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2</c:v>
                </c:pt>
                <c:pt idx="77">
                  <c:v>3</c:v>
                </c:pt>
                <c:pt idx="78">
                  <c:v>14</c:v>
                </c:pt>
                <c:pt idx="7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5-416B-9243-8FC95D1E888B}"/>
            </c:ext>
          </c:extLst>
        </c:ser>
        <c:ser>
          <c:idx val="2"/>
          <c:order val="3"/>
          <c:tx>
            <c:strRef>
              <c:f>Epicurve_noso_TOP!$K$1</c:f>
              <c:strCache>
                <c:ptCount val="1"/>
                <c:pt idx="0">
                  <c:v>Neu übermittelt in KW 36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2</c:v>
                </c:pt>
                <c:pt idx="77">
                  <c:v>0</c:v>
                </c:pt>
                <c:pt idx="78">
                  <c:v>9</c:v>
                </c:pt>
                <c:pt idx="79">
                  <c:v>21</c:v>
                </c:pt>
                <c:pt idx="8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05-416B-9243-8FC95D1E888B}"/>
            </c:ext>
          </c:extLst>
        </c:ser>
        <c:ser>
          <c:idx val="1"/>
          <c:order val="4"/>
          <c:tx>
            <c:strRef>
              <c:f>Epicurve_noso_TOP!$L$1</c:f>
              <c:strCache>
                <c:ptCount val="1"/>
                <c:pt idx="0">
                  <c:v>Neu übermittelt in KW 37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Epicurve_noso_TOP!$A$2:$B$83</c:f>
              <c:multiLvlStrCache>
                <c:ptCount val="8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  <c:pt idx="81">
                    <c:v>37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7</c:v>
                </c:pt>
                <c:pt idx="80">
                  <c:v>17</c:v>
                </c:pt>
                <c:pt idx="8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5-416B-9243-8FC95D1E8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21.09.2021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CB028D-89DD-4433-B63A-2412C4EE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96" y="764704"/>
            <a:ext cx="3278840" cy="18722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561785F-D224-4175-B1E2-869F36D4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6" y="908720"/>
            <a:ext cx="4421814" cy="27056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ADD6220-D008-47F1-82D8-A452BB875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00" y="3850091"/>
            <a:ext cx="4320478" cy="26457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6E3F4D-5113-41C8-8AA2-B0F6ADF38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045" y="3501008"/>
            <a:ext cx="5044328" cy="28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BC959F3-F72C-406B-AFB4-62F248A5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35411"/>
            <a:ext cx="3959316" cy="23788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D474477-0A01-41EC-B3A4-843A557F8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54786"/>
            <a:ext cx="4896544" cy="290220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181672"/>
            <a:ext cx="9079910" cy="874368"/>
          </a:xfrm>
        </p:spPr>
        <p:txBody>
          <a:bodyPr/>
          <a:lstStyle/>
          <a:p>
            <a:r>
              <a:rPr lang="de-DE" sz="2000" dirty="0"/>
              <a:t>Alterstratifizierte Testungen und </a:t>
            </a:r>
            <a:r>
              <a:rPr lang="de-DE" sz="2000" dirty="0" err="1"/>
              <a:t>Positivenanteile</a:t>
            </a:r>
            <a:r>
              <a:rPr lang="de-DE" sz="2000" dirty="0"/>
              <a:t> (SARS in ARS) </a:t>
            </a:r>
            <a:endParaRPr lang="de-DE" sz="1800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E54323-648E-43A1-B96E-30B4FBC409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5"/>
          <a:stretch/>
        </p:blipFill>
        <p:spPr>
          <a:xfrm>
            <a:off x="107504" y="3936276"/>
            <a:ext cx="4176464" cy="24669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7732319-77EE-4358-AB04-339B768DF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282" y="3214277"/>
            <a:ext cx="3257348" cy="3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735459-A30C-4B9D-BCAC-CEDE2FB6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41334E-5E45-457A-A3F3-A55031AD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243408"/>
            <a:ext cx="8928992" cy="874368"/>
          </a:xfrm>
        </p:spPr>
        <p:txBody>
          <a:bodyPr/>
          <a:lstStyle/>
          <a:p>
            <a:r>
              <a:rPr lang="de-DE" sz="1800" dirty="0"/>
              <a:t>Bundesland- und Alterstratifizierte Auswertungen (SARS in ARS)</a:t>
            </a:r>
            <a:endParaRPr lang="de-DE" sz="1800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35DD38-C661-4283-819B-207BA586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6"/>
            <a:ext cx="5040558" cy="30243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4CFBC9-B62A-4FC4-9FF4-A35FDE70B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429000"/>
            <a:ext cx="5184574" cy="30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006F00A-8386-4641-8121-75E4E58B1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573016"/>
            <a:ext cx="5184576" cy="311182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AF1B22-9CFF-415F-B321-7AD8645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B7ACB7-BC40-4CF6-AD83-48929CDB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983646" cy="874368"/>
          </a:xfrm>
        </p:spPr>
        <p:txBody>
          <a:bodyPr/>
          <a:lstStyle/>
          <a:p>
            <a:r>
              <a:rPr lang="de-DE" dirty="0"/>
              <a:t>Testungen und </a:t>
            </a:r>
            <a:r>
              <a:rPr lang="de-DE" dirty="0" err="1"/>
              <a:t>Positivenanteile</a:t>
            </a:r>
            <a:r>
              <a:rPr lang="de-DE" dirty="0"/>
              <a:t> nach Abnahmeort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C5BC51-DC5D-44D5-8235-58B92441C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94" y="908720"/>
            <a:ext cx="4804780" cy="27176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A78BF0-FB24-41E3-B11C-80724B038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120535"/>
            <a:ext cx="407400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4680520" cy="504056"/>
          </a:xfrm>
        </p:spPr>
        <p:txBody>
          <a:bodyPr/>
          <a:lstStyle/>
          <a:p>
            <a:r>
              <a:rPr lang="de-DE" dirty="0"/>
              <a:t>Ausbrüche aus den Meldedaten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203873"/>
              </p:ext>
            </p:extLst>
          </p:nvPr>
        </p:nvGraphicFramePr>
        <p:xfrm>
          <a:off x="107504" y="764704"/>
          <a:ext cx="5688632" cy="30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364289"/>
              </p:ext>
            </p:extLst>
          </p:nvPr>
        </p:nvGraphicFramePr>
        <p:xfrm>
          <a:off x="3056288" y="3543300"/>
          <a:ext cx="5760720" cy="317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Bildschirmpräsentation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(SARS in ARS) Datenstand 21.09.2021</vt:lpstr>
      <vt:lpstr>Alterstratifizierte Testungen und Positivenanteile (SARS in ARS) </vt:lpstr>
      <vt:lpstr>Bundesland- und Alterstratifizierte Auswertungen (SARS in ARS)</vt:lpstr>
      <vt:lpstr>Testungen und Positivenanteile nach Abnahmeort</vt:lpstr>
      <vt:lpstr>Ausbrüche aus den Meldedaten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372</cp:revision>
  <dcterms:created xsi:type="dcterms:W3CDTF">2020-01-21T10:42:53Z</dcterms:created>
  <dcterms:modified xsi:type="dcterms:W3CDTF">2021-09-22T07:38:25Z</dcterms:modified>
</cp:coreProperties>
</file>