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98" r:id="rId3"/>
    <p:sldId id="310" r:id="rId4"/>
    <p:sldId id="305" r:id="rId5"/>
    <p:sldId id="295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16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KW37-2021\Daten\2021-09-20_sequencing_desh_report_KW3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Anteil der Gesamtenomsequenzierungen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Datenquellen!$O$1</c:f>
              <c:strCache>
                <c:ptCount val="1"/>
                <c:pt idx="0">
                  <c:v>Anteil der Stichprobe (zufällig  ausgewählte Proben)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Datenquellen!$O$2:$O$37</c:f>
              <c:numCache>
                <c:formatCode>0.0%</c:formatCode>
                <c:ptCount val="36"/>
                <c:pt idx="0">
                  <c:v>1.2923626864645632E-3</c:v>
                </c:pt>
                <c:pt idx="1">
                  <c:v>4.7592620621226649E-3</c:v>
                </c:pt>
                <c:pt idx="2">
                  <c:v>1.7772474644393507E-2</c:v>
                </c:pt>
                <c:pt idx="3">
                  <c:v>3.4038249827184515E-2</c:v>
                </c:pt>
                <c:pt idx="4">
                  <c:v>4.7637484319586192E-2</c:v>
                </c:pt>
                <c:pt idx="5">
                  <c:v>6.6376646129013214E-2</c:v>
                </c:pt>
                <c:pt idx="6">
                  <c:v>6.9269521410579349E-2</c:v>
                </c:pt>
                <c:pt idx="7">
                  <c:v>7.5424495661893867E-2</c:v>
                </c:pt>
                <c:pt idx="8">
                  <c:v>6.3318029192078393E-2</c:v>
                </c:pt>
                <c:pt idx="9">
                  <c:v>5.3584450552532678E-2</c:v>
                </c:pt>
                <c:pt idx="10">
                  <c:v>4.4039828074040478E-2</c:v>
                </c:pt>
                <c:pt idx="11">
                  <c:v>3.1134160710753325E-2</c:v>
                </c:pt>
                <c:pt idx="12">
                  <c:v>3.4086574267497415E-2</c:v>
                </c:pt>
                <c:pt idx="13">
                  <c:v>3.357912361108762E-2</c:v>
                </c:pt>
                <c:pt idx="14">
                  <c:v>3.140841500506928E-2</c:v>
                </c:pt>
                <c:pt idx="15">
                  <c:v>3.326011273209549E-2</c:v>
                </c:pt>
                <c:pt idx="16">
                  <c:v>3.1189177499579498E-2</c:v>
                </c:pt>
                <c:pt idx="17">
                  <c:v>4.8350212348905588E-2</c:v>
                </c:pt>
                <c:pt idx="18">
                  <c:v>5.5586915413056361E-2</c:v>
                </c:pt>
                <c:pt idx="19">
                  <c:v>7.5855531329983891E-2</c:v>
                </c:pt>
                <c:pt idx="20">
                  <c:v>9.6461301759314999E-2</c:v>
                </c:pt>
                <c:pt idx="21">
                  <c:v>0.11075170182976875</c:v>
                </c:pt>
                <c:pt idx="22">
                  <c:v>0.11813323833273957</c:v>
                </c:pt>
                <c:pt idx="23">
                  <c:v>0.14392059553349876</c:v>
                </c:pt>
                <c:pt idx="24">
                  <c:v>0.16365148679559161</c:v>
                </c:pt>
                <c:pt idx="25">
                  <c:v>0.20441988950276244</c:v>
                </c:pt>
                <c:pt idx="26">
                  <c:v>0.15857605177993528</c:v>
                </c:pt>
                <c:pt idx="27">
                  <c:v>0.12227122381477398</c:v>
                </c:pt>
                <c:pt idx="28">
                  <c:v>0.15377275979963426</c:v>
                </c:pt>
                <c:pt idx="29">
                  <c:v>0.1037833635656906</c:v>
                </c:pt>
                <c:pt idx="30">
                  <c:v>8.8430040076668409E-2</c:v>
                </c:pt>
                <c:pt idx="31">
                  <c:v>7.9682201981251241E-2</c:v>
                </c:pt>
                <c:pt idx="32">
                  <c:v>7.6821250496403828E-2</c:v>
                </c:pt>
                <c:pt idx="33">
                  <c:v>6.1716839276548204E-2</c:v>
                </c:pt>
                <c:pt idx="34">
                  <c:v>4.5216225276567212E-2</c:v>
                </c:pt>
                <c:pt idx="35">
                  <c:v>2.9136926794519017E-2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F6-4D51-9328-B3AD88966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18520"/>
        <c:axId val="689918848"/>
      </c:lineChart>
      <c:lineChart>
        <c:grouping val="standard"/>
        <c:varyColors val="0"/>
        <c:ser>
          <c:idx val="0"/>
          <c:order val="1"/>
          <c:tx>
            <c:strRef>
              <c:f>Datenquellen!$M$1</c:f>
              <c:strCache>
                <c:ptCount val="1"/>
                <c:pt idx="0">
                  <c:v>Anzahl der  COVID-19-Fälle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Datenquellen!$M$2:$M$37</c:f>
              <c:numCache>
                <c:formatCode>General</c:formatCode>
                <c:ptCount val="36"/>
                <c:pt idx="0">
                  <c:v>145470</c:v>
                </c:pt>
                <c:pt idx="1">
                  <c:v>118926</c:v>
                </c:pt>
                <c:pt idx="2">
                  <c:v>95541</c:v>
                </c:pt>
                <c:pt idx="3">
                  <c:v>78118</c:v>
                </c:pt>
                <c:pt idx="4">
                  <c:v>64571</c:v>
                </c:pt>
                <c:pt idx="5">
                  <c:v>50801</c:v>
                </c:pt>
                <c:pt idx="6">
                  <c:v>52404</c:v>
                </c:pt>
                <c:pt idx="7">
                  <c:v>56361</c:v>
                </c:pt>
                <c:pt idx="8">
                  <c:v>58372</c:v>
                </c:pt>
                <c:pt idx="9">
                  <c:v>71308</c:v>
                </c:pt>
                <c:pt idx="10">
                  <c:v>92598</c:v>
                </c:pt>
                <c:pt idx="11">
                  <c:v>116271</c:v>
                </c:pt>
                <c:pt idx="12">
                  <c:v>110102</c:v>
                </c:pt>
                <c:pt idx="13">
                  <c:v>118258</c:v>
                </c:pt>
                <c:pt idx="14">
                  <c:v>142032</c:v>
                </c:pt>
                <c:pt idx="15">
                  <c:v>144768</c:v>
                </c:pt>
                <c:pt idx="16">
                  <c:v>124851</c:v>
                </c:pt>
                <c:pt idx="17">
                  <c:v>101013</c:v>
                </c:pt>
                <c:pt idx="18">
                  <c:v>70862</c:v>
                </c:pt>
                <c:pt idx="19">
                  <c:v>52745</c:v>
                </c:pt>
                <c:pt idx="20">
                  <c:v>29898</c:v>
                </c:pt>
                <c:pt idx="21">
                  <c:v>20713</c:v>
                </c:pt>
                <c:pt idx="22">
                  <c:v>14035</c:v>
                </c:pt>
                <c:pt idx="23">
                  <c:v>7254</c:v>
                </c:pt>
                <c:pt idx="24">
                  <c:v>4809</c:v>
                </c:pt>
                <c:pt idx="25">
                  <c:v>4344</c:v>
                </c:pt>
                <c:pt idx="26">
                  <c:v>5562</c:v>
                </c:pt>
                <c:pt idx="27">
                  <c:v>9070</c:v>
                </c:pt>
                <c:pt idx="28">
                  <c:v>12577</c:v>
                </c:pt>
                <c:pt idx="29">
                  <c:v>15436</c:v>
                </c:pt>
                <c:pt idx="30">
                  <c:v>22956</c:v>
                </c:pt>
                <c:pt idx="31">
                  <c:v>30082</c:v>
                </c:pt>
                <c:pt idx="32">
                  <c:v>45326</c:v>
                </c:pt>
                <c:pt idx="33">
                  <c:v>66238</c:v>
                </c:pt>
                <c:pt idx="34">
                  <c:v>74575</c:v>
                </c:pt>
                <c:pt idx="35">
                  <c:v>71593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F6-4D51-9328-B3AD88966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7076792"/>
        <c:axId val="977084664"/>
      </c:lineChart>
      <c:catAx>
        <c:axId val="68991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 in 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848"/>
        <c:crosses val="autoZero"/>
        <c:auto val="1"/>
        <c:lblAlgn val="ctr"/>
        <c:lblOffset val="100"/>
        <c:noMultiLvlLbl val="0"/>
      </c:catAx>
      <c:valAx>
        <c:axId val="6899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 sequenzierte Proben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520"/>
        <c:crosses val="autoZero"/>
        <c:crossBetween val="between"/>
      </c:valAx>
      <c:valAx>
        <c:axId val="9770846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 COVID-19-Fälle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77076792"/>
        <c:crosses val="max"/>
        <c:crossBetween val="between"/>
      </c:valAx>
      <c:catAx>
        <c:axId val="977076792"/>
        <c:scaling>
          <c:orientation val="minMax"/>
        </c:scaling>
        <c:delete val="1"/>
        <c:axPos val="b"/>
        <c:majorTickMark val="out"/>
        <c:minorTickMark val="none"/>
        <c:tickLblPos val="nextTo"/>
        <c:crossAx val="977084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0B15-96FE-4B50-9292-A152110B5A83}" type="datetime1">
              <a:rPr lang="de-DE" smtClean="0"/>
              <a:t>21.09.2021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6995-69A8-4FC4-B050-C6D76900AD64}" type="datetime1">
              <a:rPr lang="de-DE" smtClean="0"/>
              <a:t>21.09.2021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2F002-BA28-41ED-AC34-A683A53BCCFC}" type="datetime1">
              <a:rPr lang="de-DE" smtClean="0"/>
              <a:t>21.09.2021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372634-1519-404E-B3CC-834F214D3B4B}" type="datetime1">
              <a:rPr lang="de-DE" smtClean="0"/>
              <a:t>21.09.2021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A8A-20E9-4B61-892E-89AC2166423D}" type="datetime1">
              <a:rPr lang="de-DE" smtClean="0"/>
              <a:t>21.09.2021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A0E6-973B-45CB-A78A-FBF617B95BA7}" type="datetime1">
              <a:rPr lang="de-DE" smtClean="0"/>
              <a:t>21.09.2021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BECB-6E3A-4EF5-A7E9-000B4FA252D8}" type="datetime1">
              <a:rPr lang="de-DE" smtClean="0"/>
              <a:t>21.09.2021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27BC-7267-494C-993D-17322D3FD46A}" type="datetime1">
              <a:rPr lang="de-DE" smtClean="0"/>
              <a:t>21.09.2021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157F-CD10-4244-AFC5-6F80124B7CF7}" type="datetime1">
              <a:rPr lang="de-DE" smtClean="0"/>
              <a:t>21.09.2021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880B5D9B-BED8-4CAA-B484-6A7CDD8A7D22}" type="datetime1">
              <a:rPr lang="de-DE" smtClean="0"/>
              <a:t>21.09.2021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Berlin, 22.09.2021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DFCB-37EA-4A68-B850-516825C98C42}" type="datetime1">
              <a:rPr lang="de-DE" smtClean="0"/>
              <a:t>21.09.2021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0619-37EF-4D35-9C4B-CAD8FCCB853E}" type="datetime1">
              <a:rPr lang="de-DE" smtClean="0"/>
              <a:t>22.09.2021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444108"/>
              </p:ext>
            </p:extLst>
          </p:nvPr>
        </p:nvGraphicFramePr>
        <p:xfrm>
          <a:off x="1576496" y="843561"/>
          <a:ext cx="7378699" cy="1257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514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623684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625167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625167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625167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B.1.1.7 (Alpha)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B.1.351 (Beta)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P.1 (Gamma)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B.1.617.2 (Delta)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2.440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5971335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3.538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23762952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4.152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3.422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2.089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</a:tbl>
          </a:graphicData>
        </a:graphic>
      </p:graphicFrame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A09474A-A381-422E-891F-D1BB23113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369060"/>
              </p:ext>
            </p:extLst>
          </p:nvPr>
        </p:nvGraphicFramePr>
        <p:xfrm>
          <a:off x="1576496" y="2165451"/>
          <a:ext cx="7378699" cy="1285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4536">
                  <a:extLst>
                    <a:ext uri="{9D8B030D-6E8A-4147-A177-3AD203B41FA5}">
                      <a16:colId xmlns:a16="http://schemas.microsoft.com/office/drawing/2014/main" val="3521130468"/>
                    </a:ext>
                  </a:extLst>
                </a:gridCol>
                <a:gridCol w="1605134">
                  <a:extLst>
                    <a:ext uri="{9D8B030D-6E8A-4147-A177-3AD203B41FA5}">
                      <a16:colId xmlns:a16="http://schemas.microsoft.com/office/drawing/2014/main" val="3003047957"/>
                    </a:ext>
                  </a:extLst>
                </a:gridCol>
                <a:gridCol w="1618290">
                  <a:extLst>
                    <a:ext uri="{9D8B030D-6E8A-4147-A177-3AD203B41FA5}">
                      <a16:colId xmlns:a16="http://schemas.microsoft.com/office/drawing/2014/main" val="4163881087"/>
                    </a:ext>
                  </a:extLst>
                </a:gridCol>
                <a:gridCol w="1624870">
                  <a:extLst>
                    <a:ext uri="{9D8B030D-6E8A-4147-A177-3AD203B41FA5}">
                      <a16:colId xmlns:a16="http://schemas.microsoft.com/office/drawing/2014/main" val="2708893821"/>
                    </a:ext>
                  </a:extLst>
                </a:gridCol>
                <a:gridCol w="1605869">
                  <a:extLst>
                    <a:ext uri="{9D8B030D-6E8A-4147-A177-3AD203B41FA5}">
                      <a16:colId xmlns:a16="http://schemas.microsoft.com/office/drawing/2014/main" val="1654852884"/>
                    </a:ext>
                  </a:extLst>
                </a:gridCol>
              </a:tblGrid>
              <a:tr h="20872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 2021</a:t>
                      </a: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B.1.1.7 (Alpha)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B.1.351 (Beta)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P.1 (Gamma)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B.1.617.2 (Delta)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8014897"/>
                  </a:ext>
                </a:extLst>
              </a:tr>
              <a:tr h="137481"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%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%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%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%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4688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929113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8658984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2459316"/>
                  </a:ext>
                </a:extLst>
              </a:tr>
              <a:tr h="140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3289331"/>
                  </a:ext>
                </a:extLst>
              </a:tr>
              <a:tr h="110774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7620261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BF50AED5-0914-4803-9C3D-1177F2C4D1B8}"/>
              </a:ext>
            </a:extLst>
          </p:cNvPr>
          <p:cNvSpPr txBox="1"/>
          <p:nvPr/>
        </p:nvSpPr>
        <p:spPr>
          <a:xfrm>
            <a:off x="156721" y="1249073"/>
            <a:ext cx="133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(Stichprobe)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8C01CC-0E39-4350-88C1-7CFD9D5B58CF}"/>
              </a:ext>
            </a:extLst>
          </p:cNvPr>
          <p:cNvSpPr txBox="1"/>
          <p:nvPr/>
        </p:nvSpPr>
        <p:spPr>
          <a:xfrm>
            <a:off x="156720" y="2327793"/>
            <a:ext cx="135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RKI Testzahl-</a:t>
            </a:r>
            <a:br>
              <a:rPr lang="de-DE" dirty="0"/>
            </a:br>
            <a:r>
              <a:rPr lang="de-DE" dirty="0" err="1"/>
              <a:t>erfassung</a:t>
            </a:r>
            <a:r>
              <a:rPr lang="de-DE" dirty="0"/>
              <a:t> 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C370BF1-3D39-41B4-A1A1-4B478CDB0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156525"/>
              </p:ext>
            </p:extLst>
          </p:nvPr>
        </p:nvGraphicFramePr>
        <p:xfrm>
          <a:off x="1576496" y="3548694"/>
          <a:ext cx="7378700" cy="1262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532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615935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 2021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</a:rPr>
                        <a:t>B.1.1.7 (Alpha)</a:t>
                      </a:r>
                      <a:endParaRPr lang="de-DE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</a:rPr>
                        <a:t>B.1.351 (Beta)</a:t>
                      </a:r>
                      <a:endParaRPr lang="de-DE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</a:rPr>
                        <a:t>P.1 (Gamma)</a:t>
                      </a:r>
                      <a:endParaRPr lang="de-DE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</a:rPr>
                        <a:t>B.1.617.2 (Delta)</a:t>
                      </a:r>
                      <a:endParaRPr lang="de-DE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%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%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%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3762952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7324227"/>
                  </a:ext>
                </a:extLst>
              </a:tr>
              <a:tr h="186016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862660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96DB1996-7539-4AD2-9C43-1F08FEC230DD}"/>
              </a:ext>
            </a:extLst>
          </p:cNvPr>
          <p:cNvSpPr txBox="1"/>
          <p:nvPr/>
        </p:nvSpPr>
        <p:spPr>
          <a:xfrm>
            <a:off x="203684" y="3659302"/>
            <a:ext cx="119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IfSG-Daten</a:t>
            </a:r>
          </a:p>
        </p:txBody>
      </p:sp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C23D-5C65-4C64-A1D5-2AC281187CBC}" type="datetime1">
              <a:rPr lang="de-DE" smtClean="0"/>
              <a:t>21.09.2021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VOI in Stichprobe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F50AED5-0914-4803-9C3D-1177F2C4D1B8}"/>
              </a:ext>
            </a:extLst>
          </p:cNvPr>
          <p:cNvSpPr txBox="1"/>
          <p:nvPr/>
        </p:nvSpPr>
        <p:spPr>
          <a:xfrm>
            <a:off x="156721" y="1249073"/>
            <a:ext cx="133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(Stichprobe)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F9AD1420-7990-46C3-B7DE-DBF153CA2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82797"/>
              </p:ext>
            </p:extLst>
          </p:nvPr>
        </p:nvGraphicFramePr>
        <p:xfrm>
          <a:off x="1797486" y="1499444"/>
          <a:ext cx="5987652" cy="2189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7942">
                  <a:extLst>
                    <a:ext uri="{9D8B030D-6E8A-4147-A177-3AD203B41FA5}">
                      <a16:colId xmlns:a16="http://schemas.microsoft.com/office/drawing/2014/main" val="1209752020"/>
                    </a:ext>
                  </a:extLst>
                </a:gridCol>
                <a:gridCol w="997942">
                  <a:extLst>
                    <a:ext uri="{9D8B030D-6E8A-4147-A177-3AD203B41FA5}">
                      <a16:colId xmlns:a16="http://schemas.microsoft.com/office/drawing/2014/main" val="1122801271"/>
                    </a:ext>
                  </a:extLst>
                </a:gridCol>
                <a:gridCol w="997942">
                  <a:extLst>
                    <a:ext uri="{9D8B030D-6E8A-4147-A177-3AD203B41FA5}">
                      <a16:colId xmlns:a16="http://schemas.microsoft.com/office/drawing/2014/main" val="1495862353"/>
                    </a:ext>
                  </a:extLst>
                </a:gridCol>
                <a:gridCol w="997942">
                  <a:extLst>
                    <a:ext uri="{9D8B030D-6E8A-4147-A177-3AD203B41FA5}">
                      <a16:colId xmlns:a16="http://schemas.microsoft.com/office/drawing/2014/main" val="4208031642"/>
                    </a:ext>
                  </a:extLst>
                </a:gridCol>
                <a:gridCol w="997942">
                  <a:extLst>
                    <a:ext uri="{9D8B030D-6E8A-4147-A177-3AD203B41FA5}">
                      <a16:colId xmlns:a16="http://schemas.microsoft.com/office/drawing/2014/main" val="1660110786"/>
                    </a:ext>
                  </a:extLst>
                </a:gridCol>
                <a:gridCol w="997942">
                  <a:extLst>
                    <a:ext uri="{9D8B030D-6E8A-4147-A177-3AD203B41FA5}">
                      <a16:colId xmlns:a16="http://schemas.microsoft.com/office/drawing/2014/main" val="36158023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 2021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B.1.1.318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B.1.620</a:t>
                      </a:r>
                      <a:br>
                        <a:rPr lang="de-DE" sz="1100">
                          <a:effectLst/>
                        </a:rPr>
                      </a:b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B.1.621 (My)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C.36.3 </a:t>
                      </a:r>
                      <a:br>
                        <a:rPr lang="de-DE" sz="1100">
                          <a:effectLst/>
                        </a:rPr>
                      </a:b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C.37 (Lambda)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40191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1149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312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8055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3064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6428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788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39722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3578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1441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892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68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694A13-BD83-4390-B4DF-14B5F4E7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AFD9-92C3-4A9F-AC67-1A76E355E16A}" type="datetime1">
              <a:rPr lang="de-DE" smtClean="0"/>
              <a:t>21.09.2021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EDDD93-BE96-442E-ACE0-63A5410B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CAB061-6708-4F35-8187-571AD65A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Anteile der Genomsequenzierung</a:t>
            </a:r>
            <a:endParaRPr lang="de-DE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FD206E9-80F5-4E5F-9B3E-053915035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463263"/>
              </p:ext>
            </p:extLst>
          </p:nvPr>
        </p:nvGraphicFramePr>
        <p:xfrm>
          <a:off x="6422232" y="1668780"/>
          <a:ext cx="2286000" cy="227266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9185487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708973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80079492"/>
                    </a:ext>
                  </a:extLst>
                </a:gridCol>
              </a:tblGrid>
              <a:tr h="14525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Zeitraum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Global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Stichprobe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077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4341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419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6974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KW29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3869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KW30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5523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442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6935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9196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7219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4578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8823890"/>
                  </a:ext>
                </a:extLst>
              </a:tr>
            </a:tbl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DBDDB1DB-6F18-48AC-935E-A967AA0E98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90286"/>
              </p:ext>
            </p:extLst>
          </p:nvPr>
        </p:nvGraphicFramePr>
        <p:xfrm>
          <a:off x="703154" y="1352695"/>
          <a:ext cx="52387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08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0F98D703-D259-49AC-8EAA-EC0628434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047" y="258446"/>
            <a:ext cx="6484909" cy="4716297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10EEA0-501B-47CB-8F2F-3CC0B47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62EF-87D9-422D-B393-2FA3D44B755A}" type="datetime1">
              <a:rPr lang="de-DE" smtClean="0"/>
              <a:t>21.09.2021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9B3F0C-06DC-4085-AD81-EAE6447E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06673B-1E13-492C-AD60-BDD2F94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52" y="168757"/>
            <a:ext cx="7983646" cy="714291"/>
          </a:xfrm>
        </p:spPr>
        <p:txBody>
          <a:bodyPr/>
          <a:lstStyle/>
          <a:p>
            <a:r>
              <a:rPr lang="de-DE" dirty="0"/>
              <a:t>VOC /VOI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D1809F3-580A-4849-B653-4E9888705906}"/>
              </a:ext>
            </a:extLst>
          </p:cNvPr>
          <p:cNvSpPr txBox="1"/>
          <p:nvPr/>
        </p:nvSpPr>
        <p:spPr>
          <a:xfrm>
            <a:off x="4073857" y="1221471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Alpha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0AD891A-0925-499C-89C7-7AC2C03188E2}"/>
              </a:ext>
            </a:extLst>
          </p:cNvPr>
          <p:cNvSpPr txBox="1"/>
          <p:nvPr/>
        </p:nvSpPr>
        <p:spPr>
          <a:xfrm>
            <a:off x="6564580" y="1224514"/>
            <a:ext cx="624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Delta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50F8B6D-726E-4A9D-AAE3-6E16954FA822}"/>
              </a:ext>
            </a:extLst>
          </p:cNvPr>
          <p:cNvSpPr txBox="1"/>
          <p:nvPr/>
        </p:nvSpPr>
        <p:spPr>
          <a:xfrm>
            <a:off x="3944200" y="3549356"/>
            <a:ext cx="562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Beta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FAD37F-1B7F-4676-826F-C95137AC74B2}"/>
              </a:ext>
            </a:extLst>
          </p:cNvPr>
          <p:cNvSpPr txBox="1"/>
          <p:nvPr/>
        </p:nvSpPr>
        <p:spPr>
          <a:xfrm>
            <a:off x="5602851" y="3549355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Gamma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BC2A2F2-F6DD-486B-AF71-A5B820214FD0}"/>
              </a:ext>
            </a:extLst>
          </p:cNvPr>
          <p:cNvCxnSpPr>
            <a:cxnSpLocks/>
          </p:cNvCxnSpPr>
          <p:nvPr/>
        </p:nvCxnSpPr>
        <p:spPr>
          <a:xfrm flipH="1">
            <a:off x="3766782" y="3780429"/>
            <a:ext cx="225188" cy="30707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390B19C6-DA60-47BC-9F6E-CFDB0115ABC5}"/>
              </a:ext>
            </a:extLst>
          </p:cNvPr>
          <p:cNvCxnSpPr>
            <a:cxnSpLocks/>
          </p:cNvCxnSpPr>
          <p:nvPr/>
        </p:nvCxnSpPr>
        <p:spPr>
          <a:xfrm flipH="1">
            <a:off x="5403743" y="3802551"/>
            <a:ext cx="280086" cy="33657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377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Bildschirmpräsentation (16:9)</PresentationFormat>
  <Paragraphs>234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VOC/VOI in Deutschland  aktuelle Situation  </vt:lpstr>
      <vt:lpstr>Übersicht VOC in Erhebungssystemen</vt:lpstr>
      <vt:lpstr>Übersicht VOI in Stichprobe</vt:lpstr>
      <vt:lpstr>Anteile der Genomsequenzierung</vt:lpstr>
      <vt:lpstr>VOC /VOI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693</cp:revision>
  <dcterms:created xsi:type="dcterms:W3CDTF">2015-11-02T12:29:13Z</dcterms:created>
  <dcterms:modified xsi:type="dcterms:W3CDTF">2021-09-22T08:52:42Z</dcterms:modified>
</cp:coreProperties>
</file>