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1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C94"/>
    <a:srgbClr val="FFFFFF"/>
    <a:srgbClr val="64AFF5"/>
    <a:srgbClr val="E6E6E6"/>
    <a:srgbClr val="006EC7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4678" autoAdjust="0"/>
  </p:normalViewPr>
  <p:slideViewPr>
    <p:cSldViewPr snapToGrid="0" snapToObjects="1">
      <p:cViewPr varScale="1">
        <p:scale>
          <a:sx n="54" d="100"/>
          <a:sy n="54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138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seit Mitte August mit zuletzt etwa 60 neue Ausbrüche pro 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Niveau der Zahl an Ausbrüchen Anfang September 2021 wurde im Vorjahr erst Ende Oktober beobachtet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lag im Juli/August 2021 bei 64%, im Juli/August 2020 waren es nur 27%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mit bis zu 32 Fällen vor; insgesamt 23 Ausbrüche mit &gt;=10Fällen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Ausbrüche in den letzten 4 Wochen v. a. in NRW (n=40) und BW (n=30)</a:t>
            </a:r>
          </a:p>
          <a:p>
            <a:pPr marL="171450" indent="-171450">
              <a:buFontTx/>
              <a:buChar char="-"/>
            </a:pPr>
            <a:r>
              <a:rPr lang="de-DE" dirty="0"/>
              <a:t>Feriendichte KW 37: 3%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142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August; zuletzt etwa 80 neue Ausbrüche pro 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Niveau der Zahl an Ausbrüchen Anfang September 2021 wurde im Vorjahr erst Ende Oktober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(79% an allen Ausbruchsfällen; AG 21 nur bei 5%)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4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Ausbrüche, der größte in KW 36 in BB (Brandenburg/Havel) an einer Oberschule mit bisher 53 Fällen.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 AG 11-14, 28% AG 15-20, 4% AG 21+;  40-50%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seien geimpft. </a:t>
            </a:r>
            <a:r>
              <a:rPr lang="de-DE" dirty="0"/>
              <a:t>Vor fast genau einem Jahr gab es in der Schule schonmal einen Ausbruch mit 5 Fällen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insgesamt 20 Ausbrüche mit &gt; 10 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-Inzidenz bei Kindern nimmt in der vierten Welle wieder zu. Die stärkste Zunahme ist bei den 0-5 jährigen zu verzeichnen. </a:t>
            </a:r>
          </a:p>
          <a:p>
            <a:r>
              <a:rPr lang="de-DE" dirty="0"/>
              <a:t>Hospitalisierungen nehmen zudem früher zu als im Vorjahr (rechts </a:t>
            </a:r>
            <a:r>
              <a:rPr lang="de-DE" dirty="0" err="1"/>
              <a:t>Abb</a:t>
            </a:r>
            <a:r>
              <a:rPr lang="de-DE" dirty="0"/>
              <a:t>)</a:t>
            </a:r>
          </a:p>
          <a:p>
            <a:r>
              <a:rPr lang="de-DE" dirty="0"/>
              <a:t>Anteil hospitalisierter 0-5-Jähriger liegt während der Delta-Phase bei 4% und in einem Bereich,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auch bei Infektionen beim Wildtyp beobachtet wurde. (untere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37. KW zur Vorwoche (4,1; Vorwoche: 3,6 %)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in allen AG: besonders deutlich in der AG15-34 Jahre (5,3 %; Vorwoche: 4,3 %) </a:t>
            </a:r>
            <a:r>
              <a:rPr lang="de-DE" dirty="0">
                <a:sym typeface="Wingdings" panose="05000000000000000000" pitchFamily="2" charset="2"/>
              </a:rPr>
              <a:t> kontinuierlicher Anstieg seit der 32. KW  2021; AG 35-59 Jahre: ebenfalls kontinuierliche Anstieg seit 32. KW 2021 (3,5 %; Vorwoche: 3,5 %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>
                <a:highlight>
                  <a:srgbClr val="FFFF00"/>
                </a:highlight>
              </a:rPr>
              <a:t>Gesamt-ARE-Rate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stabil geblieben: KW 37: 898 (Vorwoche 888)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Kinder: leichter Anstieg in AG 0-4 Jahre: prozentuale Veränderung 6 %;  Erwachsene: Rückgang in AG 60+ auf niedrigem Niveau</a:t>
            </a:r>
          </a:p>
          <a:p>
            <a:pPr marL="171450" indent="-171450">
              <a:buFontTx/>
              <a:buChar char="-"/>
            </a:pPr>
            <a:r>
              <a:rPr lang="de-DE" dirty="0"/>
              <a:t>Keine Ferien mehr in den BL: ABER in BAY mit dem Montag 13.09.2021 noch einen Tag in der 37. KW; Feriendichte 3 %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Unterschiedliche Entwicklung in den einzelnen BL: Beispiel: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BB/BE Rückgang in allen AGs,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BAY Anstieg bei den Kindern (keine Ferien mehr, bis auf den 13.09.2021) Erwachsene dagegen stagnierend, bis auf die AG 15 bis 34 Jahre!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NRW: Rückgang bei den 0-14 Jährigen;  bei den Erwachsenen stagnierend bis auf 60+: hier Rückgang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\\rki.local\daten\Projekte\FG36_AGI\Wochenberichte\Berichterstellung\Saison_2020_21\Woche_37_2021\AGI-Wochenbericht2021_09_21.xls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wieder leicht zurückgegangen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aber weiterhin Anstieg der Fallzahlen in AG 0 bis 4 Jahre  (43% der SARI-Fälle mit RSV-Diagnose), doppelt so viele SARI-Fälle wie in Vorjahren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Jahre wieder leichter Rückgang (pendelt seit einigen Wochen) , aber immer noch deutlich über Niveau der Vorjahre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wieder leicht zurückgegangen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aber weiterhin Anstieg der Fallzahlen in AG 0 bis 4 Jahre  (43% der SARI-Fälle mit RSV-Diagnose), doppelt so viele SARI-Fälle wie in Vorjahren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Jahre wieder leichter Rückgang (pendelt seit einigen Wochen) , aber immer noch deutlich über Niveau der Vorjahre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Möglicherweise Anstieg in den AG 60-79 Jahre und 80+ (hier mehr Nachmeldungen als in den anderen AG, daher siehe Vorwoche)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stabil geblieben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25% (KW 36: 26%)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seit 4 Wochen um die 50%</a:t>
            </a:r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55% (KW 36: 48%)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Deutlicher Anstieg der Intensivbehandlungen bei COVID-19-Patienten mit SARI in AG 60-79 Jahre (überproportional zum Anstieg der COVID-SARI-Fälle in dieser AG)</a:t>
            </a:r>
          </a:p>
          <a:p>
            <a:pPr marL="0" indent="0">
              <a:buFontTx/>
              <a:buNone/>
            </a:pPr>
            <a:r>
              <a:rPr lang="de-DE" b="0" dirty="0"/>
              <a:t>Aber auch die AG 15-34 und 80+ steigen langsam (gleichauf bei COVID-SARI und COVID-SARI mit Intensiv!)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Deutlicher Anstieg der Intensivbehandlungen bei COVID-19-Patienten mit SARI in AG 60-79 Jahre (überproportional zum Anstieg der COVID-SARI-Fälle in dieser AG)</a:t>
            </a:r>
          </a:p>
          <a:p>
            <a:pPr marL="0" indent="0">
              <a:buFontTx/>
              <a:buNone/>
            </a:pPr>
            <a:r>
              <a:rPr lang="de-DE" b="0"/>
              <a:t>Aber auch die AG 15-34 und 80+ steigen langsam (gleichauf bei COVID-SARI und COVID-SARI mit Intensiv!)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21.9.2021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(n=3.771)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20.9.2021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13F5EE-A555-43B3-B6B0-FB4559347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8"/>
          <a:stretch/>
        </p:blipFill>
        <p:spPr>
          <a:xfrm>
            <a:off x="373253" y="2111969"/>
            <a:ext cx="7270485" cy="43717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5047F2A-0875-4A43-A303-C71D7178B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11" y="924232"/>
            <a:ext cx="2773685" cy="1772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(n=3.279)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20.9.2021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33670D-9BA6-482A-8BC7-884B6A53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4" y="2924044"/>
            <a:ext cx="6246943" cy="36273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ED7217-FA85-4D7F-ACCB-3225C4013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303" y="663058"/>
            <a:ext cx="3760489" cy="24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D4C3AED-0A0D-4E1D-8190-FAD53250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544"/>
            <a:ext cx="4572000" cy="29581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9CA3F6E-1E3C-466A-B786-55D4AEF6B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89544"/>
            <a:ext cx="4572000" cy="29541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2943D9-96E9-4F77-A6DB-0E0B3C5D0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337" y="4436301"/>
            <a:ext cx="3716745" cy="20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8BB3FFF-7698-468D-A626-E8825852B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5" y="685721"/>
            <a:ext cx="5015043" cy="305263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37.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37. KW 2021 bei ca. 4.100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3,4 Millionen akuten Atem­wegs­er­kran­kungen (Vorwoche: ca. 3,0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Anstieg in allen Altersgruppen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239" y="856505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609387" y="2462913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33086260-38B4-496A-BA22-306C5AD556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26"/>
          <a:stretch/>
        </p:blipFill>
        <p:spPr>
          <a:xfrm>
            <a:off x="220905" y="3772485"/>
            <a:ext cx="5117222" cy="2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94F6757-2AEB-4FD8-A98B-F56A2E25F357}"/>
              </a:ext>
            </a:extLst>
          </p:cNvPr>
          <p:cNvSpPr txBox="1"/>
          <p:nvPr/>
        </p:nvSpPr>
        <p:spPr>
          <a:xfrm>
            <a:off x="2142703" y="2760841"/>
            <a:ext cx="5363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Aktualisieren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37.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704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37. KW 2021 bei knapp 900 Arzt­konsul­ta­tionen wegen ARE pro 100.000 EW. </a:t>
            </a:r>
          </a:p>
          <a:p>
            <a:r>
              <a:rPr lang="de-DE" sz="1500" dirty="0"/>
              <a:t>Das entspricht einer Gesamtzahl von ca. 750.000 Arzt­besuchen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DEFF95-D5E1-4FE8-B286-0AEFAD96A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9"/>
          <a:stretch/>
        </p:blipFill>
        <p:spPr>
          <a:xfrm>
            <a:off x="176979" y="998488"/>
            <a:ext cx="8790042" cy="4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37.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4" y="3729169"/>
            <a:ext cx="7854310" cy="287991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4" y="443730"/>
            <a:ext cx="8201713" cy="300729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36.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8794" y="18302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56951" y="2010048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447196" y="4728990"/>
            <a:ext cx="57264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412875" y="5391196"/>
            <a:ext cx="57607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447196" y="4330546"/>
            <a:ext cx="57264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88794" y="453552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55%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09813" y="470383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F2901367-C27D-49A8-880D-902BED17A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29" y="1119708"/>
            <a:ext cx="5713370" cy="27943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64D718-2B9F-4D34-A9B1-137C5E7B7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629" y="3831698"/>
            <a:ext cx="5713371" cy="27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37.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37.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</p:cNvCxnSpPr>
          <p:nvPr/>
        </p:nvCxnSpPr>
        <p:spPr>
          <a:xfrm flipH="1">
            <a:off x="8260573" y="4867957"/>
            <a:ext cx="223803" cy="76369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334694" y="440629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334694" y="5518498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69230" y="507542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1" y="1068148"/>
            <a:ext cx="4490320" cy="269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8" y="3967550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21.9.2021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37/2021)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37/2021)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36.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7329139" y="1632970"/>
            <a:ext cx="465413" cy="488687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785207" y="120188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7461663" y="2173534"/>
            <a:ext cx="680382" cy="11692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085036" y="1828791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</p:cNvCxnSpPr>
          <p:nvPr/>
        </p:nvCxnSpPr>
        <p:spPr>
          <a:xfrm flipH="1">
            <a:off x="7509456" y="4541868"/>
            <a:ext cx="391604" cy="231916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7966916" y="416274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>
            <a:off x="7487009" y="4866893"/>
            <a:ext cx="733302" cy="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8218451" y="470917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159122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Microsoft Office PowerPoint</Application>
  <PresentationFormat>Bildschirmpräsentation (4:3)</PresentationFormat>
  <Paragraphs>150</Paragraphs>
  <Slides>12</Slides>
  <Notes>12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21.9.2021</vt:lpstr>
      <vt:lpstr>GrippeWeb bis zur 37. KW 2021 </vt:lpstr>
      <vt:lpstr>Arbeitsgemeinschaft Influenza ARE-Konsultationen bis zur 37.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(n=3.771)</vt:lpstr>
      <vt:lpstr>Ausbrüche in Schulen (n=3.279)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2567</cp:revision>
  <cp:lastPrinted>2020-05-13T06:04:10Z</cp:lastPrinted>
  <dcterms:created xsi:type="dcterms:W3CDTF">2015-11-02T12:29:13Z</dcterms:created>
  <dcterms:modified xsi:type="dcterms:W3CDTF">2021-09-22T07:58:42Z</dcterms:modified>
</cp:coreProperties>
</file>