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4" r:id="rId2"/>
    <p:sldId id="296" r:id="rId3"/>
    <p:sldId id="299" r:id="rId4"/>
    <p:sldId id="298" r:id="rId5"/>
    <p:sldId id="259" r:id="rId6"/>
    <p:sldId id="300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47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3" autoAdjust="0"/>
    <p:restoredTop sz="90994" autoAdjust="0"/>
  </p:normalViewPr>
  <p:slideViewPr>
    <p:cSldViewPr snapToGrid="0">
      <p:cViewPr varScale="1">
        <p:scale>
          <a:sx n="104" d="100"/>
          <a:sy n="104" d="100"/>
        </p:scale>
        <p:origin x="1170" y="108"/>
      </p:cViewPr>
      <p:guideLst>
        <p:guide orient="horz" pos="1207"/>
        <p:guide pos="4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F886-B5B9-4FB6-9DED-CA36CEBFA13A}" type="datetimeFigureOut">
              <a:rPr lang="de-DE" smtClean="0"/>
              <a:t>15.09.2021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BF1B7-7312-4C12-9FDB-B436F86FEC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19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Vorwoche Belegung: 1.380  -&gt; Anstieg ITS-Belegung zur Vorwoche: + 139 (Vorvorwoche: + 252)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ITS-Erstaufnahmen der letzten 7 Tage: +670  (Vorwoche+675) neue COVID-Patient. wurden auf ITS neu 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&lt; 3% Linie (Basisstufe): 6 Länder</a:t>
            </a:r>
          </a:p>
          <a:p>
            <a:r>
              <a:rPr lang="de-DE" dirty="0"/>
              <a:t>&gt; 3 % (Stufe 1): 10 Länder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Berlin waren es 22 Neuaufnahmen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604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&lt; 60 Jahre: 54,2%  der COVID-ITS-Patient*innen  </a:t>
            </a:r>
          </a:p>
          <a:p>
            <a:r>
              <a:rPr lang="de-DE" dirty="0"/>
              <a:t>- Alle Altersgruppe ansteigend; Besonders starke Anstiege in den Gruppen: 30-79, es steigen nun auch wieder mehr anteilig 70-79, 80+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870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35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8EE7F-8910-46B5-BE98-A496C93F0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B58FB2-ABFA-4A6F-A909-F34B8299C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1F2F51-BBD2-499F-8A10-847060A2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15.09.2021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CFC9E-2912-405A-AB43-0DBC0805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65EAAA-CC58-4642-8ACA-F216C4E0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06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112AA-580C-4879-9AEE-DD9A52F3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9E95D3-C1C0-4292-9609-C47D45791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F898EB-0538-4019-94E8-B58E7B2C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15.09.2021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DB0286-7D39-46A2-A013-45E8C4F0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1356B4-1FC4-47B0-96D8-05D1DD2D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48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A57E8E-AFA3-4EBD-A2FE-87851E44C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A44117-F5BF-4A45-81EE-9D86F04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AFDB7C-509B-4D2A-B6EE-8A598328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15.09.2021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959C64-748D-4209-8F0E-6D397D23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62834-4146-417F-B68D-797D59C1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47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COVID-19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609599" y="1155700"/>
            <a:ext cx="10790124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790123" cy="6093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5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A41A7-C82C-485C-A6E7-F818540F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AC3FA9-93CC-4EAA-A954-3AB575D1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351714-5F24-49D7-8507-664D3C3C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15.09.2021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9815B-A534-4466-B38F-D0D71767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BD322E-3F36-422C-9ABE-EB688BBB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33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13600-4E1E-40C0-82C9-21448B89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074DA3-A7ED-4F8A-A642-50EEBAB9B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04E298-96C9-457F-A92A-99998A56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15.09.2021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C52C7-D2BB-4549-8722-5B1FAA58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E9D73-AD7D-4C90-860D-BC104449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3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DC607-5151-4291-AB2C-8823CBC0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2B5E91-DA33-4805-AD44-3338F7F03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DD5363-0DBF-4E2A-A2AE-80A1117CB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DA6B8A-2D4E-499C-A3F1-F5C5519A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15.09.2021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F4EC31-BB70-47BF-B0E1-AD71E580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1DFA81-F67E-479B-B10D-D07C65C1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8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3D2A0-84BD-4090-89BB-CEB2E012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544766-50B4-425F-8BD7-193938AB2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ECFA2B-7812-4A47-BE46-29E4CE961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7741EE-5D5D-4D0A-8A82-E171BCD39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F404E3-A8E2-4ED9-A8D4-2637B83FB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F663D6-5810-4966-B9F8-29422E88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15.09.2021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03B110-3A29-4D4E-A872-37A190CE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DA7DD1-A6F1-4BBD-965E-157A10D4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82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35408-8BBE-4465-9BCA-4BC70508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1A65A6-4FCC-4C0C-86D9-CC4B23C4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15.09.2021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8E6451-C646-47FE-83FC-419C87AF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453269-DC48-4AFE-B6A6-C92C018B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3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063097-B30A-438C-ADB2-6257210A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15.09.2021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D54172-FF7A-4C34-85EE-4A9F3579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812217-FD6D-47F4-BC1C-68A61611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55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AAAFB-7540-465F-BAC8-EECC5C11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F9E9B2-3025-4E8A-8BB5-C37A97DC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96F8C8-A20A-481B-BC37-BAE75F94F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3F5A58-DD47-4E3A-ADB8-73FA1D2E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15.09.2021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8DECE1-932E-4BB5-BBB0-14E64889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10FEA2-37BE-4794-A018-75AF138B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0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CF580-F166-4BD5-9823-42BC77D1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AA8889B-CB81-4FAD-8505-62589B0EE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A35A1B-12E3-4A65-B7A6-54FDD99B4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E38374-3FD4-40A3-AAD8-1E8A26A5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15.09.2021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A814C7-8239-4EFE-81AE-DB08CA58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81DAF9-FAF6-45B7-B84E-47DBB606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5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9F4455-75A6-4097-A78C-4DBC619D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517C78-2FAA-489C-8932-1F768E0E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841ADC-68B7-461E-BD1F-F512E550F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4D07-CF14-49B9-9B67-E733C7E65F38}" type="datetimeFigureOut">
              <a:rPr lang="de-DE" smtClean="0"/>
              <a:t>15.09.2021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221EA0-13E1-4A1A-8CE5-4AB3C97A6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53BEB-A983-4FDB-AFC0-9648770A3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0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4461" y="718241"/>
            <a:ext cx="11822513" cy="12613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1600" dirty="0"/>
              <a:t>Mit Stand 15.09.2021 werden </a:t>
            </a:r>
            <a:r>
              <a:rPr lang="de-DE" sz="1600" b="1" dirty="0"/>
              <a:t>1.519 </a:t>
            </a:r>
            <a:r>
              <a:rPr lang="de-DE" sz="1600" dirty="0"/>
              <a:t>COVID-19-Patient*innen auf Intensivstationen (der ca. 1.300 Akutkrankenhäuser) behandelt. 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In vielen Bundesländern sind wieder Anstiege in der COVID-ITS-Belegung zu beobachten 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Die täglichen Neuaufnahmen von COVID-Patienten auf ITS nehmen zu (+670 letzte 7 Tage), alle Behandlungsgruppen sind ansteigend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1</a:t>
            </a:fld>
            <a:endParaRPr lang="de-DE" dirty="0">
              <a:latin typeface="Calibri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8233" y="160408"/>
            <a:ext cx="7983646" cy="387798"/>
          </a:xfrm>
        </p:spPr>
        <p:txBody>
          <a:bodyPr/>
          <a:lstStyle/>
          <a:p>
            <a:r>
              <a:rPr lang="de-DE" sz="2800" dirty="0"/>
              <a:t>DIVI-Intensivregister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0297" y="6518818"/>
            <a:ext cx="1510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01.09.2021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B209C2B-C649-47CF-9B15-0F2B88950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2" y="2030994"/>
            <a:ext cx="6850904" cy="4149631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D73E6659-02B7-4105-A782-708515D3013E}"/>
              </a:ext>
            </a:extLst>
          </p:cNvPr>
          <p:cNvSpPr txBox="1"/>
          <p:nvPr/>
        </p:nvSpPr>
        <p:spPr>
          <a:xfrm>
            <a:off x="3188329" y="2298976"/>
            <a:ext cx="77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8E05476-1B7D-42B7-B693-607D1AAFF78E}"/>
              </a:ext>
            </a:extLst>
          </p:cNvPr>
          <p:cNvSpPr txBox="1"/>
          <p:nvPr/>
        </p:nvSpPr>
        <p:spPr>
          <a:xfrm>
            <a:off x="2604467" y="2297523"/>
            <a:ext cx="77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D94FA65-78BB-490E-93D3-A41CCE0BC88E}"/>
              </a:ext>
            </a:extLst>
          </p:cNvPr>
          <p:cNvSpPr txBox="1"/>
          <p:nvPr/>
        </p:nvSpPr>
        <p:spPr>
          <a:xfrm>
            <a:off x="3844497" y="2211693"/>
            <a:ext cx="645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5.762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1BC29F1-248A-43B5-91BB-6499CD29C5E5}"/>
              </a:ext>
            </a:extLst>
          </p:cNvPr>
          <p:cNvCxnSpPr>
            <a:cxnSpLocks/>
          </p:cNvCxnSpPr>
          <p:nvPr/>
        </p:nvCxnSpPr>
        <p:spPr>
          <a:xfrm flipH="1">
            <a:off x="6461242" y="4121198"/>
            <a:ext cx="138829" cy="387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5785B65B-14EA-4574-853C-A004843C0E4E}"/>
              </a:ext>
            </a:extLst>
          </p:cNvPr>
          <p:cNvSpPr txBox="1"/>
          <p:nvPr/>
        </p:nvSpPr>
        <p:spPr>
          <a:xfrm>
            <a:off x="6325263" y="4508201"/>
            <a:ext cx="549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1.519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A28318D-B736-4639-8DFC-4670EAAD84D7}"/>
              </a:ext>
            </a:extLst>
          </p:cNvPr>
          <p:cNvSpPr txBox="1"/>
          <p:nvPr/>
        </p:nvSpPr>
        <p:spPr>
          <a:xfrm>
            <a:off x="7814563" y="2412939"/>
            <a:ext cx="387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Neuaufnahmen auf die ITS  </a:t>
            </a:r>
            <a:r>
              <a:rPr lang="de-DE" sz="1600" i="1" dirty="0"/>
              <a:t>(pro Tag)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2522198-6521-40A9-9BBC-734A9B55D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206" y="2751493"/>
            <a:ext cx="4750768" cy="322496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00C983B-F653-4AA0-B1CC-67F2568CD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411" y="6180625"/>
            <a:ext cx="22574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0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B4ADC84-E69C-48C0-A0C8-E3B81A78DC55}"/>
              </a:ext>
            </a:extLst>
          </p:cNvPr>
          <p:cNvSpPr txBox="1"/>
          <p:nvPr/>
        </p:nvSpPr>
        <p:spPr>
          <a:xfrm>
            <a:off x="119473" y="148045"/>
            <a:ext cx="1709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Anteil der COVID-19-Patient*innen an der Gesamtzahl betreibbarer </a:t>
            </a:r>
            <a:br>
              <a:rPr lang="de-DE" sz="2000" b="1" dirty="0">
                <a:latin typeface="+mj-lt"/>
              </a:rPr>
            </a:br>
            <a:r>
              <a:rPr lang="de-DE" sz="2000" b="1" dirty="0">
                <a:latin typeface="+mj-lt"/>
              </a:rPr>
              <a:t>ITS-Betten </a:t>
            </a:r>
            <a:br>
              <a:rPr lang="de-DE" sz="2000" b="1" dirty="0">
                <a:latin typeface="+mj-lt"/>
              </a:rPr>
            </a:br>
            <a:r>
              <a:rPr lang="de-DE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(* letzte 8 Wochen)</a:t>
            </a:r>
            <a:endParaRPr lang="de-DE" sz="20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BC6B324-7386-4982-97A9-CBF160342B9A}"/>
              </a:ext>
            </a:extLst>
          </p:cNvPr>
          <p:cNvSpPr txBox="1"/>
          <p:nvPr/>
        </p:nvSpPr>
        <p:spPr>
          <a:xfrm>
            <a:off x="0" y="6518818"/>
            <a:ext cx="17104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 14.09.2021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EC7B37-7AF6-4380-803F-2A0F4975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27" y="1"/>
            <a:ext cx="9809018" cy="6858000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DFA1662-5BDB-4999-B315-327CEC94A366}"/>
              </a:ext>
            </a:extLst>
          </p:cNvPr>
          <p:cNvCxnSpPr/>
          <p:nvPr/>
        </p:nvCxnSpPr>
        <p:spPr>
          <a:xfrm>
            <a:off x="2571981" y="1819360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A9EE8BC-AAA1-4D1A-8099-5F9E6041C875}"/>
              </a:ext>
            </a:extLst>
          </p:cNvPr>
          <p:cNvCxnSpPr/>
          <p:nvPr/>
        </p:nvCxnSpPr>
        <p:spPr>
          <a:xfrm>
            <a:off x="2571981" y="2230889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F74A4D1-E367-4A07-8922-58E50DB7EEFB}"/>
              </a:ext>
            </a:extLst>
          </p:cNvPr>
          <p:cNvCxnSpPr/>
          <p:nvPr/>
        </p:nvCxnSpPr>
        <p:spPr>
          <a:xfrm>
            <a:off x="2571981" y="5259023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BB99B30-B45A-43E8-9F22-BC419D03DAEF}"/>
              </a:ext>
            </a:extLst>
          </p:cNvPr>
          <p:cNvCxnSpPr/>
          <p:nvPr/>
        </p:nvCxnSpPr>
        <p:spPr>
          <a:xfrm>
            <a:off x="2571981" y="5678542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63DC62E-BBA5-4F4B-935E-C76FAC1A4F62}"/>
              </a:ext>
            </a:extLst>
          </p:cNvPr>
          <p:cNvCxnSpPr>
            <a:cxnSpLocks/>
          </p:cNvCxnSpPr>
          <p:nvPr/>
        </p:nvCxnSpPr>
        <p:spPr>
          <a:xfrm>
            <a:off x="7554080" y="5259023"/>
            <a:ext cx="2617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1E29F48-54CB-4442-9B8B-9B8E2396DE5E}"/>
              </a:ext>
            </a:extLst>
          </p:cNvPr>
          <p:cNvCxnSpPr/>
          <p:nvPr/>
        </p:nvCxnSpPr>
        <p:spPr>
          <a:xfrm>
            <a:off x="7484230" y="1826980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1238F765-4C30-497C-A431-C7B014592D50}"/>
              </a:ext>
            </a:extLst>
          </p:cNvPr>
          <p:cNvCxnSpPr/>
          <p:nvPr/>
        </p:nvCxnSpPr>
        <p:spPr>
          <a:xfrm>
            <a:off x="7554080" y="2246129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AF8E386F-50D0-4F09-8916-2E3E200D047A}"/>
              </a:ext>
            </a:extLst>
          </p:cNvPr>
          <p:cNvCxnSpPr/>
          <p:nvPr/>
        </p:nvCxnSpPr>
        <p:spPr>
          <a:xfrm>
            <a:off x="7554080" y="5686162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90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48E6B500-250B-4235-A3A0-3B0E6E24E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30" y="1001008"/>
            <a:ext cx="4060615" cy="5726923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830B871-DA5A-430E-A2C4-E0C70850ABB0}"/>
              </a:ext>
            </a:extLst>
          </p:cNvPr>
          <p:cNvSpPr/>
          <p:nvPr/>
        </p:nvSpPr>
        <p:spPr>
          <a:xfrm>
            <a:off x="4816812" y="884416"/>
            <a:ext cx="364142" cy="606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E9ED5C7-9551-40CD-AB95-6DD2C0901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963" y="248577"/>
            <a:ext cx="4352925" cy="66675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6460ECE-AF90-40A9-BEB3-557A87B3B8EF}"/>
              </a:ext>
            </a:extLst>
          </p:cNvPr>
          <p:cNvSpPr txBox="1"/>
          <p:nvPr/>
        </p:nvSpPr>
        <p:spPr>
          <a:xfrm>
            <a:off x="204079" y="934527"/>
            <a:ext cx="1724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Stand 15.09.21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DAAE7D9-8EBF-455E-9D90-656C4E418337}"/>
              </a:ext>
            </a:extLst>
          </p:cNvPr>
          <p:cNvSpPr/>
          <p:nvPr/>
        </p:nvSpPr>
        <p:spPr>
          <a:xfrm>
            <a:off x="10384361" y="919917"/>
            <a:ext cx="39188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D95EBAD-92E4-4362-A679-47434DF1A6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157" y="1001008"/>
            <a:ext cx="1612495" cy="144598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3287D01-0D0B-4177-A075-7742C6074CE5}"/>
              </a:ext>
            </a:extLst>
          </p:cNvPr>
          <p:cNvSpPr txBox="1"/>
          <p:nvPr/>
        </p:nvSpPr>
        <p:spPr>
          <a:xfrm>
            <a:off x="6269414" y="256556"/>
            <a:ext cx="3921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COVID-19-Neuaufnahmen auf die ITS  </a:t>
            </a:r>
            <a:r>
              <a:rPr lang="de-DE" i="1" dirty="0"/>
              <a:t>(7-Tages-Anzahl:  </a:t>
            </a:r>
            <a:r>
              <a:rPr lang="de-DE" b="1" i="1" dirty="0"/>
              <a:t>+ 670</a:t>
            </a:r>
            <a:r>
              <a:rPr lang="de-DE" i="1" dirty="0"/>
              <a:t>)</a:t>
            </a:r>
          </a:p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28B3FD8-70B1-4E39-8DC8-B91533D79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9414" y="934527"/>
            <a:ext cx="4322061" cy="562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B9414710-3BB1-4E3D-A388-71A523239F7A}"/>
              </a:ext>
            </a:extLst>
          </p:cNvPr>
          <p:cNvSpPr txBox="1"/>
          <p:nvPr/>
        </p:nvSpPr>
        <p:spPr>
          <a:xfrm>
            <a:off x="6809979" y="73911"/>
            <a:ext cx="3687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Altersgruppen Entwicklung  (prozentual)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F7CA93-F178-4B6B-9DCB-AAA73FE7C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" y="73911"/>
            <a:ext cx="5891392" cy="362086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E475344-E740-4AA2-B6D5-4C2531590D36}"/>
              </a:ext>
            </a:extLst>
          </p:cNvPr>
          <p:cNvSpPr/>
          <p:nvPr/>
        </p:nvSpPr>
        <p:spPr>
          <a:xfrm>
            <a:off x="6662058" y="6224067"/>
            <a:ext cx="355122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260896E-AC48-41D6-86D5-F86C882CC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345" y="446867"/>
            <a:ext cx="4776703" cy="315429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BE98C30-0806-4D73-B579-A8FB08D30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1635" y="73910"/>
            <a:ext cx="850365" cy="1421603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87F03C2E-F247-40E3-8C32-74DD6D0C08A3}"/>
              </a:ext>
            </a:extLst>
          </p:cNvPr>
          <p:cNvSpPr/>
          <p:nvPr/>
        </p:nvSpPr>
        <p:spPr>
          <a:xfrm>
            <a:off x="6804326" y="3535849"/>
            <a:ext cx="425708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E5DBD5B-F586-4CFC-96F1-BC191D90A6EA}"/>
              </a:ext>
            </a:extLst>
          </p:cNvPr>
          <p:cNvSpPr txBox="1"/>
          <p:nvPr/>
        </p:nvSpPr>
        <p:spPr>
          <a:xfrm>
            <a:off x="1943239" y="4759659"/>
            <a:ext cx="186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Altersgruppen Entwicklung  (absolut)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D18E34-70DE-445C-B52A-E82495D5B1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047" y="3887001"/>
            <a:ext cx="4573807" cy="294096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3F88E12-9227-4F1B-87E3-C83A038517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0403" y="4862882"/>
            <a:ext cx="975457" cy="168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4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14323FE-0245-4C7B-83CD-E6C9908F9391}"/>
              </a:ext>
            </a:extLst>
          </p:cNvPr>
          <p:cNvSpPr txBox="1">
            <a:spLocks/>
          </p:cNvSpPr>
          <p:nvPr/>
        </p:nvSpPr>
        <p:spPr>
          <a:xfrm>
            <a:off x="59378" y="0"/>
            <a:ext cx="12085122" cy="563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SPoCK</a:t>
            </a:r>
            <a:r>
              <a:rPr lang="de-DE" sz="2400" b="1" dirty="0">
                <a:solidFill>
                  <a:srgbClr val="0070C0"/>
                </a:solidFill>
              </a:rPr>
              <a:t>: Prognosen intensivpflichtiger COVID-19-Patient*innen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6D316A3-AAC9-4090-A57A-7FD12D8B0A41}"/>
              </a:ext>
            </a:extLst>
          </p:cNvPr>
          <p:cNvSpPr txBox="1"/>
          <p:nvPr/>
        </p:nvSpPr>
        <p:spPr>
          <a:xfrm>
            <a:off x="181886" y="1893169"/>
            <a:ext cx="533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Länder (nach Kleeblättern) mit Kapazitäts-Prognosen: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93051AC-CDBB-4F45-A416-A1763C928651}"/>
              </a:ext>
            </a:extLst>
          </p:cNvPr>
          <p:cNvSpPr/>
          <p:nvPr/>
        </p:nvSpPr>
        <p:spPr>
          <a:xfrm>
            <a:off x="5710844" y="1387921"/>
            <a:ext cx="1678706" cy="134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B67F89-C932-455D-A624-9369B62AD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1" y="661901"/>
            <a:ext cx="7263763" cy="8858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32F46F8-91F6-44BC-9FD1-30BA5CABA547}"/>
              </a:ext>
            </a:extLst>
          </p:cNvPr>
          <p:cNvSpPr txBox="1"/>
          <p:nvPr/>
        </p:nvSpPr>
        <p:spPr>
          <a:xfrm>
            <a:off x="8085923" y="135650"/>
            <a:ext cx="137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Deutschland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5BB7390-FD8F-488E-96F7-13B9597D6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350" y="3017299"/>
            <a:ext cx="2956717" cy="37946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72D84F85-3FF1-40EF-9A5C-17EA3996C8E2}"/>
              </a:ext>
            </a:extLst>
          </p:cNvPr>
          <p:cNvSpPr txBox="1"/>
          <p:nvPr/>
        </p:nvSpPr>
        <p:spPr>
          <a:xfrm>
            <a:off x="10815043" y="5114586"/>
            <a:ext cx="162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Kleeblatt Zuordnungen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76C3AAA-C578-41FA-8266-F4AEC06CD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89" y="446718"/>
            <a:ext cx="3903320" cy="2481615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FC02606-9BE5-4E95-8427-1915A7E914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4" y="2293583"/>
            <a:ext cx="7365624" cy="451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BC1C9FC-1AC3-44AD-9792-4FFDEF0B1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35" y="247886"/>
            <a:ext cx="7144283" cy="644555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8A45F2F-AEEC-4E56-B712-3B7C23965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410" y="385474"/>
            <a:ext cx="2606938" cy="144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27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Breitbild</PresentationFormat>
  <Paragraphs>33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DIVI-Intensivregister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Infektionssituation in Schulen</dc:title>
  <dc:creator>Lehfeld, Ann-Sophie</dc:creator>
  <cp:lastModifiedBy>Fischer, Martina</cp:lastModifiedBy>
  <cp:revision>364</cp:revision>
  <dcterms:created xsi:type="dcterms:W3CDTF">2021-01-13T08:46:29Z</dcterms:created>
  <dcterms:modified xsi:type="dcterms:W3CDTF">2021-09-15T08:57:54Z</dcterms:modified>
</cp:coreProperties>
</file>