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83" r:id="rId2"/>
    <p:sldId id="326" r:id="rId3"/>
    <p:sldId id="324" r:id="rId4"/>
    <p:sldId id="325" r:id="rId5"/>
    <p:sldId id="327" r:id="rId6"/>
    <p:sldId id="30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404" autoAdjust="0"/>
  </p:normalViewPr>
  <p:slideViewPr>
    <p:cSldViewPr>
      <p:cViewPr varScale="1">
        <p:scale>
          <a:sx n="86" d="100"/>
          <a:sy n="86" d="100"/>
        </p:scale>
        <p:origin x="1320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SARS-CoV-2 Ausbrüche in Alten- und Pflegeheimen nach Datum der ersten Meldung eines Falles je Ausbruch bis KW 36</a:t>
            </a:r>
            <a:endParaRPr lang="de-DE" sz="1100">
              <a:effectLst/>
            </a:endParaRPr>
          </a:p>
        </c:rich>
      </c:tx>
      <c:layout>
        <c:manualLayout>
          <c:xMode val="edge"/>
          <c:yMode val="edge"/>
          <c:x val="0.11509689673701275"/>
          <c:y val="1.38800595276043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Epivurve_care_TOP!$D$1</c:f>
              <c:strCache>
                <c:ptCount val="1"/>
                <c:pt idx="0">
                  <c:v>Übermittelt bis KW 32</c:v>
                </c:pt>
              </c:strCache>
            </c:strRef>
          </c:tx>
          <c:spPr>
            <a:solidFill>
              <a:schemeClr val="accent6">
                <a:tint val="54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Epivurve_care_TOP!$A$2:$B$82</c:f>
              <c:multiLvlStrCache>
                <c:ptCount val="81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  <c:pt idx="78">
                    <c:v>34</c:v>
                  </c:pt>
                  <c:pt idx="79">
                    <c:v>35</c:v>
                  </c:pt>
                  <c:pt idx="80">
                    <c:v>36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Epivurve_care_TOP!$D$2:$D$82</c:f>
              <c:numCache>
                <c:formatCode>General</c:formatCode>
                <c:ptCount val="81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49</c:v>
                </c:pt>
                <c:pt idx="4">
                  <c:v>122</c:v>
                </c:pt>
                <c:pt idx="5">
                  <c:v>194</c:v>
                </c:pt>
                <c:pt idx="6">
                  <c:v>116</c:v>
                </c:pt>
                <c:pt idx="7">
                  <c:v>60</c:v>
                </c:pt>
                <c:pt idx="8">
                  <c:v>40</c:v>
                </c:pt>
                <c:pt idx="9">
                  <c:v>25</c:v>
                </c:pt>
                <c:pt idx="10">
                  <c:v>27</c:v>
                </c:pt>
                <c:pt idx="11">
                  <c:v>24</c:v>
                </c:pt>
                <c:pt idx="12">
                  <c:v>14</c:v>
                </c:pt>
                <c:pt idx="13">
                  <c:v>6</c:v>
                </c:pt>
                <c:pt idx="14">
                  <c:v>8</c:v>
                </c:pt>
                <c:pt idx="15">
                  <c:v>9</c:v>
                </c:pt>
                <c:pt idx="16">
                  <c:v>7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5</c:v>
                </c:pt>
                <c:pt idx="21">
                  <c:v>3</c:v>
                </c:pt>
                <c:pt idx="22">
                  <c:v>7</c:v>
                </c:pt>
                <c:pt idx="23">
                  <c:v>5</c:v>
                </c:pt>
                <c:pt idx="24">
                  <c:v>5</c:v>
                </c:pt>
                <c:pt idx="25">
                  <c:v>3</c:v>
                </c:pt>
                <c:pt idx="26">
                  <c:v>3</c:v>
                </c:pt>
                <c:pt idx="27">
                  <c:v>4</c:v>
                </c:pt>
                <c:pt idx="28">
                  <c:v>10</c:v>
                </c:pt>
                <c:pt idx="29">
                  <c:v>12</c:v>
                </c:pt>
                <c:pt idx="30">
                  <c:v>20</c:v>
                </c:pt>
                <c:pt idx="31">
                  <c:v>19</c:v>
                </c:pt>
                <c:pt idx="32">
                  <c:v>40</c:v>
                </c:pt>
                <c:pt idx="33">
                  <c:v>95</c:v>
                </c:pt>
                <c:pt idx="34">
                  <c:v>162</c:v>
                </c:pt>
                <c:pt idx="35">
                  <c:v>186</c:v>
                </c:pt>
                <c:pt idx="36">
                  <c:v>232</c:v>
                </c:pt>
                <c:pt idx="37">
                  <c:v>254</c:v>
                </c:pt>
                <c:pt idx="38">
                  <c:v>293</c:v>
                </c:pt>
                <c:pt idx="39">
                  <c:v>274</c:v>
                </c:pt>
                <c:pt idx="40">
                  <c:v>310</c:v>
                </c:pt>
                <c:pt idx="41">
                  <c:v>366</c:v>
                </c:pt>
                <c:pt idx="42">
                  <c:v>392</c:v>
                </c:pt>
                <c:pt idx="43">
                  <c:v>333</c:v>
                </c:pt>
                <c:pt idx="44">
                  <c:v>320</c:v>
                </c:pt>
                <c:pt idx="45">
                  <c:v>292</c:v>
                </c:pt>
                <c:pt idx="46">
                  <c:v>246</c:v>
                </c:pt>
                <c:pt idx="47">
                  <c:v>178</c:v>
                </c:pt>
                <c:pt idx="48">
                  <c:v>140</c:v>
                </c:pt>
                <c:pt idx="49">
                  <c:v>106</c:v>
                </c:pt>
                <c:pt idx="50">
                  <c:v>56</c:v>
                </c:pt>
                <c:pt idx="51">
                  <c:v>85</c:v>
                </c:pt>
                <c:pt idx="52">
                  <c:v>48</c:v>
                </c:pt>
                <c:pt idx="53">
                  <c:v>48</c:v>
                </c:pt>
                <c:pt idx="54">
                  <c:v>64</c:v>
                </c:pt>
                <c:pt idx="55">
                  <c:v>67</c:v>
                </c:pt>
                <c:pt idx="56">
                  <c:v>73</c:v>
                </c:pt>
                <c:pt idx="57">
                  <c:v>60</c:v>
                </c:pt>
                <c:pt idx="58">
                  <c:v>47</c:v>
                </c:pt>
                <c:pt idx="59">
                  <c:v>61</c:v>
                </c:pt>
                <c:pt idx="60">
                  <c:v>57</c:v>
                </c:pt>
                <c:pt idx="61">
                  <c:v>38</c:v>
                </c:pt>
                <c:pt idx="62">
                  <c:v>43</c:v>
                </c:pt>
                <c:pt idx="63">
                  <c:v>26</c:v>
                </c:pt>
                <c:pt idx="64">
                  <c:v>10</c:v>
                </c:pt>
                <c:pt idx="65">
                  <c:v>5</c:v>
                </c:pt>
                <c:pt idx="66">
                  <c:v>7</c:v>
                </c:pt>
                <c:pt idx="67">
                  <c:v>4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2</c:v>
                </c:pt>
                <c:pt idx="72">
                  <c:v>0</c:v>
                </c:pt>
                <c:pt idx="73">
                  <c:v>7</c:v>
                </c:pt>
                <c:pt idx="74">
                  <c:v>9</c:v>
                </c:pt>
                <c:pt idx="75">
                  <c:v>9</c:v>
                </c:pt>
                <c:pt idx="7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4A-400E-A497-9C44CD40FC9A}"/>
            </c:ext>
          </c:extLst>
        </c:ser>
        <c:ser>
          <c:idx val="2"/>
          <c:order val="1"/>
          <c:tx>
            <c:strRef>
              <c:f>Epivurve_care_TOP!$I$1</c:f>
              <c:strCache>
                <c:ptCount val="1"/>
                <c:pt idx="0">
                  <c:v>Neu übermittelt in KW 33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74"/>
            <c:invertIfNegative val="0"/>
            <c:bubble3D val="0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94A-400E-A497-9C44CD40FC9A}"/>
              </c:ext>
            </c:extLst>
          </c:dPt>
          <c:dPt>
            <c:idx val="75"/>
            <c:invertIfNegative val="0"/>
            <c:bubble3D val="0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94A-400E-A497-9C44CD40FC9A}"/>
              </c:ext>
            </c:extLst>
          </c:dPt>
          <c:dPt>
            <c:idx val="76"/>
            <c:invertIfNegative val="0"/>
            <c:bubble3D val="0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194A-400E-A497-9C44CD40FC9A}"/>
              </c:ext>
            </c:extLst>
          </c:dPt>
          <c:dPt>
            <c:idx val="77"/>
            <c:invertIfNegative val="0"/>
            <c:bubble3D val="0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194A-400E-A497-9C44CD40FC9A}"/>
              </c:ext>
            </c:extLst>
          </c:dPt>
          <c:cat>
            <c:multiLvlStrRef>
              <c:f>Epivurve_care_TOP!$A$2:$B$82</c:f>
              <c:multiLvlStrCache>
                <c:ptCount val="81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  <c:pt idx="78">
                    <c:v>34</c:v>
                  </c:pt>
                  <c:pt idx="79">
                    <c:v>35</c:v>
                  </c:pt>
                  <c:pt idx="80">
                    <c:v>36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Epivurve_care_TOP!$I$2:$I$79</c:f>
              <c:numCache>
                <c:formatCode>General</c:formatCode>
                <c:ptCount val="7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2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2</c:v>
                </c:pt>
                <c:pt idx="75">
                  <c:v>2</c:v>
                </c:pt>
                <c:pt idx="76">
                  <c:v>8</c:v>
                </c:pt>
                <c:pt idx="7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94A-400E-A497-9C44CD40FC9A}"/>
            </c:ext>
          </c:extLst>
        </c:ser>
        <c:ser>
          <c:idx val="4"/>
          <c:order val="2"/>
          <c:tx>
            <c:strRef>
              <c:f>Epivurve_care_TOP!$J$1</c:f>
              <c:strCache>
                <c:ptCount val="1"/>
                <c:pt idx="0">
                  <c:v>Neu übermittelt in KW 34</c:v>
                </c:pt>
              </c:strCache>
            </c:strRef>
          </c:tx>
          <c:spPr>
            <a:solidFill>
              <a:schemeClr val="accent6">
                <a:shade val="53000"/>
              </a:schemeClr>
            </a:solidFill>
            <a:ln>
              <a:noFill/>
            </a:ln>
            <a:effectLst/>
          </c:spPr>
          <c:invertIfNegative val="0"/>
          <c:dPt>
            <c:idx val="77"/>
            <c:invertIfNegative val="0"/>
            <c:bubble3D val="0"/>
            <c:spPr>
              <a:solidFill>
                <a:schemeClr val="accent6">
                  <a:shade val="53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94A-400E-A497-9C44CD40FC9A}"/>
              </c:ext>
            </c:extLst>
          </c:dPt>
          <c:dPt>
            <c:idx val="78"/>
            <c:invertIfNegative val="0"/>
            <c:bubble3D val="0"/>
            <c:spPr>
              <a:solidFill>
                <a:schemeClr val="accent6">
                  <a:shade val="53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94A-400E-A497-9C44CD40FC9A}"/>
              </c:ext>
            </c:extLst>
          </c:dPt>
          <c:cat>
            <c:multiLvlStrRef>
              <c:f>Epivurve_care_TOP!$A$2:$B$82</c:f>
              <c:multiLvlStrCache>
                <c:ptCount val="81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  <c:pt idx="78">
                    <c:v>34</c:v>
                  </c:pt>
                  <c:pt idx="79">
                    <c:v>35</c:v>
                  </c:pt>
                  <c:pt idx="80">
                    <c:v>36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Epivurve_care_TOP!$J$2:$J$80</c:f>
              <c:numCache>
                <c:formatCode>General</c:formatCode>
                <c:ptCount val="7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1</c:v>
                </c:pt>
                <c:pt idx="76">
                  <c:v>1</c:v>
                </c:pt>
                <c:pt idx="77">
                  <c:v>12</c:v>
                </c:pt>
                <c:pt idx="7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94A-400E-A497-9C44CD40FC9A}"/>
            </c:ext>
          </c:extLst>
        </c:ser>
        <c:ser>
          <c:idx val="3"/>
          <c:order val="3"/>
          <c:tx>
            <c:strRef>
              <c:f>Epivurve_care_TOP!$K$1</c:f>
              <c:strCache>
                <c:ptCount val="1"/>
                <c:pt idx="0">
                  <c:v>Neu übermittelt in KW 35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Epivurve_care_TOP!$A$2:$B$82</c:f>
              <c:multiLvlStrCache>
                <c:ptCount val="81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  <c:pt idx="78">
                    <c:v>34</c:v>
                  </c:pt>
                  <c:pt idx="79">
                    <c:v>35</c:v>
                  </c:pt>
                  <c:pt idx="80">
                    <c:v>36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Epivurve_care_TOP!$K$2:$K$81</c:f>
              <c:numCache>
                <c:formatCode>General</c:formatCode>
                <c:ptCount val="8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1</c:v>
                </c:pt>
                <c:pt idx="76">
                  <c:v>0</c:v>
                </c:pt>
                <c:pt idx="77">
                  <c:v>3</c:v>
                </c:pt>
                <c:pt idx="78">
                  <c:v>16</c:v>
                </c:pt>
                <c:pt idx="7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94A-400E-A497-9C44CD40FC9A}"/>
            </c:ext>
          </c:extLst>
        </c:ser>
        <c:ser>
          <c:idx val="1"/>
          <c:order val="4"/>
          <c:tx>
            <c:strRef>
              <c:f>Epivurve_care_TOP!$L$1</c:f>
              <c:strCache>
                <c:ptCount val="1"/>
                <c:pt idx="0">
                  <c:v>Neu übermittelt in KW 36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9"/>
            <c:invertIfNegative val="0"/>
            <c:bubble3D val="0"/>
            <c:spPr>
              <a:solidFill>
                <a:schemeClr val="accent6">
                  <a:tint val="77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94A-400E-A497-9C44CD40FC9A}"/>
              </c:ext>
            </c:extLst>
          </c:dPt>
          <c:cat>
            <c:multiLvlStrRef>
              <c:f>Epivurve_care_TOP!$A$2:$B$82</c:f>
              <c:multiLvlStrCache>
                <c:ptCount val="81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  <c:pt idx="78">
                    <c:v>34</c:v>
                  </c:pt>
                  <c:pt idx="79">
                    <c:v>35</c:v>
                  </c:pt>
                  <c:pt idx="80">
                    <c:v>36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Epivurve_care_TOP!$L$2:$L$82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1</c:v>
                </c:pt>
                <c:pt idx="77">
                  <c:v>1</c:v>
                </c:pt>
                <c:pt idx="78">
                  <c:v>6</c:v>
                </c:pt>
                <c:pt idx="79">
                  <c:v>12</c:v>
                </c:pt>
                <c:pt idx="8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94A-400E-A497-9C44CD40F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43104448"/>
        <c:axId val="343103464"/>
        <c:extLst/>
      </c:barChart>
      <c:catAx>
        <c:axId val="34310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3464"/>
        <c:crosses val="autoZero"/>
        <c:auto val="1"/>
        <c:lblAlgn val="ctr"/>
        <c:lblOffset val="100"/>
        <c:noMultiLvlLbl val="0"/>
      </c:catAx>
      <c:valAx>
        <c:axId val="343103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Nosokomiale SARS-CoV-2 Ausbrüche nach Datum der ersten Meldung eines Falles je Ausbruch bis KW 36</a:t>
            </a:r>
          </a:p>
        </c:rich>
      </c:tx>
      <c:layout>
        <c:manualLayout>
          <c:xMode val="edge"/>
          <c:yMode val="edge"/>
          <c:x val="0.11599195242474825"/>
          <c:y val="1.88300508831466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Epicurve_noso_TOP!$D$1</c:f>
              <c:strCache>
                <c:ptCount val="1"/>
                <c:pt idx="0">
                  <c:v>Übermittelt bis KW 32</c:v>
                </c:pt>
              </c:strCache>
            </c:strRef>
          </c:tx>
          <c:spPr>
            <a:solidFill>
              <a:schemeClr val="accent5">
                <a:tint val="54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Epicurve_noso_TOP!$A$2:$B$82</c:f>
              <c:multiLvlStrCache>
                <c:ptCount val="81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  <c:pt idx="78">
                    <c:v>34</c:v>
                  </c:pt>
                  <c:pt idx="79">
                    <c:v>35</c:v>
                  </c:pt>
                  <c:pt idx="80">
                    <c:v>36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Epicurve_noso_TOP!$D$2:$D$82</c:f>
              <c:numCache>
                <c:formatCode>General</c:formatCode>
                <c:ptCount val="81"/>
                <c:pt idx="0">
                  <c:v>0</c:v>
                </c:pt>
                <c:pt idx="1">
                  <c:v>6</c:v>
                </c:pt>
                <c:pt idx="2">
                  <c:v>23</c:v>
                </c:pt>
                <c:pt idx="3">
                  <c:v>65</c:v>
                </c:pt>
                <c:pt idx="4">
                  <c:v>125</c:v>
                </c:pt>
                <c:pt idx="5">
                  <c:v>149</c:v>
                </c:pt>
                <c:pt idx="6">
                  <c:v>102</c:v>
                </c:pt>
                <c:pt idx="7">
                  <c:v>49</c:v>
                </c:pt>
                <c:pt idx="8">
                  <c:v>37</c:v>
                </c:pt>
                <c:pt idx="9">
                  <c:v>28</c:v>
                </c:pt>
                <c:pt idx="10">
                  <c:v>14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8</c:v>
                </c:pt>
                <c:pt idx="15">
                  <c:v>8</c:v>
                </c:pt>
                <c:pt idx="16">
                  <c:v>6</c:v>
                </c:pt>
                <c:pt idx="17">
                  <c:v>11</c:v>
                </c:pt>
                <c:pt idx="18">
                  <c:v>10</c:v>
                </c:pt>
                <c:pt idx="19">
                  <c:v>11</c:v>
                </c:pt>
                <c:pt idx="20">
                  <c:v>11</c:v>
                </c:pt>
                <c:pt idx="21">
                  <c:v>6</c:v>
                </c:pt>
                <c:pt idx="22">
                  <c:v>12</c:v>
                </c:pt>
                <c:pt idx="23">
                  <c:v>10</c:v>
                </c:pt>
                <c:pt idx="24">
                  <c:v>10</c:v>
                </c:pt>
                <c:pt idx="25">
                  <c:v>17</c:v>
                </c:pt>
                <c:pt idx="26">
                  <c:v>13</c:v>
                </c:pt>
                <c:pt idx="27">
                  <c:v>18</c:v>
                </c:pt>
                <c:pt idx="28">
                  <c:v>24</c:v>
                </c:pt>
                <c:pt idx="29">
                  <c:v>16</c:v>
                </c:pt>
                <c:pt idx="30">
                  <c:v>24</c:v>
                </c:pt>
                <c:pt idx="31">
                  <c:v>36</c:v>
                </c:pt>
                <c:pt idx="32">
                  <c:v>54</c:v>
                </c:pt>
                <c:pt idx="33">
                  <c:v>82</c:v>
                </c:pt>
                <c:pt idx="34">
                  <c:v>126</c:v>
                </c:pt>
                <c:pt idx="35">
                  <c:v>146</c:v>
                </c:pt>
                <c:pt idx="36">
                  <c:v>146</c:v>
                </c:pt>
                <c:pt idx="37">
                  <c:v>131</c:v>
                </c:pt>
                <c:pt idx="38">
                  <c:v>187</c:v>
                </c:pt>
                <c:pt idx="39">
                  <c:v>142</c:v>
                </c:pt>
                <c:pt idx="40">
                  <c:v>218</c:v>
                </c:pt>
                <c:pt idx="41">
                  <c:v>226</c:v>
                </c:pt>
                <c:pt idx="42">
                  <c:v>257</c:v>
                </c:pt>
                <c:pt idx="43">
                  <c:v>169</c:v>
                </c:pt>
                <c:pt idx="44">
                  <c:v>157</c:v>
                </c:pt>
                <c:pt idx="45">
                  <c:v>199</c:v>
                </c:pt>
                <c:pt idx="46">
                  <c:v>200</c:v>
                </c:pt>
                <c:pt idx="47">
                  <c:v>206</c:v>
                </c:pt>
                <c:pt idx="48">
                  <c:v>166</c:v>
                </c:pt>
                <c:pt idx="49">
                  <c:v>153</c:v>
                </c:pt>
                <c:pt idx="50">
                  <c:v>145</c:v>
                </c:pt>
                <c:pt idx="51">
                  <c:v>145</c:v>
                </c:pt>
                <c:pt idx="52">
                  <c:v>122</c:v>
                </c:pt>
                <c:pt idx="53">
                  <c:v>101</c:v>
                </c:pt>
                <c:pt idx="54">
                  <c:v>94</c:v>
                </c:pt>
                <c:pt idx="55">
                  <c:v>101</c:v>
                </c:pt>
                <c:pt idx="56">
                  <c:v>117</c:v>
                </c:pt>
                <c:pt idx="57">
                  <c:v>96</c:v>
                </c:pt>
                <c:pt idx="58">
                  <c:v>86</c:v>
                </c:pt>
                <c:pt idx="59">
                  <c:v>92</c:v>
                </c:pt>
                <c:pt idx="60">
                  <c:v>107</c:v>
                </c:pt>
                <c:pt idx="61">
                  <c:v>93</c:v>
                </c:pt>
                <c:pt idx="62">
                  <c:v>60</c:v>
                </c:pt>
                <c:pt idx="63">
                  <c:v>37</c:v>
                </c:pt>
                <c:pt idx="64">
                  <c:v>13</c:v>
                </c:pt>
                <c:pt idx="65">
                  <c:v>16</c:v>
                </c:pt>
                <c:pt idx="66">
                  <c:v>11</c:v>
                </c:pt>
                <c:pt idx="67">
                  <c:v>2</c:v>
                </c:pt>
                <c:pt idx="68">
                  <c:v>2</c:v>
                </c:pt>
                <c:pt idx="69">
                  <c:v>4</c:v>
                </c:pt>
                <c:pt idx="70">
                  <c:v>4</c:v>
                </c:pt>
                <c:pt idx="71">
                  <c:v>9</c:v>
                </c:pt>
                <c:pt idx="72">
                  <c:v>7</c:v>
                </c:pt>
                <c:pt idx="73">
                  <c:v>8</c:v>
                </c:pt>
                <c:pt idx="74">
                  <c:v>10</c:v>
                </c:pt>
                <c:pt idx="75">
                  <c:v>9</c:v>
                </c:pt>
                <c:pt idx="7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EA-4641-9088-E13A79B50C15}"/>
            </c:ext>
          </c:extLst>
        </c:ser>
        <c:ser>
          <c:idx val="1"/>
          <c:order val="1"/>
          <c:tx>
            <c:strRef>
              <c:f>Epicurve_noso_TOP!$I$1</c:f>
              <c:strCache>
                <c:ptCount val="1"/>
                <c:pt idx="0">
                  <c:v>Neu übermittelt in KW 33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Pt>
            <c:idx val="76"/>
            <c:invertIfNegative val="0"/>
            <c:bubble3D val="0"/>
            <c:spPr>
              <a:solidFill>
                <a:schemeClr val="accent5">
                  <a:tint val="77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1EA-4641-9088-E13A79B50C15}"/>
              </c:ext>
            </c:extLst>
          </c:dPt>
          <c:cat>
            <c:multiLvlStrRef>
              <c:f>Epicurve_noso_TOP!$A$2:$B$82</c:f>
              <c:multiLvlStrCache>
                <c:ptCount val="81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  <c:pt idx="78">
                    <c:v>34</c:v>
                  </c:pt>
                  <c:pt idx="79">
                    <c:v>35</c:v>
                  </c:pt>
                  <c:pt idx="80">
                    <c:v>36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Epicurve_noso_TOP!$I$2:$I$79</c:f>
              <c:numCache>
                <c:formatCode>General</c:formatCode>
                <c:ptCount val="7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1</c:v>
                </c:pt>
                <c:pt idx="76">
                  <c:v>9</c:v>
                </c:pt>
                <c:pt idx="7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EA-4641-9088-E13A79B50C15}"/>
            </c:ext>
          </c:extLst>
        </c:ser>
        <c:ser>
          <c:idx val="4"/>
          <c:order val="2"/>
          <c:tx>
            <c:strRef>
              <c:f>Epicurve_noso_TOP!$J$1</c:f>
              <c:strCache>
                <c:ptCount val="1"/>
                <c:pt idx="0">
                  <c:v>Neu übermittelt in KW 34</c:v>
                </c:pt>
              </c:strCache>
            </c:strRef>
          </c:tx>
          <c:spPr>
            <a:solidFill>
              <a:schemeClr val="accent5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Epicurve_noso_TOP!$A$2:$B$82</c:f>
              <c:multiLvlStrCache>
                <c:ptCount val="81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  <c:pt idx="78">
                    <c:v>34</c:v>
                  </c:pt>
                  <c:pt idx="79">
                    <c:v>35</c:v>
                  </c:pt>
                  <c:pt idx="80">
                    <c:v>36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Epicurve_noso_TOP!$J$2:$J$80</c:f>
              <c:numCache>
                <c:formatCode>General</c:formatCode>
                <c:ptCount val="7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1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3</c:v>
                </c:pt>
                <c:pt idx="77">
                  <c:v>10</c:v>
                </c:pt>
                <c:pt idx="78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EA-4641-9088-E13A79B50C15}"/>
            </c:ext>
          </c:extLst>
        </c:ser>
        <c:ser>
          <c:idx val="3"/>
          <c:order val="3"/>
          <c:tx>
            <c:strRef>
              <c:f>Epicurve_noso_TOP!$K$1</c:f>
              <c:strCache>
                <c:ptCount val="1"/>
                <c:pt idx="0">
                  <c:v>Neu übermittelt in KW 35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Epicurve_noso_TOP!$A$2:$B$82</c:f>
              <c:multiLvlStrCache>
                <c:ptCount val="81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  <c:pt idx="78">
                    <c:v>34</c:v>
                  </c:pt>
                  <c:pt idx="79">
                    <c:v>35</c:v>
                  </c:pt>
                  <c:pt idx="80">
                    <c:v>36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Epicurve_noso_TOP!$K$2:$K$81</c:f>
              <c:numCache>
                <c:formatCode>General</c:formatCode>
                <c:ptCount val="8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1</c:v>
                </c:pt>
                <c:pt idx="76">
                  <c:v>2</c:v>
                </c:pt>
                <c:pt idx="77">
                  <c:v>3</c:v>
                </c:pt>
                <c:pt idx="78">
                  <c:v>14</c:v>
                </c:pt>
                <c:pt idx="79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1EA-4641-9088-E13A79B50C15}"/>
            </c:ext>
          </c:extLst>
        </c:ser>
        <c:ser>
          <c:idx val="2"/>
          <c:order val="4"/>
          <c:tx>
            <c:strRef>
              <c:f>Epicurve_noso_TOP!$L$1</c:f>
              <c:strCache>
                <c:ptCount val="1"/>
                <c:pt idx="0">
                  <c:v>Neu übermittelt in KW 36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Epicurve_noso_TOP!$A$2:$B$82</c:f>
              <c:multiLvlStrCache>
                <c:ptCount val="81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  <c:pt idx="78">
                    <c:v>34</c:v>
                  </c:pt>
                  <c:pt idx="79">
                    <c:v>35</c:v>
                  </c:pt>
                  <c:pt idx="80">
                    <c:v>36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Epicurve_noso_TOP!$L$2:$L$82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1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1</c:v>
                </c:pt>
                <c:pt idx="76">
                  <c:v>2</c:v>
                </c:pt>
                <c:pt idx="77">
                  <c:v>0</c:v>
                </c:pt>
                <c:pt idx="78">
                  <c:v>9</c:v>
                </c:pt>
                <c:pt idx="79">
                  <c:v>21</c:v>
                </c:pt>
                <c:pt idx="8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1EA-4641-9088-E13A79B50C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59345848"/>
        <c:axId val="659344536"/>
        <c:extLst/>
      </c:barChart>
      <c:catAx>
        <c:axId val="659345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4536"/>
        <c:crosses val="autoZero"/>
        <c:auto val="1"/>
        <c:lblAlgn val="ctr"/>
        <c:lblOffset val="100"/>
        <c:noMultiLvlLbl val="0"/>
      </c:catAx>
      <c:valAx>
        <c:axId val="659344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5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2996" y="34352"/>
            <a:ext cx="8699484" cy="874368"/>
          </a:xfrm>
          <a:solidFill>
            <a:schemeClr val="bg1"/>
          </a:solidFill>
        </p:spPr>
        <p:txBody>
          <a:bodyPr/>
          <a:lstStyle/>
          <a:p>
            <a:r>
              <a:rPr lang="de-DE" sz="2300" dirty="0"/>
              <a:t>Anzahl der Testungen und </a:t>
            </a:r>
            <a:r>
              <a:rPr lang="de-DE" sz="2300" dirty="0" err="1"/>
              <a:t>Positivenanteile</a:t>
            </a:r>
            <a:r>
              <a:rPr lang="de-DE" sz="2300" dirty="0"/>
              <a:t> </a:t>
            </a:r>
            <a:r>
              <a:rPr lang="de-DE" sz="2300"/>
              <a:t>pro Woche (</a:t>
            </a:r>
            <a:r>
              <a:rPr lang="de-DE" sz="2300" dirty="0"/>
              <a:t>SARS </a:t>
            </a:r>
            <a:r>
              <a:rPr lang="de-DE" sz="2300"/>
              <a:t>in ARS) </a:t>
            </a:r>
            <a:r>
              <a:rPr lang="de-DE" sz="1800" b="0" dirty="0"/>
              <a:t>Datenstand 14.09.2021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EA23947-8F9B-4864-826B-B8D2842D0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678687"/>
            <a:ext cx="4283968" cy="257704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96CAD4A-EE6A-4E20-A917-5ABB54365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94244"/>
            <a:ext cx="4139952" cy="259114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80552E7-2734-40AF-B381-143F19828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4036"/>
            <a:ext cx="4860032" cy="308102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C437D5A-C2AB-4EBD-ABCA-358A7BE33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4270" y="3804356"/>
            <a:ext cx="4879729" cy="308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-243408"/>
            <a:ext cx="9079910" cy="874368"/>
          </a:xfrm>
        </p:spPr>
        <p:txBody>
          <a:bodyPr/>
          <a:lstStyle/>
          <a:p>
            <a:r>
              <a:rPr lang="de-DE" sz="2000" dirty="0"/>
              <a:t>Alterstratifizierte Testungen und </a:t>
            </a:r>
            <a:r>
              <a:rPr lang="de-DE" sz="2000" dirty="0" err="1"/>
              <a:t>Positivenanteile</a:t>
            </a:r>
            <a:r>
              <a:rPr lang="de-DE" sz="2000" dirty="0"/>
              <a:t> (SARS in ARS)</a:t>
            </a:r>
            <a:r>
              <a:rPr lang="de-DE" sz="1800" b="0" dirty="0"/>
              <a:t>– Datenstand 07.09.2021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59BF86D-4009-4C9A-AD1B-F48FF205F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4" y="478682"/>
            <a:ext cx="5010844" cy="310956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9946AEF-F19B-4A4B-94D9-6B7FD109B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463" y="3501008"/>
            <a:ext cx="5402537" cy="338437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D6D3D18-8AEE-47ED-B52B-C8DD4F375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6340" y="559898"/>
            <a:ext cx="4097660" cy="257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24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3735459-A30C-4B9D-BCAC-CEDE2FB61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941334E-5E45-457A-A3F3-A55031AD4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-243408"/>
            <a:ext cx="8928992" cy="874368"/>
          </a:xfrm>
        </p:spPr>
        <p:txBody>
          <a:bodyPr/>
          <a:lstStyle/>
          <a:p>
            <a:r>
              <a:rPr lang="de-DE" sz="1800" dirty="0"/>
              <a:t>Bundesland- und Alterstratifizierte Auswertungen (SARS in ARS) </a:t>
            </a:r>
            <a:r>
              <a:rPr lang="de-DE" sz="1800" b="0" dirty="0"/>
              <a:t>– Datenstand 07.09.2021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3F89315-1C64-40E3-A131-FC9BD129D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48879"/>
            <a:ext cx="4871797" cy="308012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A2C5557-F57E-4B2C-86AE-022473A80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276" y="3354253"/>
            <a:ext cx="5599723" cy="353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20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DAF1B22-9CFF-415F-B321-7AD8645CC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CB7ACB7-BC40-4CF6-AD83-48929CDB9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7983646" cy="874368"/>
          </a:xfrm>
        </p:spPr>
        <p:txBody>
          <a:bodyPr/>
          <a:lstStyle/>
          <a:p>
            <a:r>
              <a:rPr lang="de-DE" dirty="0"/>
              <a:t>Testungen und </a:t>
            </a:r>
            <a:r>
              <a:rPr lang="de-DE" dirty="0" err="1"/>
              <a:t>Positivenanteile</a:t>
            </a:r>
            <a:r>
              <a:rPr lang="de-DE" dirty="0"/>
              <a:t> nach Abnahmeort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A42C78D-EC4F-4317-987C-A65AA23D3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" y="819457"/>
            <a:ext cx="5184655" cy="325761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5AB9B6C-07A3-4D2A-973B-ED7AC1EEF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190" y="4071950"/>
            <a:ext cx="4343809" cy="274142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02E22D9-88C0-47AE-B836-710900DAC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859" y="952632"/>
            <a:ext cx="3991653" cy="247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36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6D87F6B-81F6-4DD0-991A-3597557A8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E55D52D-5F4A-48A2-B018-7761CB3AD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0953"/>
            <a:ext cx="7983646" cy="360487"/>
          </a:xfrm>
        </p:spPr>
        <p:txBody>
          <a:bodyPr/>
          <a:lstStyle/>
          <a:p>
            <a:r>
              <a:rPr lang="de-DE" dirty="0"/>
              <a:t>Monatsbericht (SARS in ARS)</a:t>
            </a:r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89E28A19-F63A-4F52-A57A-14AA04C050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42024" y="381441"/>
            <a:ext cx="5150056" cy="254350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6" name="Picture">
            <a:extLst>
              <a:ext uri="{FF2B5EF4-FFF2-40B4-BE49-F238E27FC236}">
                <a16:creationId xmlns:a16="http://schemas.microsoft.com/office/drawing/2014/main" id="{B0CC398E-6A83-452E-83FD-82E514B31E2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8884" y="3289284"/>
            <a:ext cx="5842000" cy="324548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7" name="Picture">
            <a:extLst>
              <a:ext uri="{FF2B5EF4-FFF2-40B4-BE49-F238E27FC236}">
                <a16:creationId xmlns:a16="http://schemas.microsoft.com/office/drawing/2014/main" id="{3F19D6BD-928D-407E-8455-11DF01FBEDE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5326600" y="-27384"/>
            <a:ext cx="3853912" cy="1975179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8" name="Picture">
            <a:extLst>
              <a:ext uri="{FF2B5EF4-FFF2-40B4-BE49-F238E27FC236}">
                <a16:creationId xmlns:a16="http://schemas.microsoft.com/office/drawing/2014/main" id="{6EC753D8-F579-42B2-A5DC-0420D8040AF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5395416" y="1916832"/>
            <a:ext cx="3785096" cy="237626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9" name="Picture">
            <a:extLst>
              <a:ext uri="{FF2B5EF4-FFF2-40B4-BE49-F238E27FC236}">
                <a16:creationId xmlns:a16="http://schemas.microsoft.com/office/drawing/2014/main" id="{B815B26B-5565-4FE2-86CD-891628F8D43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5395416" y="4293096"/>
            <a:ext cx="3722940" cy="252028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8056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254160-34B7-4615-A5B1-2B5CF7D0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9054DB-90A7-48CE-945B-C7E14A2F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4624"/>
            <a:ext cx="4680520" cy="504056"/>
          </a:xfrm>
        </p:spPr>
        <p:txBody>
          <a:bodyPr/>
          <a:lstStyle/>
          <a:p>
            <a:r>
              <a:rPr lang="de-DE" dirty="0"/>
              <a:t>Ausbrüche aus den Meldedaten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1E91D426-DC11-4F1E-B33B-A47BA8F42D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9312925"/>
              </p:ext>
            </p:extLst>
          </p:nvPr>
        </p:nvGraphicFramePr>
        <p:xfrm>
          <a:off x="3383280" y="3799284"/>
          <a:ext cx="576072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4755648F-587F-48FD-B3BF-EC768254C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9997435"/>
              </p:ext>
            </p:extLst>
          </p:nvPr>
        </p:nvGraphicFramePr>
        <p:xfrm>
          <a:off x="107504" y="836712"/>
          <a:ext cx="576072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077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Bildschirmpräsentation (4:3)</PresentationFormat>
  <Paragraphs>14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ＭＳ 明朝</vt:lpstr>
      <vt:lpstr>Wingdings</vt:lpstr>
      <vt:lpstr>Office-Design</vt:lpstr>
      <vt:lpstr>Anzahl der Testungen und Positivenanteile pro Woche (SARS in ARS) Datenstand 14.09.2021</vt:lpstr>
      <vt:lpstr>Alterstratifizierte Testungen und Positivenanteile (SARS in ARS)– Datenstand 07.09.2021</vt:lpstr>
      <vt:lpstr>Bundesland- und Alterstratifizierte Auswertungen (SARS in ARS) – Datenstand 07.09.2021</vt:lpstr>
      <vt:lpstr>Testungen und Positivenanteile nach Abnahmeort</vt:lpstr>
      <vt:lpstr>Monatsbericht (SARS in ARS)</vt:lpstr>
      <vt:lpstr>Ausbrüche aus den Meldedaten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Eckmanns, Tim</cp:lastModifiedBy>
  <cp:revision>366</cp:revision>
  <dcterms:created xsi:type="dcterms:W3CDTF">2020-01-21T10:42:53Z</dcterms:created>
  <dcterms:modified xsi:type="dcterms:W3CDTF">2021-09-15T08:01:00Z</dcterms:modified>
</cp:coreProperties>
</file>