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98" r:id="rId3"/>
    <p:sldId id="310" r:id="rId4"/>
    <p:sldId id="305" r:id="rId5"/>
    <p:sldId id="295" r:id="rId6"/>
    <p:sldId id="311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64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36-2021\Daten\fixed_version\2021-09-13_sequencing_desh_report_KW35_c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'[2021-09-13_sequencing_desh_report_KW35_csi.xlsx]Datenquellen'!$N$1</c:f>
              <c:strCache>
                <c:ptCount val="1"/>
                <c:pt idx="0">
                  <c:v>Anteil Global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'[2021-09-13_sequencing_desh_report_KW35_csi.xlsx]Datenquellen'!$N$2:$N$36</c:f>
              <c:numCache>
                <c:formatCode>General</c:formatCode>
                <c:ptCount val="35"/>
                <c:pt idx="0">
                  <c:v>4.4270296281020138E-3</c:v>
                </c:pt>
                <c:pt idx="1">
                  <c:v>1.1132973445672099E-2</c:v>
                </c:pt>
                <c:pt idx="2">
                  <c:v>2.7684449608021688E-2</c:v>
                </c:pt>
                <c:pt idx="3">
                  <c:v>5.0462121406077982E-2</c:v>
                </c:pt>
                <c:pt idx="4">
                  <c:v>8.1336823032011271E-2</c:v>
                </c:pt>
                <c:pt idx="5">
                  <c:v>0.12710379716934705</c:v>
                </c:pt>
                <c:pt idx="6">
                  <c:v>0.14231738035264482</c:v>
                </c:pt>
                <c:pt idx="7">
                  <c:v>0.13819839960256206</c:v>
                </c:pt>
                <c:pt idx="8">
                  <c:v>0.14880422120194614</c:v>
                </c:pt>
                <c:pt idx="9">
                  <c:v>0.14168115779435689</c:v>
                </c:pt>
                <c:pt idx="10">
                  <c:v>0.12473271560940841</c:v>
                </c:pt>
                <c:pt idx="11">
                  <c:v>0.10110001634113408</c:v>
                </c:pt>
                <c:pt idx="12">
                  <c:v>0.11187807669252148</c:v>
                </c:pt>
                <c:pt idx="13">
                  <c:v>0.10394222800994436</c:v>
                </c:pt>
                <c:pt idx="14">
                  <c:v>0.11502337501408133</c:v>
                </c:pt>
                <c:pt idx="15">
                  <c:v>0.10924375552608311</c:v>
                </c:pt>
                <c:pt idx="16">
                  <c:v>0.11536952046839834</c:v>
                </c:pt>
                <c:pt idx="17">
                  <c:v>0.13269579163078019</c:v>
                </c:pt>
                <c:pt idx="18">
                  <c:v>0.13857921029606843</c:v>
                </c:pt>
                <c:pt idx="19">
                  <c:v>0.16668878566688786</c:v>
                </c:pt>
                <c:pt idx="20">
                  <c:v>0.21523178807947019</c:v>
                </c:pt>
                <c:pt idx="21">
                  <c:v>0.24028387968908416</c:v>
                </c:pt>
                <c:pt idx="22">
                  <c:v>0.25792661204132528</c:v>
                </c:pt>
                <c:pt idx="23">
                  <c:v>0.30934656741108352</c:v>
                </c:pt>
                <c:pt idx="24">
                  <c:v>0.3501767519234768</c:v>
                </c:pt>
                <c:pt idx="25">
                  <c:v>0.42196132596685082</c:v>
                </c:pt>
                <c:pt idx="26">
                  <c:v>0.36839266450916935</c:v>
                </c:pt>
                <c:pt idx="27">
                  <c:v>0.30793825799338481</c:v>
                </c:pt>
                <c:pt idx="28">
                  <c:v>0.33608968752484697</c:v>
                </c:pt>
                <c:pt idx="29">
                  <c:v>0.28116092251878727</c:v>
                </c:pt>
                <c:pt idx="30">
                  <c:v>0.21432305279665448</c:v>
                </c:pt>
                <c:pt idx="31">
                  <c:v>0.2337942955920484</c:v>
                </c:pt>
                <c:pt idx="32">
                  <c:v>0.18633896659753785</c:v>
                </c:pt>
                <c:pt idx="33">
                  <c:v>0.16285213925541231</c:v>
                </c:pt>
                <c:pt idx="34">
                  <c:v>0.10424404961448207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88-4CE0-9780-13C866519E2E}"/>
            </c:ext>
          </c:extLst>
        </c:ser>
        <c:ser>
          <c:idx val="1"/>
          <c:order val="1"/>
          <c:tx>
            <c:strRef>
              <c:f>'[2021-09-13_sequencing_desh_report_KW35_csi.xlsx]Datenquellen'!$O$1</c:f>
              <c:strCache>
                <c:ptCount val="1"/>
                <c:pt idx="0">
                  <c:v>Anteil Stichprobe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'[2021-09-13_sequencing_desh_report_KW35_csi.xlsx]Datenquellen'!$O$2:$O$36</c:f>
              <c:numCache>
                <c:formatCode>General</c:formatCode>
                <c:ptCount val="35"/>
                <c:pt idx="0">
                  <c:v>1.2923626864645632E-3</c:v>
                </c:pt>
                <c:pt idx="1">
                  <c:v>4.7592620621226649E-3</c:v>
                </c:pt>
                <c:pt idx="2">
                  <c:v>1.7772474644393507E-2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6.9269521410579349E-2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5.3584450552532678E-2</c:v>
                </c:pt>
                <c:pt idx="10">
                  <c:v>4.4039828074040478E-2</c:v>
                </c:pt>
                <c:pt idx="11">
                  <c:v>3.1134160710753325E-2</c:v>
                </c:pt>
                <c:pt idx="12">
                  <c:v>3.4086574267497415E-2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4.8350212348905588E-2</c:v>
                </c:pt>
                <c:pt idx="18">
                  <c:v>5.5586915413056361E-2</c:v>
                </c:pt>
                <c:pt idx="19">
                  <c:v>7.5855531329983891E-2</c:v>
                </c:pt>
                <c:pt idx="20">
                  <c:v>9.6461301759314999E-2</c:v>
                </c:pt>
                <c:pt idx="21">
                  <c:v>0.11075170182976875</c:v>
                </c:pt>
                <c:pt idx="22">
                  <c:v>0.11784823655147844</c:v>
                </c:pt>
                <c:pt idx="23">
                  <c:v>0.14364488558036945</c:v>
                </c:pt>
                <c:pt idx="24">
                  <c:v>0.16302765647743814</c:v>
                </c:pt>
                <c:pt idx="25">
                  <c:v>0.20418968692449355</c:v>
                </c:pt>
                <c:pt idx="26">
                  <c:v>0.15839626033800791</c:v>
                </c:pt>
                <c:pt idx="27">
                  <c:v>0.12205071664829106</c:v>
                </c:pt>
                <c:pt idx="28">
                  <c:v>0.15369324958257136</c:v>
                </c:pt>
                <c:pt idx="29">
                  <c:v>0.1037833635656906</c:v>
                </c:pt>
                <c:pt idx="30">
                  <c:v>8.3333333333333329E-2</c:v>
                </c:pt>
                <c:pt idx="31">
                  <c:v>7.7787381158167676E-2</c:v>
                </c:pt>
                <c:pt idx="32">
                  <c:v>6.6849049110885586E-2</c:v>
                </c:pt>
                <c:pt idx="33">
                  <c:v>5.4787282224704852E-2</c:v>
                </c:pt>
                <c:pt idx="34">
                  <c:v>2.5745893395910158E-2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88-4CE0-9780-13C86651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Berlin, 15.09.2021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BFE70B-368C-464F-8754-867C1846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55697"/>
              </p:ext>
            </p:extLst>
          </p:nvPr>
        </p:nvGraphicFramePr>
        <p:xfrm>
          <a:off x="1611712" y="843561"/>
          <a:ext cx="7343484" cy="1257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316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1.951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2.381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3.079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3.620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09474A-A381-422E-891F-D1BB2311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5473"/>
              </p:ext>
            </p:extLst>
          </p:nvPr>
        </p:nvGraphicFramePr>
        <p:xfrm>
          <a:off x="1576496" y="2219191"/>
          <a:ext cx="7378699" cy="1267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21130468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3003047957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4163881087"/>
                    </a:ext>
                  </a:extLst>
                </a:gridCol>
                <a:gridCol w="1624870">
                  <a:extLst>
                    <a:ext uri="{9D8B030D-6E8A-4147-A177-3AD203B41FA5}">
                      <a16:colId xmlns:a16="http://schemas.microsoft.com/office/drawing/2014/main" val="2708893821"/>
                    </a:ext>
                  </a:extLst>
                </a:gridCol>
                <a:gridCol w="1605869">
                  <a:extLst>
                    <a:ext uri="{9D8B030D-6E8A-4147-A177-3AD203B41FA5}">
                      <a16:colId xmlns:a16="http://schemas.microsoft.com/office/drawing/2014/main" val="1654852884"/>
                    </a:ext>
                  </a:extLst>
                </a:gridCol>
              </a:tblGrid>
              <a:tr h="20872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 2021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B.1.1.7 (Alpha)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B.1.351 (Beta)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P.1 (Gamma)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B.1.617.2 (Delta)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014897"/>
                  </a:ext>
                </a:extLst>
              </a:tr>
              <a:tr h="137481"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688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929113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658984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459316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3289331"/>
                  </a:ext>
                </a:extLst>
              </a:tr>
              <a:tr h="110774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6202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C01CC-0E39-4350-88C1-7CFD9D5B58CF}"/>
              </a:ext>
            </a:extLst>
          </p:cNvPr>
          <p:cNvSpPr txBox="1"/>
          <p:nvPr/>
        </p:nvSpPr>
        <p:spPr>
          <a:xfrm>
            <a:off x="156720" y="2327793"/>
            <a:ext cx="135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 Testzahl-</a:t>
            </a:r>
            <a:br>
              <a:rPr lang="de-DE" dirty="0"/>
            </a:br>
            <a:r>
              <a:rPr lang="de-DE" dirty="0" err="1"/>
              <a:t>erfassung</a:t>
            </a:r>
            <a:r>
              <a:rPr lang="de-DE" dirty="0"/>
              <a:t> 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C370BF1-3D39-41B4-A1A1-4B478CD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1840"/>
              </p:ext>
            </p:extLst>
          </p:nvPr>
        </p:nvGraphicFramePr>
        <p:xfrm>
          <a:off x="1576496" y="3548694"/>
          <a:ext cx="7378700" cy="1245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B.1.1.7 (Alpha)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B.1.351 (Beta)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P.1 (Gamma)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B.1.617.2 (Delta)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324227"/>
                  </a:ext>
                </a:extLst>
              </a:tr>
              <a:tr h="186016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862660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6DB1996-7539-4AD2-9C43-1F08FEC230DD}"/>
              </a:ext>
            </a:extLst>
          </p:cNvPr>
          <p:cNvSpPr txBox="1"/>
          <p:nvPr/>
        </p:nvSpPr>
        <p:spPr>
          <a:xfrm>
            <a:off x="203684" y="3659302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IfSG-Daten</a:t>
            </a:r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BFE70B-368C-464F-8754-867C1846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VOI in Stichprobe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9AD1420-7990-46C3-B7DE-DBF153CA26E3}"/>
              </a:ext>
            </a:extLst>
          </p:cNvPr>
          <p:cNvGraphicFramePr>
            <a:graphicFrameLocks noGrp="1"/>
          </p:cNvGraphicFramePr>
          <p:nvPr/>
        </p:nvGraphicFramePr>
        <p:xfrm>
          <a:off x="457201" y="1951069"/>
          <a:ext cx="7983536" cy="2189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942">
                  <a:extLst>
                    <a:ext uri="{9D8B030D-6E8A-4147-A177-3AD203B41FA5}">
                      <a16:colId xmlns:a16="http://schemas.microsoft.com/office/drawing/2014/main" val="1209752020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1122801271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2232503646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4272674192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1495862353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4208031642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1660110786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3615802354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B.1.1.318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B.1.525 (Eta)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B.1.617.1 (Kappa)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B.1.620</a:t>
                      </a:r>
                      <a:br>
                        <a:rPr lang="de-DE" sz="1100">
                          <a:effectLst/>
                        </a:rPr>
                      </a:b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B.1.621 (My)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C.36.3 </a:t>
                      </a:r>
                      <a:br>
                        <a:rPr lang="de-DE" sz="1100">
                          <a:effectLst/>
                        </a:rPr>
                      </a:b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C.37 (Lambda)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4019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14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931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055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93064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642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978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9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357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1441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889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68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A338D2-DE7E-4C31-B473-A2272B2D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EDDD93-BE96-442E-ACE0-63A5410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Anteile der Genomsequenzierung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55318"/>
              </p:ext>
            </p:extLst>
          </p:nvPr>
        </p:nvGraphicFramePr>
        <p:xfrm>
          <a:off x="6422232" y="1668780"/>
          <a:ext cx="2286000" cy="20821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19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78121"/>
                  </a:ext>
                </a:extLst>
              </a:tr>
            </a:tbl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3646665-2F36-4061-8E85-FB3CB743F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558878"/>
              </p:ext>
            </p:extLst>
          </p:nvPr>
        </p:nvGraphicFramePr>
        <p:xfrm>
          <a:off x="286057" y="1352695"/>
          <a:ext cx="5238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168757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1C129B-68DB-44B1-BB45-513727E08C70}"/>
              </a:ext>
            </a:extLst>
          </p:cNvPr>
          <p:cNvSpPr txBox="1"/>
          <p:nvPr/>
        </p:nvSpPr>
        <p:spPr>
          <a:xfrm>
            <a:off x="6104771" y="821361"/>
            <a:ext cx="311543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3AC820-5848-4D3E-8B72-32CE5C52DB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61" y="278642"/>
            <a:ext cx="6446374" cy="46881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D1809F3-580A-4849-B653-4E9888705906}"/>
              </a:ext>
            </a:extLst>
          </p:cNvPr>
          <p:cNvSpPr txBox="1"/>
          <p:nvPr/>
        </p:nvSpPr>
        <p:spPr>
          <a:xfrm>
            <a:off x="4073857" y="1221471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AD891A-0925-499C-89C7-7AC2C03188E2}"/>
              </a:ext>
            </a:extLst>
          </p:cNvPr>
          <p:cNvSpPr txBox="1"/>
          <p:nvPr/>
        </p:nvSpPr>
        <p:spPr>
          <a:xfrm>
            <a:off x="6564580" y="1224514"/>
            <a:ext cx="624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Delta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0F8B6D-726E-4A9D-AAE3-6E16954FA822}"/>
              </a:ext>
            </a:extLst>
          </p:cNvPr>
          <p:cNvSpPr txBox="1"/>
          <p:nvPr/>
        </p:nvSpPr>
        <p:spPr>
          <a:xfrm>
            <a:off x="3944200" y="3549356"/>
            <a:ext cx="562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Beta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FAD37F-1B7F-4676-826F-C95137AC74B2}"/>
              </a:ext>
            </a:extLst>
          </p:cNvPr>
          <p:cNvSpPr txBox="1"/>
          <p:nvPr/>
        </p:nvSpPr>
        <p:spPr>
          <a:xfrm>
            <a:off x="5602851" y="3549355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Gamma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BC2A2F2-F6DD-486B-AF71-A5B820214FD0}"/>
              </a:ext>
            </a:extLst>
          </p:cNvPr>
          <p:cNvCxnSpPr>
            <a:cxnSpLocks/>
          </p:cNvCxnSpPr>
          <p:nvPr/>
        </p:nvCxnSpPr>
        <p:spPr>
          <a:xfrm flipH="1">
            <a:off x="3766782" y="3780429"/>
            <a:ext cx="225188" cy="30707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90B19C6-DA60-47BC-9F6E-CFDB0115ABC5}"/>
              </a:ext>
            </a:extLst>
          </p:cNvPr>
          <p:cNvCxnSpPr>
            <a:cxnSpLocks/>
          </p:cNvCxnSpPr>
          <p:nvPr/>
        </p:nvCxnSpPr>
        <p:spPr>
          <a:xfrm flipH="1">
            <a:off x="5403743" y="3802551"/>
            <a:ext cx="280086" cy="33657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2FF009-6C2A-46F3-AA8E-0823046BC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FF1DE0-5D1B-421E-8E8F-A20AE786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49A8AF-72D6-4942-8869-B5C771AD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C90995-90C3-4AED-8CF4-0B914C2D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BF537B3-6245-4FDC-9688-63B97B4C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Delta Sublinien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3C9252-CF66-428D-B0B5-C588CF65C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47" y="1087149"/>
            <a:ext cx="5060156" cy="36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1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Bildschirmpräsentation (16:9)</PresentationFormat>
  <Paragraphs>250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 in Erhebungssystemen</vt:lpstr>
      <vt:lpstr>Übersicht VOI in Stichprobe</vt:lpstr>
      <vt:lpstr>Anteile der Genomsequenzierung</vt:lpstr>
      <vt:lpstr>VOC /VOI</vt:lpstr>
      <vt:lpstr>Delta Sublinien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688</cp:revision>
  <dcterms:created xsi:type="dcterms:W3CDTF">2015-11-02T12:29:13Z</dcterms:created>
  <dcterms:modified xsi:type="dcterms:W3CDTF">2021-09-15T08:37:08Z</dcterms:modified>
</cp:coreProperties>
</file>