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1" r:id="rId10"/>
    <p:sldId id="638" r:id="rId11"/>
    <p:sldId id="63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C94"/>
    <a:srgbClr val="FFFFFF"/>
    <a:srgbClr val="64AFF5"/>
    <a:srgbClr val="E6E6E6"/>
    <a:srgbClr val="006EC7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1008" autoAdjust="0"/>
  </p:normalViewPr>
  <p:slideViewPr>
    <p:cSldViewPr snapToGrid="0" snapToObjects="1">
      <p:cViewPr varScale="1">
        <p:scale>
          <a:sx n="67" d="100"/>
          <a:sy n="67" d="100"/>
        </p:scale>
        <p:origin x="1790" y="53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62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Seit Mitte August zeichnet sich wieder ein Anstieg ab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Niveau der Zahl an Ausbrüchen Ende August 2021 wurde im Vorjahr erst Mitte Oktober beobachtet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lag im Juli/August 2021 bei 66%, im Juli/August 2020 waren es nur 27%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mit bis zu 28 Fällen vor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Ausbrüche in den letzten 4 Wochen v. a. in NRW (n=31) und BW (n=20)</a:t>
            </a:r>
          </a:p>
          <a:p>
            <a:pPr marL="171450" indent="-171450">
              <a:buFontTx/>
              <a:buChar char="-"/>
            </a:pPr>
            <a:r>
              <a:rPr lang="de-DE" dirty="0"/>
              <a:t>Feriendichte KW 36: 28%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95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Niveau der Zahl an Ausbrüchen Ende August 2021 wurde im Vorjahr erst Mitte Oktober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Juli 2021 insbesondere AG 6-14 betroffen (74% an allen Ausbruchsfällen; AG 21 </a:t>
            </a:r>
            <a:r>
              <a:rPr lang="de-DE"/>
              <a:t>nur bei 7%)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4 Fälle, median: 3 Fälle pro Ausbruch; 10 Ausbrüche mit &gt; 10 Fällen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Ca. 1/3 der Ausbrüche in NRW (n=73); gefolgt von BB (n=30), BE (n=29)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Leichter Rückgang in 36. KW zur Vorwoche (3,4; Vorwoche: 3,6 %)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nur bei den 15- bis 34-Jährigen, in allen anderen AGs (leicht) gesunken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Gesamt-ARE-Rate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gestiegen: KW 36: 895 (Vorwoche 823)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in allen AGs; prozentualer Anstieg liegt zwischen 6 % (35-59J.) und 12 % (5-14J.)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36. KW Ferien: in 28% der BL (nur noch BA-</a:t>
            </a:r>
            <a:r>
              <a:rPr lang="de-DE" dirty="0" err="1"/>
              <a:t>Wü</a:t>
            </a:r>
            <a:r>
              <a:rPr lang="de-DE" dirty="0"/>
              <a:t>, BAY)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Unterschiedliche Entwicklung in den einzelnen BL: Beispiel: In BB/BE sehr deutlicher/kontinuierlicher Anstieg in nahezu allen AGs, in BAY (noch Ferien) dagegen eher stagnierend!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\\rki.local\daten\Projekte\FG36_AGI\Wochenberichte\Berichterstellung\Saison_2020_21\Woche_36_2021\AGI-Wochenbericht_2021-09-14.xls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deutlich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nahezu Verdopplung der Fallzahlen in AG 0 bis 4 Jahre  (42% der SARI-Fälle mit RSV-Diagnose),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Jahre wieder leichter Rückgang, aber immer noch deutlich über Niveau der Vorjahre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auch in AG 15-34 (pendelt seit einigen Wochen) und AG 80+ ; beide AG leicht über Vorjahresniveau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deutlich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nahezu Verdopplung der Fallzahlen in AG 0 bis 4 Jahre  (42% der SARI-Fälle mit RSV-Diagnose),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Jahre wieder leichter Rückgang, aber immer noch deutlich über Niveau der Vorjahre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auch in AG 15-34 (pendelt seit einigen Wochen) und AG 80+ ; beide AG leicht über Vorjahresniveau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in den letzten beiden Wochen wieder leicht gesunken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24% (KW 35: 29%)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seit 3 Wochen relativ stabil über 50%</a:t>
            </a:r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51% (KW 35: 52%)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Deutlicher Anstieg der Intensivbehandlungen bei COVID-19-Patienten mit SARI in AG 60-79 Jahre (überproportional zum Anstieg der COVID-SARI-Fälle in dieser AG)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Deutlicher Anstieg der Intensivbehandlungen bei COVID-19-Patienten mit SARI in AG 60-79 Jahre (überproportional zum Anstieg der COVID-SARI-Fälle in dieser AG)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14.9.2021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3.633 Ausbrüche in Kindergärten/Horte (&gt;= 2 Fälle) übermittelt</a:t>
            </a:r>
          </a:p>
          <a:p>
            <a:pPr lvl="1"/>
            <a:r>
              <a:rPr lang="de-DE" sz="1200" dirty="0"/>
              <a:t>3.152 (85%) Ausbrüche mit Kinderbeteiligung (&lt;15J.), 46% (9.827/21.330) der Fälle sind 0 - 5 Jahre alt</a:t>
            </a:r>
          </a:p>
          <a:p>
            <a:pPr lvl="1"/>
            <a:r>
              <a:rPr lang="de-DE" sz="1200" dirty="0"/>
              <a:t>543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13.9.2021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B4F3C2-E2A1-4B7C-8F2A-F64F2836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885068"/>
            <a:ext cx="8329808" cy="46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3.137 Ausbrüche in Schulen übermittelt (&gt;= 2 Fälle, 0-5 Jahre ausgeschlossen) </a:t>
            </a:r>
          </a:p>
          <a:p>
            <a:pPr lvl="1"/>
            <a:r>
              <a:rPr lang="de-DE" sz="1200" dirty="0"/>
              <a:t>2.953 (94%) Ausbrüche mit Fällen &lt; 21 Jahren, 31% (6-10J.), 24% (11-14J.), 26% (15-20J.), 19% (21+)</a:t>
            </a:r>
          </a:p>
          <a:p>
            <a:pPr lvl="1"/>
            <a:r>
              <a:rPr lang="de-DE" sz="1200" dirty="0"/>
              <a:t>184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13.9.2021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EBA1AB-CFC2-45E6-8317-FCC62393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3" y="1834450"/>
            <a:ext cx="8279704" cy="47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36.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36. KW 2021 bei ca. 3.400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2,8 Millionen akuten Atem­wegs­er­kran­kungen (Vorwoche: ca. 3,0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Rückgang in allen Altersgruppen, Ausnahme: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FF"/>
                </a:highlight>
              </a:rPr>
              <a:t>15- bis 34-Jährige (grüne Linie)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A2506F7-53E7-462D-BA55-B087351EF6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315" r="1499" b="17824"/>
          <a:stretch/>
        </p:blipFill>
        <p:spPr bwMode="auto">
          <a:xfrm>
            <a:off x="269791" y="810134"/>
            <a:ext cx="4860000" cy="293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1053871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567338" y="2658524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8A68EC8B-AEEC-46F5-901A-0C964AD00F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815"/>
          <a:stretch/>
        </p:blipFill>
        <p:spPr>
          <a:xfrm>
            <a:off x="269791" y="3850052"/>
            <a:ext cx="4860000" cy="26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36.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704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36. KW 2021 bei knapp 900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745.000 Arzt­besuchen wegen akuter Atem­wegs­er­kran­kungen.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3C99A7-7105-44FB-BAFE-9770A985E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8"/>
          <a:stretch/>
        </p:blipFill>
        <p:spPr>
          <a:xfrm>
            <a:off x="398704" y="1149666"/>
            <a:ext cx="8280000" cy="44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3" y="3729169"/>
            <a:ext cx="7854313" cy="287991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4" y="443730"/>
            <a:ext cx="8201713" cy="300729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36.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8794" y="18302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56951" y="201004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447196" y="4728990"/>
            <a:ext cx="57264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412875" y="5391196"/>
            <a:ext cx="57607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447196" y="4330546"/>
            <a:ext cx="57264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88794" y="453552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09813" y="470383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8C96904-7302-4030-B12B-77A7D0A5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969696"/>
            <a:ext cx="6125956" cy="29961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2A1AFA-8330-44D3-A486-605ED0E3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27" y="3724426"/>
            <a:ext cx="6133320" cy="29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34.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260573" y="4867957"/>
            <a:ext cx="223803" cy="76369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334694" y="440629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23086" y="5576647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9230" y="507542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760" y="1075502"/>
            <a:ext cx="3733547" cy="2871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35" y="3933897"/>
            <a:ext cx="4064937" cy="3126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36/2021)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36/2021)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36.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7329139" y="1632970"/>
            <a:ext cx="465413" cy="488687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785207" y="120188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7369187" y="2672414"/>
            <a:ext cx="733302" cy="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152058" y="249863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51AC42F-563A-4F14-8F55-E219715786EE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7373307" y="2202123"/>
            <a:ext cx="536813" cy="3093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E7B2202-E5E8-4C6D-89D3-FCE0D871FA24}"/>
              </a:ext>
            </a:extLst>
          </p:cNvPr>
          <p:cNvSpPr txBox="1"/>
          <p:nvPr/>
        </p:nvSpPr>
        <p:spPr>
          <a:xfrm>
            <a:off x="8052920" y="17710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000"/>
                </a:solidFill>
              </a:rPr>
              <a:t>15 bis </a:t>
            </a:r>
          </a:p>
          <a:p>
            <a:r>
              <a:rPr lang="de-DE" sz="1200" b="1" dirty="0">
                <a:solidFill>
                  <a:srgbClr val="FFC000"/>
                </a:solidFill>
              </a:rPr>
              <a:t>34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</p:cNvCxnSpPr>
          <p:nvPr/>
        </p:nvCxnSpPr>
        <p:spPr>
          <a:xfrm flipH="1">
            <a:off x="7509456" y="4541868"/>
            <a:ext cx="391604" cy="231916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7966916" y="416274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>
            <a:off x="7551823" y="5040510"/>
            <a:ext cx="733302" cy="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8334694" y="486673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47079D1-F685-409A-B11B-32C1BF45AD59}"/>
              </a:ext>
            </a:extLst>
          </p:cNvPr>
          <p:cNvCxnSpPr>
            <a:cxnSpLocks/>
          </p:cNvCxnSpPr>
          <p:nvPr/>
        </p:nvCxnSpPr>
        <p:spPr>
          <a:xfrm flipH="1">
            <a:off x="7487009" y="5609664"/>
            <a:ext cx="655036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617D3680-67BD-4CAF-834A-1AA7A6C83215}"/>
              </a:ext>
            </a:extLst>
          </p:cNvPr>
          <p:cNvSpPr txBox="1"/>
          <p:nvPr/>
        </p:nvSpPr>
        <p:spPr>
          <a:xfrm>
            <a:off x="8301357" y="54465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000"/>
                </a:solidFill>
              </a:rPr>
              <a:t>15 bis </a:t>
            </a:r>
          </a:p>
          <a:p>
            <a:r>
              <a:rPr lang="de-DE" sz="1200" b="1" dirty="0">
                <a:solidFill>
                  <a:srgbClr val="FFC000"/>
                </a:solidFill>
              </a:rPr>
              <a:t>34 Jahre</a:t>
            </a:r>
          </a:p>
        </p:txBody>
      </p:sp>
    </p:spTree>
    <p:extLst>
      <p:ext uri="{BB962C8B-B14F-4D97-AF65-F5344CB8AC3E}">
        <p14:creationId xmlns:p14="http://schemas.microsoft.com/office/powerpoint/2010/main" val="159122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Bildschirmpräsentation (4:3)</PresentationFormat>
  <Paragraphs>148</Paragraphs>
  <Slides>11</Slides>
  <Notes>11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14.9.2021</vt:lpstr>
      <vt:lpstr>GrippeWeb bis zur 36. KW 2021 </vt:lpstr>
      <vt:lpstr>Arbeitsgemeinschaft Influenza ARE-Konsultationen bis zur 36.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2543</cp:revision>
  <cp:lastPrinted>2020-05-13T06:04:10Z</cp:lastPrinted>
  <dcterms:created xsi:type="dcterms:W3CDTF">2015-11-02T12:29:13Z</dcterms:created>
  <dcterms:modified xsi:type="dcterms:W3CDTF">2021-09-15T08:42:42Z</dcterms:modified>
</cp:coreProperties>
</file>