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1" r:id="rId2"/>
    <p:sldId id="727" r:id="rId3"/>
    <p:sldId id="728" r:id="rId4"/>
    <p:sldId id="264" r:id="rId5"/>
    <p:sldId id="740" r:id="rId6"/>
    <p:sldId id="754" r:id="rId7"/>
    <p:sldId id="736" r:id="rId8"/>
    <p:sldId id="751" r:id="rId9"/>
    <p:sldId id="752" r:id="rId10"/>
    <p:sldId id="753" r:id="rId11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85" autoAdjust="0"/>
    <p:restoredTop sz="82924" autoAdjust="0"/>
  </p:normalViewPr>
  <p:slideViewPr>
    <p:cSldViewPr snapToGrid="0" snapToObjects="1">
      <p:cViewPr>
        <p:scale>
          <a:sx n="150" d="100"/>
          <a:sy n="150" d="100"/>
        </p:scale>
        <p:origin x="816" y="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29.09.2021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29.09.2021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file:///\\rki.local\daten\Wissdaten\RKI_nCoV-Lage\2.Themen\2.1.Epidemiologie\Meldewesen\Cube\Covid-19_Cube.xlsx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</a:t>
            </a:r>
            <a:r>
              <a:rPr lang="de-DE" dirty="0" err="1"/>
              <a:t>png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(Automatisierung) oder Ordner „Karten“ im Tagesordner, „A-Inzidenz 7 Tage.png“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Tagesordner -&gt; Ordner </a:t>
            </a:r>
            <a:r>
              <a:rPr lang="de-DE" dirty="0" err="1"/>
              <a:t>heatmaps</a:t>
            </a:r>
            <a:r>
              <a:rPr lang="de-DE" dirty="0"/>
              <a:t> -&gt; Ordner g -&gt; „</a:t>
            </a:r>
            <a:r>
              <a:rPr lang="de-DE" dirty="0" err="1"/>
              <a:t>Deutschland_inzidenz_heatmap</a:t>
            </a:r>
            <a:r>
              <a:rPr lang="de-DE" dirty="0"/>
              <a:t>“ </a:t>
            </a:r>
            <a:r>
              <a:rPr lang="de-DE" dirty="0" err="1"/>
              <a:t>tiff</a:t>
            </a:r>
            <a:r>
              <a:rPr lang="de-DE" dirty="0"/>
              <a:t> o. </a:t>
            </a:r>
            <a:r>
              <a:rPr lang="de-DE" dirty="0" err="1"/>
              <a:t>pdf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387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S:\Wissdaten\RKI_nCoV-Lage\3.Kommunikation\3.7.Lageberichte\2021-09-29\Karten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07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Cube: 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S:\Wissdaten\RKI_nCoV-Lage\2.Themen\2.1.Epidemiologie\Meldewesen\Cube\Covid-19_Cube.xlsx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 Tab: Hospitalisierte_7-Tage-Inzidenz, grauer Balken ca. 1 Woche// Drauf achten: BL oder Altersgruppen, was ist gefragt?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5214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Quelle: S:\Wissdaten\RKI_nCoV-Lage\3.Kommunikation\3.7.Lageberichte\2021-09-08\Exposorte_2021-09-08 -&gt; Entsprechende </a:t>
            </a:r>
            <a:r>
              <a:rPr lang="de-DE" dirty="0" err="1"/>
              <a:t>Pivottabelle</a:t>
            </a:r>
            <a:r>
              <a:rPr lang="de-DE" dirty="0"/>
              <a:t> selbst erstellen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3027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10.09.2021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10.09.2021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10.09.2021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10.09.2021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10.09.2021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10.09.2021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10.09.2021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10.09.2021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10.09.2021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10.09.2021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29.09.2021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9DADC36-952B-4B80-98A4-AE2FD5BA9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15.09.2021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88AE3D-8222-4258-8FF9-09F8A935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10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09B3DB3-BCB9-40E3-8EAD-C67EF7DC2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034" y="1485900"/>
            <a:ext cx="5596989" cy="3019196"/>
          </a:xfrm>
          <a:prstGeom prst="rect">
            <a:avLst/>
          </a:prstGeom>
        </p:spPr>
      </p:pic>
      <p:sp>
        <p:nvSpPr>
          <p:cNvPr id="8" name="Titel 4">
            <a:extLst>
              <a:ext uri="{FF2B5EF4-FFF2-40B4-BE49-F238E27FC236}">
                <a16:creationId xmlns:a16="http://schemas.microsoft.com/office/drawing/2014/main" id="{800C07C2-FA59-4CDA-A138-B95D045AE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8175"/>
            <a:ext cx="7983538" cy="714375"/>
          </a:xfrm>
        </p:spPr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Wahrscheinliche Infektionsländer (33.-36. MW 2021), die 10 am häufigsten genannten Länder</a:t>
            </a:r>
          </a:p>
        </p:txBody>
      </p:sp>
    </p:spTree>
    <p:extLst>
      <p:ext uri="{BB962C8B-B14F-4D97-AF65-F5344CB8AC3E}">
        <p14:creationId xmlns:p14="http://schemas.microsoft.com/office/powerpoint/2010/main" val="1298695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29.09.2021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E0E8AA0-E9A7-4C96-81FE-BDAD75A74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8" y="121365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7974C5EB-E619-478D-A759-8EF762F817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9352989"/>
              </p:ext>
            </p:extLst>
          </p:nvPr>
        </p:nvGraphicFramePr>
        <p:xfrm>
          <a:off x="1388019" y="902931"/>
          <a:ext cx="6119783" cy="3783708"/>
        </p:xfrm>
        <a:graphic>
          <a:graphicData uri="http://schemas.openxmlformats.org/drawingml/2006/table">
            <a:tbl>
              <a:tblPr firstRow="1" firstCol="1" bandRow="1"/>
              <a:tblGrid>
                <a:gridCol w="806657">
                  <a:extLst>
                    <a:ext uri="{9D8B030D-6E8A-4147-A177-3AD203B41FA5}">
                      <a16:colId xmlns:a16="http://schemas.microsoft.com/office/drawing/2014/main" val="3861747093"/>
                    </a:ext>
                  </a:extLst>
                </a:gridCol>
                <a:gridCol w="796755">
                  <a:extLst>
                    <a:ext uri="{9D8B030D-6E8A-4147-A177-3AD203B41FA5}">
                      <a16:colId xmlns:a16="http://schemas.microsoft.com/office/drawing/2014/main" val="1579245881"/>
                    </a:ext>
                  </a:extLst>
                </a:gridCol>
                <a:gridCol w="232330">
                  <a:extLst>
                    <a:ext uri="{9D8B030D-6E8A-4147-A177-3AD203B41FA5}">
                      <a16:colId xmlns:a16="http://schemas.microsoft.com/office/drawing/2014/main" val="3937864598"/>
                    </a:ext>
                  </a:extLst>
                </a:gridCol>
                <a:gridCol w="913240">
                  <a:extLst>
                    <a:ext uri="{9D8B030D-6E8A-4147-A177-3AD203B41FA5}">
                      <a16:colId xmlns:a16="http://schemas.microsoft.com/office/drawing/2014/main" val="742988348"/>
                    </a:ext>
                  </a:extLst>
                </a:gridCol>
                <a:gridCol w="963330">
                  <a:extLst>
                    <a:ext uri="{9D8B030D-6E8A-4147-A177-3AD203B41FA5}">
                      <a16:colId xmlns:a16="http://schemas.microsoft.com/office/drawing/2014/main" val="2250019982"/>
                    </a:ext>
                  </a:extLst>
                </a:gridCol>
                <a:gridCol w="61312">
                  <a:extLst>
                    <a:ext uri="{9D8B030D-6E8A-4147-A177-3AD203B41FA5}">
                      <a16:colId xmlns:a16="http://schemas.microsoft.com/office/drawing/2014/main" val="1111528106"/>
                    </a:ext>
                  </a:extLst>
                </a:gridCol>
                <a:gridCol w="1049527">
                  <a:extLst>
                    <a:ext uri="{9D8B030D-6E8A-4147-A177-3AD203B41FA5}">
                      <a16:colId xmlns:a16="http://schemas.microsoft.com/office/drawing/2014/main" val="2662722922"/>
                    </a:ext>
                  </a:extLst>
                </a:gridCol>
                <a:gridCol w="61312">
                  <a:extLst>
                    <a:ext uri="{9D8B030D-6E8A-4147-A177-3AD203B41FA5}">
                      <a16:colId xmlns:a16="http://schemas.microsoft.com/office/drawing/2014/main" val="2364695529"/>
                    </a:ext>
                  </a:extLst>
                </a:gridCol>
                <a:gridCol w="1235320">
                  <a:extLst>
                    <a:ext uri="{9D8B030D-6E8A-4147-A177-3AD203B41FA5}">
                      <a16:colId xmlns:a16="http://schemas.microsoft.com/office/drawing/2014/main" val="2423610614"/>
                    </a:ext>
                  </a:extLst>
                </a:gridCol>
              </a:tblGrid>
              <a:tr h="38964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03465" marR="103465" marT="51733" marB="517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03465" marR="103465" marT="51733" marB="517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DIVI-Intensivregister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28.09. 12:15 Uhr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28.09.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281608"/>
                  </a:ext>
                </a:extLst>
              </a:tr>
              <a:tr h="5222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25/100.000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Veränderung der Fälle zum Vortag </a:t>
                      </a:r>
                      <a:b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</a:b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046060"/>
                  </a:ext>
                </a:extLst>
              </a:tr>
              <a:tr h="270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+11.780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+200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61,0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-4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-17</a:t>
                      </a:r>
                      <a:endParaRPr lang="de-DE" sz="11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Erstimpfungen: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 +46.221</a:t>
                      </a:r>
                      <a:endParaRPr lang="de-DE" sz="11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6286" marR="1628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7913013"/>
                  </a:ext>
                </a:extLst>
              </a:tr>
              <a:tr h="270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(4.215.351)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[ca. 132.100]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[373/412]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[1.414]</a:t>
                      </a:r>
                      <a:endParaRPr lang="de-DE" sz="11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Zweitimpfungen: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8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+70.615</a:t>
                      </a:r>
                      <a:endParaRPr lang="de-DE" sz="11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6284614"/>
                  </a:ext>
                </a:extLst>
              </a:tr>
              <a:tr h="7932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 gesamt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50/100.000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Anteil COVID-19-Belegung an Gesamtzahl der betreibbaren ITS-Betten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Geimpfter insgesamt mit mindestens einer/mit vollständiger Impfung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4, 5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884129"/>
                  </a:ext>
                </a:extLst>
              </a:tr>
              <a:tr h="197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+553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+11.500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03465" marR="103465" marT="51733" marB="517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1,60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-2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6,3 %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03465" marR="103465" marT="51733" marB="517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56.392.509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273892"/>
                  </a:ext>
                </a:extLst>
              </a:tr>
              <a:tr h="197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(292.893)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(ca. 3.989.700)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[230/412]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53.335.461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2742581"/>
                  </a:ext>
                </a:extLst>
              </a:tr>
              <a:tr h="63269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03465" marR="103465" marT="51733" marB="517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</a:t>
                      </a:r>
                      <a:b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</a:b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ab 60 Jahre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100/100.000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Erstaufnahmen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Anteil Geimpfter insgesamt mit mindestens einer/mit vollständiger Impfung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2519673"/>
                  </a:ext>
                </a:extLst>
              </a:tr>
              <a:tr h="15110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+67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03465" marR="103465" marT="51733" marB="517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2,71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+5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+84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03465" marR="103465" marT="51733" marB="517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67,8 % </a:t>
                      </a:r>
                      <a:r>
                        <a:rPr lang="de-DE" sz="800" b="1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179191"/>
                  </a:ext>
                </a:extLst>
              </a:tr>
              <a:tr h="23846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(93.571)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03465" marR="103465" marT="51733" marB="5173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[40/412]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64,1 % </a:t>
                      </a:r>
                      <a:r>
                        <a:rPr lang="de-DE" sz="800" b="1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6286" marR="162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15329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67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29.09.2021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3FB3DB-27CB-4F15-BC83-45B9D887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8406A6D-EC1C-467C-83D5-3DFCCD5F1D76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9407" y="1440411"/>
            <a:ext cx="5925185" cy="32391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2579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29.09.2021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9C4D60E-F2F9-4F8C-A496-E01597FE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2758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3066CBA-B284-4C62-BDF3-861F5F933CB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6104" y="1044924"/>
            <a:ext cx="5451792" cy="37944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0984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839214F-B8D5-4388-8218-A316FC83A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29.09.2021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D1FCBF4-0A95-490F-8E55-6A14F043F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5</a:t>
            </a:fld>
            <a:endParaRPr lang="de-DE"/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D7DC41B7-5688-4FEE-B124-BC5C23BAD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8175"/>
            <a:ext cx="7983538" cy="714375"/>
          </a:xfrm>
        </p:spPr>
        <p:txBody>
          <a:bodyPr/>
          <a:lstStyle/>
          <a:p>
            <a:r>
              <a:rPr lang="de-DE" dirty="0"/>
              <a:t>7-Tage-Inzidenz der COVID-19-Fälle nach Altersgruppe und Meldewoche (Stand 22.09.2021)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E90DD25-DB72-44CB-9DAC-6036C78469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7334" y="1403350"/>
            <a:ext cx="7103270" cy="355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90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93BB97E-5681-4AB5-AD5F-05686BEB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29.09.2021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554E94B-C97C-4F00-AE01-6501EF39B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6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11901A2-BFAD-4663-BF7E-00ACB227B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725623"/>
            <a:ext cx="8280400" cy="400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50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3C8240A-2FC8-496B-BCA9-5799EDE49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64" y="1263914"/>
            <a:ext cx="8529271" cy="3035842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BEFD2AE-C9E7-4EC2-AE7D-2CF065EC7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22.09.2021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31AC86-9A18-40E9-BBAD-5CF4C7F53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7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1642732-11A3-41EA-9B1A-2D071EF6C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Verlauf der 7-Tage-Hospitalisierungsinzidenz nach Bundesländern (Zeitraum 18.08. – 22.09.)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BADC1CB-1D38-458E-8772-1BB868D93A3A}"/>
              </a:ext>
            </a:extLst>
          </p:cNvPr>
          <p:cNvSpPr/>
          <p:nvPr/>
        </p:nvSpPr>
        <p:spPr>
          <a:xfrm>
            <a:off x="6292646" y="1062545"/>
            <a:ext cx="1488558" cy="3237211"/>
          </a:xfrm>
          <a:prstGeom prst="rect">
            <a:avLst/>
          </a:prstGeom>
          <a:solidFill>
            <a:schemeClr val="bg1">
              <a:lumMod val="75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8498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3B45E6-BE13-4EF8-9640-E3DFFD8B6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15.09.2021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144F0F6-4E0E-4D09-9237-2842839FB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3274"/>
            <a:ext cx="7983646" cy="714291"/>
          </a:xfrm>
        </p:spPr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Anzahl Hospitalisierte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2C31B21-E014-4403-ACD6-32EF49294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26" y="936380"/>
            <a:ext cx="7541135" cy="361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77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D9D1770-3FD6-4CB2-8057-C37047AEC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15.09.2021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171B974-62DA-4637-B448-3E30888A5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9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D86D771-4BB6-4A14-85EC-CA5EA843D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3466"/>
            <a:ext cx="7983646" cy="714291"/>
          </a:xfrm>
        </p:spPr>
        <p:txBody>
          <a:bodyPr/>
          <a:lstStyle/>
          <a:p>
            <a:r>
              <a:rPr lang="de-DE" dirty="0"/>
              <a:t>Anzahl der COVID-19 Todesfälle nach Sterbewoche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46C0B51-792A-4258-9571-A7479AD25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101" y="870981"/>
            <a:ext cx="6603798" cy="395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070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471</Words>
  <Application>Microsoft Office PowerPoint</Application>
  <PresentationFormat>Bildschirmpräsentation (16:9)</PresentationFormat>
  <Paragraphs>134</Paragraphs>
  <Slides>10</Slides>
  <Notes>7</Notes>
  <HiddenSlides>4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8" baseType="lpstr">
      <vt:lpstr>Arial</vt:lpstr>
      <vt:lpstr>Calibri</vt:lpstr>
      <vt:lpstr>Cambria</vt:lpstr>
      <vt:lpstr>MS Mincho</vt:lpstr>
      <vt:lpstr>MS Mincho</vt:lpstr>
      <vt:lpstr>ScalaSans</vt:lpstr>
      <vt:lpstr>Wingdings</vt:lpstr>
      <vt:lpstr>Office-Design</vt:lpstr>
      <vt:lpstr>Lage national </vt:lpstr>
      <vt:lpstr>Überblick Kennzahlen</vt:lpstr>
      <vt:lpstr>Verlauf der 7-Tage-Inzidenz der Bundesländer</vt:lpstr>
      <vt:lpstr>Geografische Verteilung 7-Tage-Inzidenz nach Landkreis</vt:lpstr>
      <vt:lpstr>7-Tage-Inzidenz der COVID-19-Fälle nach Altersgruppe und Meldewoche (Stand 22.09.2021)</vt:lpstr>
      <vt:lpstr>PowerPoint-Präsentation</vt:lpstr>
      <vt:lpstr>Verlauf der 7-Tage-Hospitalisierungsinzidenz nach Bundesländern (Zeitraum 18.08. – 22.09.)</vt:lpstr>
      <vt:lpstr>Anzahl Hospitalisierte</vt:lpstr>
      <vt:lpstr>Anzahl der COVID-19 Todesfälle nach Sterbewoche</vt:lpstr>
      <vt:lpstr>Wahrscheinliche Infektionsländer (33.-36. MW 2021), die 10 am häufigsten genannten Länder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Ackermann, Jasmin</cp:lastModifiedBy>
  <cp:revision>436</cp:revision>
  <dcterms:created xsi:type="dcterms:W3CDTF">2015-11-02T12:29:13Z</dcterms:created>
  <dcterms:modified xsi:type="dcterms:W3CDTF">2021-09-29T07:35:25Z</dcterms:modified>
</cp:coreProperties>
</file>