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1" r:id="rId2"/>
    <p:sldId id="755" r:id="rId3"/>
    <p:sldId id="756" r:id="rId4"/>
    <p:sldId id="757" r:id="rId5"/>
    <p:sldId id="740" r:id="rId6"/>
    <p:sldId id="754" r:id="rId7"/>
    <p:sldId id="736" r:id="rId8"/>
    <p:sldId id="729" r:id="rId9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85" autoAdjust="0"/>
    <p:restoredTop sz="82924" autoAdjust="0"/>
  </p:normalViewPr>
  <p:slideViewPr>
    <p:cSldViewPr snapToGrid="0" snapToObjects="1">
      <p:cViewPr varScale="1">
        <p:scale>
          <a:sx n="74" d="100"/>
          <a:sy n="74" d="100"/>
        </p:scale>
        <p:origin x="1288" y="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07.10.2021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07.10.2021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file:///\\rki.local\daten\Wissdaten\RKI_nCoV-Lage\2.Themen\2.1.Epidemiologie\Meldewesen\Cube\Covid-19_Cube.xlsx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</a:t>
            </a:r>
            <a:r>
              <a:rPr lang="de-DE" dirty="0" err="1"/>
              <a:t>png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(Automatisierung)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Tagesordner </a:t>
            </a:r>
            <a:r>
              <a:rPr lang="de-DE"/>
              <a:t>vom Mittwoch </a:t>
            </a:r>
            <a:r>
              <a:rPr lang="de-DE" dirty="0"/>
              <a:t>-&gt; Ordner </a:t>
            </a:r>
            <a:r>
              <a:rPr lang="de-DE" dirty="0" err="1"/>
              <a:t>heatmaps</a:t>
            </a:r>
            <a:r>
              <a:rPr lang="de-DE" dirty="0"/>
              <a:t> -&gt; Ordner g -&gt; „</a:t>
            </a:r>
            <a:r>
              <a:rPr lang="de-DE" dirty="0" err="1"/>
              <a:t>Deutschland_inzidenz_heatmap</a:t>
            </a:r>
            <a:r>
              <a:rPr lang="de-DE" dirty="0"/>
              <a:t>“ </a:t>
            </a:r>
            <a:r>
              <a:rPr lang="de-DE" dirty="0" err="1"/>
              <a:t>tiff</a:t>
            </a:r>
            <a:r>
              <a:rPr lang="de-DE" dirty="0"/>
              <a:t> o. </a:t>
            </a:r>
            <a:r>
              <a:rPr lang="de-DE" dirty="0" err="1"/>
              <a:t>pdf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387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Cube: 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S:\Wissdaten\RKI_nCoV-Lage\2.Themen\2.1.Epidemiologie\Meldewesen\Cube\Covid-19_Cube.xlsx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 Tab: Hospitalisierte_7-Tage-Inzidenz, grauer Balken ca. 1 Woche// Drauf achten: BL oder Altersgruppen, was ist gefragt?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5214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https://www.destatis.de/DE/Themen/Querschnitt/Corona/Gesellschaft/bevoelkerung-sterbefaelle.html, Datei ist als PNG-Format downloadbar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3173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10.09.2021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10.09.2021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10.09.2021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10.09.2021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10.09.2021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10.09.2021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10.09.2021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10.09.2021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10.09.2021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10.09.2021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01.10.2021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01.10.2021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E0E8AA0-E9A7-4C96-81FE-BDAD75A74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8" y="281258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166FBDF0-8E03-43BC-AE0C-F8E1671C38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075820"/>
              </p:ext>
            </p:extLst>
          </p:nvPr>
        </p:nvGraphicFramePr>
        <p:xfrm>
          <a:off x="1201139" y="915460"/>
          <a:ext cx="6741725" cy="3935905"/>
        </p:xfrm>
        <a:graphic>
          <a:graphicData uri="http://schemas.openxmlformats.org/drawingml/2006/table">
            <a:tbl>
              <a:tblPr firstRow="1" firstCol="1" bandRow="1"/>
              <a:tblGrid>
                <a:gridCol w="914182">
                  <a:extLst>
                    <a:ext uri="{9D8B030D-6E8A-4147-A177-3AD203B41FA5}">
                      <a16:colId xmlns:a16="http://schemas.microsoft.com/office/drawing/2014/main" val="3522834894"/>
                    </a:ext>
                  </a:extLst>
                </a:gridCol>
                <a:gridCol w="902961">
                  <a:extLst>
                    <a:ext uri="{9D8B030D-6E8A-4147-A177-3AD203B41FA5}">
                      <a16:colId xmlns:a16="http://schemas.microsoft.com/office/drawing/2014/main" val="3573707743"/>
                    </a:ext>
                  </a:extLst>
                </a:gridCol>
                <a:gridCol w="69486">
                  <a:extLst>
                    <a:ext uri="{9D8B030D-6E8A-4147-A177-3AD203B41FA5}">
                      <a16:colId xmlns:a16="http://schemas.microsoft.com/office/drawing/2014/main" val="3801152396"/>
                    </a:ext>
                  </a:extLst>
                </a:gridCol>
                <a:gridCol w="1034972">
                  <a:extLst>
                    <a:ext uri="{9D8B030D-6E8A-4147-A177-3AD203B41FA5}">
                      <a16:colId xmlns:a16="http://schemas.microsoft.com/office/drawing/2014/main" val="3342067883"/>
                    </a:ext>
                  </a:extLst>
                </a:gridCol>
                <a:gridCol w="1091740">
                  <a:extLst>
                    <a:ext uri="{9D8B030D-6E8A-4147-A177-3AD203B41FA5}">
                      <a16:colId xmlns:a16="http://schemas.microsoft.com/office/drawing/2014/main" val="34324198"/>
                    </a:ext>
                  </a:extLst>
                </a:gridCol>
                <a:gridCol w="69486">
                  <a:extLst>
                    <a:ext uri="{9D8B030D-6E8A-4147-A177-3AD203B41FA5}">
                      <a16:colId xmlns:a16="http://schemas.microsoft.com/office/drawing/2014/main" val="1562086391"/>
                    </a:ext>
                  </a:extLst>
                </a:gridCol>
                <a:gridCol w="1189427">
                  <a:extLst>
                    <a:ext uri="{9D8B030D-6E8A-4147-A177-3AD203B41FA5}">
                      <a16:colId xmlns:a16="http://schemas.microsoft.com/office/drawing/2014/main" val="1662088780"/>
                    </a:ext>
                  </a:extLst>
                </a:gridCol>
                <a:gridCol w="69486">
                  <a:extLst>
                    <a:ext uri="{9D8B030D-6E8A-4147-A177-3AD203B41FA5}">
                      <a16:colId xmlns:a16="http://schemas.microsoft.com/office/drawing/2014/main" val="2995573009"/>
                    </a:ext>
                  </a:extLst>
                </a:gridCol>
                <a:gridCol w="1399985">
                  <a:extLst>
                    <a:ext uri="{9D8B030D-6E8A-4147-A177-3AD203B41FA5}">
                      <a16:colId xmlns:a16="http://schemas.microsoft.com/office/drawing/2014/main" val="3754847565"/>
                    </a:ext>
                  </a:extLst>
                </a:gridCol>
              </a:tblGrid>
              <a:tr h="39659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105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105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DIVI-Intensivregister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Datenstand 30.09. 12:15 Uhr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 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01.10. 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531031"/>
                  </a:ext>
                </a:extLst>
              </a:tr>
              <a:tr h="5316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1000" b="1" baseline="30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1000" b="1" baseline="30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5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5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&gt; 25/100.000 EW</a:t>
                      </a:r>
                      <a:endParaRPr lang="de-DE" sz="105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Veränderung der Fälle zum Vortag </a:t>
                      </a:r>
                      <a:br>
                        <a:rPr lang="de-DE" sz="1000" b="1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</a:b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003899"/>
                  </a:ext>
                </a:extLst>
              </a:tr>
              <a:tr h="274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+10.118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0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64,3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-3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+mn-lt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-7</a:t>
                      </a:r>
                      <a:endParaRPr lang="de-DE" sz="1100" dirty="0">
                        <a:effectLst/>
                        <a:latin typeface="+mn-lt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Erstimpfungen: 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 +68.421</a:t>
                      </a:r>
                      <a:endParaRPr lang="de-DE" sz="12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5779825"/>
                  </a:ext>
                </a:extLst>
              </a:tr>
              <a:tr h="274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(4.237.619)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[ca. 133.800]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[375/412]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+mn-lt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[1.357]</a:t>
                      </a:r>
                      <a:endParaRPr lang="de-DE" sz="1100">
                        <a:effectLst/>
                        <a:latin typeface="+mn-lt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Zweitimpfungen: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9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+99.360</a:t>
                      </a:r>
                      <a:endParaRPr lang="de-DE" sz="12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3806990"/>
                  </a:ext>
                </a:extLst>
              </a:tr>
              <a:tr h="807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Hospitalisiert</a:t>
                      </a:r>
                      <a:r>
                        <a:rPr lang="de-DE" sz="1000" b="1" baseline="30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1000" b="1" baseline="30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Hospitalisierte gesamt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&gt; 50/100.000 EW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Anteil COVID-19-Belegung an Gesamtzahl der betreibbaren ITS-Betten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Geimpfter insgesamt mit mindestens einer/mit vollständiger Impfung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4, 5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571252"/>
                  </a:ext>
                </a:extLst>
              </a:tr>
              <a:tr h="2012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+479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+10.000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1,65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+1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6,0 %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56.622.246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6709259"/>
                  </a:ext>
                </a:extLst>
              </a:tr>
              <a:tr h="2012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(293.879)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(ca. 4.010.100)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[250/412]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53.682.694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4902419"/>
                  </a:ext>
                </a:extLst>
              </a:tr>
              <a:tr h="64397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1000" b="1" baseline="30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Hospitalisierte</a:t>
                      </a:r>
                      <a:b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</a:b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ab 60 Jahre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&gt; 100/100.000 EW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Erstaufnahmen 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Anteil Geimpfter insgesamt mit mindestens einer/mit vollständiger Impfung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530723"/>
                  </a:ext>
                </a:extLst>
              </a:tr>
              <a:tr h="15380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+73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2,88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-1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+84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68,1 % </a:t>
                      </a:r>
                      <a:r>
                        <a:rPr lang="de-DE" sz="900" b="1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4725290"/>
                  </a:ext>
                </a:extLst>
              </a:tr>
              <a:tr h="24272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(93.711)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[44/412]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64,6 % </a:t>
                      </a:r>
                      <a:r>
                        <a:rPr lang="de-DE" sz="900" b="1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42529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3596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01.10.2021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3FB3DB-27CB-4F15-BC83-45B9D887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205615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552E1ED-942A-416F-A07E-4C1FE70FFBE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1080231" y="952182"/>
            <a:ext cx="6983537" cy="38150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01.10.2021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9C4D60E-F2F9-4F8C-A496-E01597FE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E4CA21D-7C52-4C15-A694-18D8A0B8B5F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1736225" y="819149"/>
            <a:ext cx="5671549" cy="39481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839214F-B8D5-4388-8218-A316FC83A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01.10.2021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D1FCBF4-0A95-490F-8E55-6A14F043F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5</a:t>
            </a:fld>
            <a:endParaRPr lang="de-DE"/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D7DC41B7-5688-4FEE-B124-BC5C23BAD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8175"/>
            <a:ext cx="7983538" cy="714375"/>
          </a:xfrm>
        </p:spPr>
        <p:txBody>
          <a:bodyPr/>
          <a:lstStyle/>
          <a:p>
            <a:r>
              <a:rPr lang="de-DE" dirty="0"/>
              <a:t>7-Tage-Inzidenz der COVID-19-Fälle nach Altersgruppe und Meldewoche (Stand 22.09.2021)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D08B5DB-91A8-4740-9DEC-69FD0BC7AC7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3849" y="1374199"/>
            <a:ext cx="6996302" cy="349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90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93BB97E-5681-4AB5-AD5F-05686BEB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01.10.2021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554E94B-C97C-4F00-AE01-6501EF39B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6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DA1A520-9023-459D-8959-5104582DB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81" y="755276"/>
            <a:ext cx="8102038" cy="392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50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3C8240A-2FC8-496B-BCA9-5799EDE49E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582" y="1404230"/>
            <a:ext cx="8142834" cy="3622872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BEFD2AE-C9E7-4EC2-AE7D-2CF065EC7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01.10.2021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31AC86-9A18-40E9-BBAD-5CF4C7F53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7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1642732-11A3-41EA-9B1A-2D071EF6C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Verlauf der 7-Tage-Hospitalisierungsinzidenz nach Bundesländern (Zeitraum 27.08. – 01.10.)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BADC1CB-1D38-458E-8772-1BB868D93A3A}"/>
              </a:ext>
            </a:extLst>
          </p:cNvPr>
          <p:cNvSpPr/>
          <p:nvPr/>
        </p:nvSpPr>
        <p:spPr>
          <a:xfrm>
            <a:off x="6219227" y="1404230"/>
            <a:ext cx="1488558" cy="2973401"/>
          </a:xfrm>
          <a:prstGeom prst="rect">
            <a:avLst/>
          </a:prstGeom>
          <a:solidFill>
            <a:schemeClr val="bg1">
              <a:lumMod val="75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8498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01.10.2021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3FB3DB-27CB-4F15-BC83-45B9D887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1258"/>
            <a:ext cx="7983646" cy="714291"/>
          </a:xfrm>
        </p:spPr>
        <p:txBody>
          <a:bodyPr/>
          <a:lstStyle/>
          <a:p>
            <a:r>
              <a:rPr lang="de-DE" dirty="0"/>
              <a:t>Sterbefallzahlen Deutschland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574B90B-2C10-4A60-BAE0-7A280577B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256" y="911100"/>
            <a:ext cx="7005533" cy="394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608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413</Words>
  <Application>Microsoft Office PowerPoint</Application>
  <PresentationFormat>Bildschirmpräsentation (16:9)</PresentationFormat>
  <Paragraphs>127</Paragraphs>
  <Slides>8</Slides>
  <Notes>6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6" baseType="lpstr">
      <vt:lpstr>Arial</vt:lpstr>
      <vt:lpstr>Calibri</vt:lpstr>
      <vt:lpstr>Cambria</vt:lpstr>
      <vt:lpstr>MS Mincho</vt:lpstr>
      <vt:lpstr>MS Mincho</vt:lpstr>
      <vt:lpstr>ScalaSans</vt:lpstr>
      <vt:lpstr>Wingdings</vt:lpstr>
      <vt:lpstr>Office-Design</vt:lpstr>
      <vt:lpstr>Lage national </vt:lpstr>
      <vt:lpstr>Überblick Kennzahlen</vt:lpstr>
      <vt:lpstr>Verlauf der 7-Tage-Inzidenz der Bundesländer</vt:lpstr>
      <vt:lpstr>Geografische Verteilung 7-Tage-Inzidenz nach Landkreis</vt:lpstr>
      <vt:lpstr>7-Tage-Inzidenz der COVID-19-Fälle nach Altersgruppe und Meldewoche (Stand 22.09.2021)</vt:lpstr>
      <vt:lpstr>PowerPoint-Präsentation</vt:lpstr>
      <vt:lpstr>Verlauf der 7-Tage-Hospitalisierungsinzidenz nach Bundesländern (Zeitraum 27.08. – 01.10.)</vt:lpstr>
      <vt:lpstr>Sterbefallzahlen Deutschland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Schilling, Julia</cp:lastModifiedBy>
  <cp:revision>442</cp:revision>
  <dcterms:created xsi:type="dcterms:W3CDTF">2015-11-02T12:29:13Z</dcterms:created>
  <dcterms:modified xsi:type="dcterms:W3CDTF">2021-10-07T06:14:09Z</dcterms:modified>
</cp:coreProperties>
</file>