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765" r:id="rId2"/>
    <p:sldId id="266" r:id="rId3"/>
    <p:sldId id="763" r:id="rId4"/>
    <p:sldId id="762" r:id="rId5"/>
    <p:sldId id="764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43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F953-9634-4184-8CC8-34FD0F93EBBF}" type="datetime1">
              <a:rPr lang="de-DE" smtClean="0"/>
              <a:t>01.10.2021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78D1-AEE3-4D42-AB76-D6A135F9EAF9}" type="datetime1">
              <a:rPr lang="de-DE" smtClean="0"/>
              <a:t>01.10.2021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1643-F939-491B-B539-D35257E090A6}" type="datetime1">
              <a:rPr lang="de-DE" smtClean="0"/>
              <a:t>01.10.2021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23. OPHTHALMOLOGISCHES SYMPOSIUM, Martin Mielke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002A-14C5-4073-9AA3-B110FC25195C}" type="datetime1">
              <a:rPr lang="de-DE" smtClean="0"/>
              <a:t>01.10.2021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23. OPHTHALMOLOGISCHES SYMPOSIUM, Martin Mielke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D2CF-2816-4B7A-9967-7B74B6B9DB72}" type="datetime1">
              <a:rPr lang="de-DE" smtClean="0"/>
              <a:t>01.10.2021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23. OPHTHALMOLOGISCHES SYMPOSIUM, Martin Mielke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481-D76E-49A9-BA52-6EBB837F3DCE}" type="datetime1">
              <a:rPr lang="de-DE" smtClean="0"/>
              <a:t>01.10.2021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23. OPHTHALMOLOGISCHES SYMPOSIUM, Martin Mielke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0F24CF83-9318-4635-8AE3-1EC3386EEAAE}" type="datetime1">
              <a:rPr lang="de-DE" smtClean="0"/>
              <a:t>01.10.2021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23. OPHTHALMOLOGISCHES SYMPOSIUM, Martin Mielke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1.08.20.21262158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6A10DB-7EDB-4EFB-B047-3E65C0DA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2A04-ED56-4E3D-B787-9D47CD3D2D78}" type="datetime1">
              <a:rPr lang="de-DE" smtClean="0"/>
              <a:t>01.10.2021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5CAB32-26E2-4A74-AC51-621647C9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AD5A6AD-D5AB-4217-B3D1-536E65EE1EE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08292852"/>
              </p:ext>
            </p:extLst>
          </p:nvPr>
        </p:nvGraphicFramePr>
        <p:xfrm>
          <a:off x="442061" y="1058863"/>
          <a:ext cx="7998676" cy="325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318">
                  <a:extLst>
                    <a:ext uri="{9D8B030D-6E8A-4147-A177-3AD203B41FA5}">
                      <a16:colId xmlns:a16="http://schemas.microsoft.com/office/drawing/2014/main" val="2921157291"/>
                    </a:ext>
                  </a:extLst>
                </a:gridCol>
                <a:gridCol w="2661179">
                  <a:extLst>
                    <a:ext uri="{9D8B030D-6E8A-4147-A177-3AD203B41FA5}">
                      <a16:colId xmlns:a16="http://schemas.microsoft.com/office/drawing/2014/main" val="4006428330"/>
                    </a:ext>
                  </a:extLst>
                </a:gridCol>
                <a:gridCol w="2661179">
                  <a:extLst>
                    <a:ext uri="{9D8B030D-6E8A-4147-A177-3AD203B41FA5}">
                      <a16:colId xmlns:a16="http://schemas.microsoft.com/office/drawing/2014/main" val="4122271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Ungeimpfte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Geimpfte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Genesene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99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Dauer der Ausscheidung von infektionstüchtigem Virus einschl. der Delta-Variante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Dauer der Ausscheidung von infektionstüchtigem Virus einschl. der Delta-Variante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Dauer der Ausscheidung von infektionstüchtigem Virus einschl. der Delta-Variante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5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&lt; 14 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&lt; 14 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92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&lt; 10 d (Vorschlag)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&lt; 10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15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Berichtete Übertragungen in Haushalten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Berichtete Übertragungen in Haushalten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Berichtete Übertragungen in Haushalten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038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&lt; 14 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&lt; 14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&lt; 14 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77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&lt; 10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&lt; 10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&lt; 10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331605"/>
                  </a:ext>
                </a:extLst>
              </a:tr>
            </a:tbl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7EA82E4D-A98D-4EBB-934A-780A8766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626"/>
            <a:ext cx="7983646" cy="564257"/>
          </a:xfrm>
        </p:spPr>
        <p:txBody>
          <a:bodyPr/>
          <a:lstStyle/>
          <a:p>
            <a:r>
              <a:rPr lang="de-DE" dirty="0"/>
              <a:t>Isolierungsdauer – Ist eine Reduktion auf 10 d vertretbar?</a:t>
            </a:r>
            <a:br>
              <a:rPr lang="de-DE" dirty="0"/>
            </a:br>
            <a:r>
              <a:rPr lang="de-DE" dirty="0"/>
              <a:t>Stand nach Diskussion in der AG-Diagnostik 28.09.21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3B3A3F-002E-43A2-A967-C51F668A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13" y="2328169"/>
            <a:ext cx="256441" cy="21137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E3D1E6C-B828-4898-A010-ABC829DA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995" y="2333986"/>
            <a:ext cx="256441" cy="21137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485FBE1-87B7-479C-B051-98317394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23" y="3662852"/>
            <a:ext cx="256441" cy="2113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309FA29-076A-4111-8F97-8E8F0C2B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77" y="3650282"/>
            <a:ext cx="256441" cy="21137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B03A58A-7B99-4D3B-A512-8D62DA99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925" y="3650282"/>
            <a:ext cx="256441" cy="211379"/>
          </a:xfrm>
          <a:prstGeom prst="rect">
            <a:avLst/>
          </a:prstGeom>
        </p:spPr>
      </p:pic>
      <p:pic>
        <p:nvPicPr>
          <p:cNvPr id="30" name="Grafik 29" descr="Fragezeichen – Google Suche - Mozilla Firefox">
            <a:extLst>
              <a:ext uri="{FF2B5EF4-FFF2-40B4-BE49-F238E27FC236}">
                <a16:creationId xmlns:a16="http://schemas.microsoft.com/office/drawing/2014/main" id="{54D59261-6B7B-47C9-8E30-38CBE6C6B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75" t="14364" r="17031" b="74334"/>
          <a:stretch/>
        </p:blipFill>
        <p:spPr>
          <a:xfrm>
            <a:off x="6390534" y="2659788"/>
            <a:ext cx="220580" cy="248490"/>
          </a:xfrm>
          <a:prstGeom prst="rect">
            <a:avLst/>
          </a:prstGeom>
        </p:spPr>
      </p:pic>
      <p:pic>
        <p:nvPicPr>
          <p:cNvPr id="31" name="Grafik 30" descr="Fragezeichen – Google Suche - Mozilla Firefox">
            <a:extLst>
              <a:ext uri="{FF2B5EF4-FFF2-40B4-BE49-F238E27FC236}">
                <a16:creationId xmlns:a16="http://schemas.microsoft.com/office/drawing/2014/main" id="{B9F75354-1692-4D54-B8E2-4B37B3DA4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75" t="14364" r="17031" b="74334"/>
          <a:stretch/>
        </p:blipFill>
        <p:spPr>
          <a:xfrm>
            <a:off x="1038529" y="3999935"/>
            <a:ext cx="220580" cy="248490"/>
          </a:xfrm>
          <a:prstGeom prst="rect">
            <a:avLst/>
          </a:prstGeom>
        </p:spPr>
      </p:pic>
      <p:pic>
        <p:nvPicPr>
          <p:cNvPr id="32" name="Grafik 31" descr="Fragezeichen – Google Suche - Mozilla Firefox">
            <a:extLst>
              <a:ext uri="{FF2B5EF4-FFF2-40B4-BE49-F238E27FC236}">
                <a16:creationId xmlns:a16="http://schemas.microsoft.com/office/drawing/2014/main" id="{3D456A78-0C24-447C-939F-10BF58B25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75" t="14364" r="17031" b="74334"/>
          <a:stretch/>
        </p:blipFill>
        <p:spPr>
          <a:xfrm>
            <a:off x="3751231" y="3995075"/>
            <a:ext cx="220580" cy="248490"/>
          </a:xfrm>
          <a:prstGeom prst="rect">
            <a:avLst/>
          </a:prstGeom>
        </p:spPr>
      </p:pic>
      <p:pic>
        <p:nvPicPr>
          <p:cNvPr id="33" name="Grafik 32" descr="Fragezeichen – Google Suche - Mozilla Firefox">
            <a:extLst>
              <a:ext uri="{FF2B5EF4-FFF2-40B4-BE49-F238E27FC236}">
                <a16:creationId xmlns:a16="http://schemas.microsoft.com/office/drawing/2014/main" id="{8698F2B5-0978-4872-8223-C6E03A636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75" t="14364" r="17031" b="74334"/>
          <a:stretch/>
        </p:blipFill>
        <p:spPr>
          <a:xfrm>
            <a:off x="6427856" y="4004160"/>
            <a:ext cx="220580" cy="24849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3942FFB-EA6D-4DE3-BFEE-3DC3C294C662}"/>
              </a:ext>
            </a:extLst>
          </p:cNvPr>
          <p:cNvSpPr txBox="1"/>
          <p:nvPr/>
        </p:nvSpPr>
        <p:spPr>
          <a:xfrm>
            <a:off x="357370" y="4367933"/>
            <a:ext cx="7851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Setting: a) nosokomial b) häuslich c) Kita/ Schule</a:t>
            </a:r>
          </a:p>
        </p:txBody>
      </p:sp>
    </p:spTree>
    <p:extLst>
      <p:ext uri="{BB962C8B-B14F-4D97-AF65-F5344CB8AC3E}">
        <p14:creationId xmlns:p14="http://schemas.microsoft.com/office/powerpoint/2010/main" val="417779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DC0F3E5-4E93-4F88-B4E6-304520C0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FD45-0E3E-426B-8E72-770B4FFB8F02}" type="datetime1">
              <a:rPr lang="de-DE" smtClean="0"/>
              <a:t>01.10.2021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1EB3C6-0B14-4051-9E3A-BCB96A5D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831BCA0-EA24-4234-AF4C-87FD92D4C3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7370" y="346972"/>
            <a:ext cx="402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Ätiologie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?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Prognose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?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Therapieoptionen</a:t>
            </a:r>
            <a:r>
              <a:rPr sz="18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?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ECA4A37-7E73-4E45-8C24-0084D8F1305E}"/>
              </a:ext>
            </a:extLst>
          </p:cNvPr>
          <p:cNvSpPr txBox="1"/>
          <p:nvPr/>
        </p:nvSpPr>
        <p:spPr>
          <a:xfrm>
            <a:off x="95264" y="4346049"/>
            <a:ext cx="58685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Diphtherie,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Scharlach,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Meningitis, Pneumonie, Influenza, Sepsis,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Typhus, </a:t>
            </a:r>
            <a:r>
              <a:rPr b="1" spc="-20" dirty="0">
                <a:solidFill>
                  <a:srgbClr val="FFFFFF"/>
                </a:solidFill>
                <a:latin typeface="Carlito"/>
                <a:cs typeface="Carlito"/>
              </a:rPr>
              <a:t>Tuberkulose</a:t>
            </a:r>
            <a:r>
              <a:rPr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?</a:t>
            </a:r>
            <a:endParaRPr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pic>
        <p:nvPicPr>
          <p:cNvPr id="5" name="Grafik 4" descr="Virological characteristics of SARS-CoV-2 vaccine breakthrough infections in health care workers - 2021.08.20.21262158v1.full.pdf - Mozilla Firefox">
            <a:extLst>
              <a:ext uri="{FF2B5EF4-FFF2-40B4-BE49-F238E27FC236}">
                <a16:creationId xmlns:a16="http://schemas.microsoft.com/office/drawing/2014/main" id="{BD70F303-67C2-4D01-AAD1-826575AA1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5" t="27079" r="17532" b="8639"/>
          <a:stretch/>
        </p:blipFill>
        <p:spPr>
          <a:xfrm>
            <a:off x="244996" y="678699"/>
            <a:ext cx="6930925" cy="41178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FEE5495-01B0-416A-A9E8-F13C8A0C6FC9}"/>
              </a:ext>
            </a:extLst>
          </p:cNvPr>
          <p:cNvSpPr txBox="1"/>
          <p:nvPr/>
        </p:nvSpPr>
        <p:spPr>
          <a:xfrm>
            <a:off x="7159878" y="2653765"/>
            <a:ext cx="1888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 err="1"/>
              <a:t>Virological</a:t>
            </a:r>
            <a:r>
              <a:rPr lang="de-DE" sz="800" dirty="0"/>
              <a:t> </a:t>
            </a:r>
            <a:r>
              <a:rPr lang="de-DE" sz="800" dirty="0" err="1"/>
              <a:t>characteristics</a:t>
            </a:r>
            <a:r>
              <a:rPr lang="de-DE" sz="800" dirty="0"/>
              <a:t> </a:t>
            </a:r>
            <a:r>
              <a:rPr lang="de-DE" sz="800" dirty="0" err="1"/>
              <a:t>of</a:t>
            </a:r>
            <a:r>
              <a:rPr lang="de-DE" sz="800" dirty="0"/>
              <a:t> SARS-CoV-2 </a:t>
            </a:r>
            <a:r>
              <a:rPr lang="de-DE" sz="800" dirty="0" err="1"/>
              <a:t>vaccine</a:t>
            </a:r>
            <a:r>
              <a:rPr lang="de-DE" sz="800" dirty="0"/>
              <a:t> </a:t>
            </a:r>
            <a:r>
              <a:rPr lang="de-DE" sz="800" dirty="0" err="1"/>
              <a:t>breakthrough</a:t>
            </a:r>
            <a:r>
              <a:rPr lang="de-DE" sz="800" dirty="0"/>
              <a:t> </a:t>
            </a:r>
            <a:r>
              <a:rPr lang="de-DE" sz="800" dirty="0" err="1"/>
              <a:t>infections</a:t>
            </a:r>
            <a:r>
              <a:rPr lang="de-DE" sz="800" dirty="0"/>
              <a:t> in </a:t>
            </a:r>
            <a:r>
              <a:rPr lang="de-DE" sz="800" dirty="0" err="1"/>
              <a:t>health</a:t>
            </a:r>
            <a:r>
              <a:rPr lang="de-DE" sz="800" dirty="0"/>
              <a:t> care </a:t>
            </a:r>
            <a:r>
              <a:rPr lang="de-DE" sz="800" dirty="0" err="1"/>
              <a:t>workers</a:t>
            </a:r>
            <a:endParaRPr lang="de-DE" sz="800" dirty="0"/>
          </a:p>
          <a:p>
            <a:r>
              <a:rPr lang="de-DE" sz="800" dirty="0"/>
              <a:t>Marc C. </a:t>
            </a:r>
            <a:r>
              <a:rPr lang="de-DE" sz="800" dirty="0" err="1"/>
              <a:t>Shamier</a:t>
            </a:r>
            <a:r>
              <a:rPr lang="de-DE" sz="800" dirty="0"/>
              <a:t>, Alma </a:t>
            </a:r>
            <a:r>
              <a:rPr lang="de-DE" sz="800" dirty="0" err="1"/>
              <a:t>Tostmann</a:t>
            </a:r>
            <a:r>
              <a:rPr lang="de-DE" sz="800" dirty="0"/>
              <a:t>, Susanne </a:t>
            </a:r>
            <a:r>
              <a:rPr lang="de-DE" sz="800" dirty="0" err="1"/>
              <a:t>Bogers</a:t>
            </a:r>
            <a:r>
              <a:rPr lang="de-DE" sz="800" dirty="0"/>
              <a:t>, Janet de Wilde, Jeroen </a:t>
            </a:r>
            <a:r>
              <a:rPr lang="de-DE" sz="800" dirty="0" err="1"/>
              <a:t>IJpelaar</a:t>
            </a:r>
            <a:r>
              <a:rPr lang="de-DE" sz="800" dirty="0"/>
              <a:t>, </a:t>
            </a:r>
            <a:r>
              <a:rPr lang="de-DE" sz="800" dirty="0" err="1"/>
              <a:t>Willemijn</a:t>
            </a:r>
            <a:r>
              <a:rPr lang="de-DE" sz="800" dirty="0"/>
              <a:t> A. van der </a:t>
            </a:r>
            <a:r>
              <a:rPr lang="de-DE" sz="800" dirty="0" err="1"/>
              <a:t>Kleij</a:t>
            </a:r>
            <a:r>
              <a:rPr lang="de-DE" sz="800" dirty="0"/>
              <a:t>, Herbert de Jager, Bart L. </a:t>
            </a:r>
            <a:r>
              <a:rPr lang="de-DE" sz="800" dirty="0" err="1"/>
              <a:t>Haagmans</a:t>
            </a:r>
            <a:r>
              <a:rPr lang="de-DE" sz="800" dirty="0"/>
              <a:t>, Richard </a:t>
            </a:r>
            <a:r>
              <a:rPr lang="de-DE" sz="800" dirty="0" err="1"/>
              <a:t>Molenkamp</a:t>
            </a:r>
            <a:r>
              <a:rPr lang="de-DE" sz="800" dirty="0"/>
              <a:t>, Bas. B. Oude </a:t>
            </a:r>
            <a:r>
              <a:rPr lang="de-DE" sz="800" dirty="0" err="1"/>
              <a:t>Munnink</a:t>
            </a:r>
            <a:r>
              <a:rPr lang="de-DE" sz="800" dirty="0"/>
              <a:t>, Carsten van </a:t>
            </a:r>
            <a:r>
              <a:rPr lang="de-DE" sz="800" dirty="0" err="1"/>
              <a:t>Rossum</a:t>
            </a:r>
            <a:r>
              <a:rPr lang="de-DE" sz="800" dirty="0"/>
              <a:t>, Janette </a:t>
            </a:r>
            <a:r>
              <a:rPr lang="de-DE" sz="800" dirty="0" err="1"/>
              <a:t>Rahamat-Langendoen</a:t>
            </a:r>
            <a:r>
              <a:rPr lang="de-DE" sz="800" dirty="0"/>
              <a:t>, </a:t>
            </a:r>
            <a:r>
              <a:rPr lang="de-DE" sz="800" dirty="0" err="1"/>
              <a:t>Nannet</a:t>
            </a:r>
            <a:r>
              <a:rPr lang="de-DE" sz="800" dirty="0"/>
              <a:t> van der Geest, Chantal P. </a:t>
            </a:r>
            <a:r>
              <a:rPr lang="de-DE" sz="800" dirty="0" err="1"/>
              <a:t>Bleeker</a:t>
            </a:r>
            <a:r>
              <a:rPr lang="de-DE" sz="800" dirty="0"/>
              <a:t>-Rovers, </a:t>
            </a:r>
            <a:r>
              <a:rPr lang="de-DE" sz="800" dirty="0" err="1"/>
              <a:t>Heiman</a:t>
            </a:r>
            <a:r>
              <a:rPr lang="de-DE" sz="800" dirty="0"/>
              <a:t> Wertheim, Marion P.G. Koopmans, </a:t>
            </a:r>
            <a:r>
              <a:rPr lang="de-DE" sz="800" dirty="0" err="1"/>
              <a:t>Corine</a:t>
            </a:r>
            <a:r>
              <a:rPr lang="de-DE" sz="800" dirty="0"/>
              <a:t> H. </a:t>
            </a:r>
            <a:r>
              <a:rPr lang="de-DE" sz="800" dirty="0" err="1"/>
              <a:t>GeurtsvanKessel</a:t>
            </a:r>
            <a:endParaRPr lang="de-DE" sz="800" dirty="0"/>
          </a:p>
          <a:p>
            <a:r>
              <a:rPr lang="de-DE" sz="800" dirty="0" err="1"/>
              <a:t>medRxiv</a:t>
            </a:r>
            <a:r>
              <a:rPr lang="de-DE" sz="800" dirty="0"/>
              <a:t> 2021.08.20.21262158; </a:t>
            </a:r>
            <a:r>
              <a:rPr lang="de-DE" sz="800" dirty="0" err="1"/>
              <a:t>doi</a:t>
            </a:r>
            <a:r>
              <a:rPr lang="de-DE" sz="800" dirty="0"/>
              <a:t>: </a:t>
            </a:r>
            <a:r>
              <a:rPr lang="de-DE" sz="800" dirty="0">
                <a:hlinkClick r:id="rId3"/>
              </a:rPr>
              <a:t>https://doi.org/10.1101/2021.08.20.21262158</a:t>
            </a:r>
            <a:r>
              <a:rPr lang="de-DE" sz="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2187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A413E8-E4E9-4EAB-9DE3-9329F9F4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900" dirty="0"/>
              <a:t>15.09.21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50AC25-EBA6-491E-ACD9-3A0B6D97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8813FB1-06F4-4E45-8A45-56BD7AB7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74" y="519522"/>
            <a:ext cx="6937670" cy="564257"/>
          </a:xfrm>
        </p:spPr>
        <p:txBody>
          <a:bodyPr/>
          <a:lstStyle/>
          <a:p>
            <a:r>
              <a:rPr lang="en-US" dirty="0"/>
              <a:t>Timing of Presence or Absence of Viable SARS-CoV-2 </a:t>
            </a:r>
            <a:br>
              <a:rPr lang="en-US" dirty="0"/>
            </a:br>
            <a:r>
              <a:rPr lang="en-US" dirty="0"/>
              <a:t>on Viral Culture</a:t>
            </a:r>
            <a:endParaRPr lang="de-DE" dirty="0"/>
          </a:p>
        </p:txBody>
      </p:sp>
      <p:pic>
        <p:nvPicPr>
          <p:cNvPr id="8" name="Grafik 7" descr="Duration of Culturable SARS-CoV-2 in Hospitalized Patients with Covid-19 - NEJMc2027040 - Mozilla Firefox">
            <a:extLst>
              <a:ext uri="{FF2B5EF4-FFF2-40B4-BE49-F238E27FC236}">
                <a16:creationId xmlns:a16="http://schemas.microsoft.com/office/drawing/2014/main" id="{80750248-4391-41F0-B327-8EBADAB28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7961" r="26375" b="17590"/>
          <a:stretch/>
        </p:blipFill>
        <p:spPr>
          <a:xfrm>
            <a:off x="564826" y="1225807"/>
            <a:ext cx="4733849" cy="355038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0FC4CF5-D95A-4C8A-871B-AC013EFE11D3}"/>
              </a:ext>
            </a:extLst>
          </p:cNvPr>
          <p:cNvSpPr txBox="1"/>
          <p:nvPr/>
        </p:nvSpPr>
        <p:spPr>
          <a:xfrm>
            <a:off x="5714399" y="4099570"/>
            <a:ext cx="2001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M.C. Kim et al, </a:t>
            </a:r>
            <a:r>
              <a:rPr lang="en-US" sz="800" dirty="0"/>
              <a:t>Duration of Culturable SARS-CoV-2 in Hospitalized Patients with Covid-19, </a:t>
            </a:r>
            <a:r>
              <a:rPr lang="de-DE" sz="800" dirty="0"/>
              <a:t>N Engl J </a:t>
            </a:r>
            <a:r>
              <a:rPr lang="de-DE" sz="800" dirty="0" err="1"/>
              <a:t>Med</a:t>
            </a:r>
            <a:r>
              <a:rPr lang="de-DE" sz="800" dirty="0"/>
              <a:t> 2021; 384:671-673</a:t>
            </a:r>
          </a:p>
          <a:p>
            <a:r>
              <a:rPr lang="de-DE" sz="800" dirty="0"/>
              <a:t>DOI: 10.1056/NEJMc2027040 </a:t>
            </a:r>
          </a:p>
        </p:txBody>
      </p:sp>
    </p:spTree>
    <p:extLst>
      <p:ext uri="{BB962C8B-B14F-4D97-AF65-F5344CB8AC3E}">
        <p14:creationId xmlns:p14="http://schemas.microsoft.com/office/powerpoint/2010/main" val="78461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BF42D1-127B-4806-B304-2A23C72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900" dirty="0"/>
              <a:t>15.09.21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77C9E5-B6BA-4F3E-99AB-2BBA22CA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CB39CC9-0D1D-4BD8-99A9-27FEB435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28" y="519522"/>
            <a:ext cx="7040616" cy="564257"/>
          </a:xfrm>
        </p:spPr>
        <p:txBody>
          <a:bodyPr/>
          <a:lstStyle/>
          <a:p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SARS-CoV-2 Ct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rRT</a:t>
            </a:r>
            <a:r>
              <a:rPr lang="de-DE" dirty="0"/>
              <a:t>-PCR in </a:t>
            </a:r>
            <a:r>
              <a:rPr lang="de-DE" dirty="0" err="1"/>
              <a:t>respiratory</a:t>
            </a:r>
            <a:r>
              <a:rPr lang="de-DE" dirty="0"/>
              <a:t> </a:t>
            </a:r>
            <a:r>
              <a:rPr lang="de-DE" dirty="0" err="1"/>
              <a:t>specimens</a:t>
            </a:r>
            <a:endParaRPr lang="de-DE" dirty="0"/>
          </a:p>
        </p:txBody>
      </p:sp>
      <p:pic>
        <p:nvPicPr>
          <p:cNvPr id="10" name="Grafik 9" descr="main.pdf - Mozilla Firefox">
            <a:extLst>
              <a:ext uri="{FF2B5EF4-FFF2-40B4-BE49-F238E27FC236}">
                <a16:creationId xmlns:a16="http://schemas.microsoft.com/office/drawing/2014/main" id="{025C79D1-536B-4322-9691-287D81E66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31850" r="20862" b="25368"/>
          <a:stretch/>
        </p:blipFill>
        <p:spPr>
          <a:xfrm>
            <a:off x="763010" y="1245457"/>
            <a:ext cx="6652549" cy="297033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360138B-A43A-4B36-8FC3-81EAB4A63F20}"/>
              </a:ext>
            </a:extLst>
          </p:cNvPr>
          <p:cNvSpPr txBox="1"/>
          <p:nvPr/>
        </p:nvSpPr>
        <p:spPr>
          <a:xfrm>
            <a:off x="564826" y="4289660"/>
            <a:ext cx="6319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Jang S, Rhee JY, </a:t>
            </a:r>
            <a:r>
              <a:rPr lang="de-DE" sz="800" dirty="0" err="1"/>
              <a:t>Wi</a:t>
            </a:r>
            <a:r>
              <a:rPr lang="de-DE" sz="800" dirty="0"/>
              <a:t> YM, Jung BK. Viral </a:t>
            </a:r>
            <a:r>
              <a:rPr lang="de-DE" sz="800" dirty="0" err="1"/>
              <a:t>kinetics</a:t>
            </a:r>
            <a:r>
              <a:rPr lang="de-DE" sz="800" dirty="0"/>
              <a:t> </a:t>
            </a:r>
            <a:r>
              <a:rPr lang="de-DE" sz="800" dirty="0" err="1"/>
              <a:t>of</a:t>
            </a:r>
            <a:r>
              <a:rPr lang="de-DE" sz="800" dirty="0"/>
              <a:t> SARS-CoV-2 </a:t>
            </a:r>
            <a:r>
              <a:rPr lang="de-DE" sz="800" dirty="0" err="1"/>
              <a:t>over</a:t>
            </a:r>
            <a:r>
              <a:rPr lang="de-DE" sz="800" dirty="0"/>
              <a:t> </a:t>
            </a:r>
            <a:r>
              <a:rPr lang="de-DE" sz="800" dirty="0" err="1"/>
              <a:t>the</a:t>
            </a:r>
            <a:r>
              <a:rPr lang="de-DE" sz="800" dirty="0"/>
              <a:t> </a:t>
            </a:r>
            <a:r>
              <a:rPr lang="de-DE" sz="800" dirty="0" err="1"/>
              <a:t>preclinical</a:t>
            </a:r>
            <a:r>
              <a:rPr lang="de-DE" sz="800" dirty="0"/>
              <a:t>, </a:t>
            </a:r>
            <a:r>
              <a:rPr lang="de-DE" sz="800" dirty="0" err="1"/>
              <a:t>clinical</a:t>
            </a:r>
            <a:r>
              <a:rPr lang="de-DE" sz="800" dirty="0"/>
              <a:t>, and </a:t>
            </a:r>
            <a:r>
              <a:rPr lang="de-DE" sz="800" dirty="0" err="1"/>
              <a:t>postclinical</a:t>
            </a:r>
            <a:r>
              <a:rPr lang="de-DE" sz="800" dirty="0"/>
              <a:t> </a:t>
            </a:r>
            <a:r>
              <a:rPr lang="de-DE" sz="800" dirty="0" err="1"/>
              <a:t>period</a:t>
            </a:r>
            <a:r>
              <a:rPr lang="de-DE" sz="800" dirty="0"/>
              <a:t>. </a:t>
            </a:r>
            <a:r>
              <a:rPr lang="de-DE" sz="800" dirty="0" err="1"/>
              <a:t>Int</a:t>
            </a:r>
            <a:r>
              <a:rPr lang="de-DE" sz="800" dirty="0"/>
              <a:t> J </a:t>
            </a:r>
            <a:r>
              <a:rPr lang="de-DE" sz="800" dirty="0" err="1"/>
              <a:t>Infect</a:t>
            </a:r>
            <a:r>
              <a:rPr lang="de-DE" sz="800" dirty="0"/>
              <a:t> Dis. 2021 Jan;102:561-565. </a:t>
            </a:r>
            <a:r>
              <a:rPr lang="de-DE" sz="800" dirty="0" err="1"/>
              <a:t>doi</a:t>
            </a:r>
            <a:r>
              <a:rPr lang="de-DE" sz="800" dirty="0"/>
              <a:t>: 10.1016/j.ijid.2020.10.099. </a:t>
            </a:r>
            <a:r>
              <a:rPr lang="de-DE" sz="800" dirty="0" err="1"/>
              <a:t>Epub</a:t>
            </a:r>
            <a:r>
              <a:rPr lang="de-DE" sz="800" dirty="0"/>
              <a:t> 2020 Nov 5. PMID: 33160066; PMCID: PMC7642732. </a:t>
            </a:r>
          </a:p>
        </p:txBody>
      </p:sp>
    </p:spTree>
    <p:extLst>
      <p:ext uri="{BB962C8B-B14F-4D97-AF65-F5344CB8AC3E}">
        <p14:creationId xmlns:p14="http://schemas.microsoft.com/office/powerpoint/2010/main" val="18315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593BA6C-2F52-4F47-B4FC-7D347E51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900" dirty="0"/>
              <a:t>15.09.21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E9FAE4-878F-410C-BBEF-456220D1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856F1F7-80D1-4471-8262-C6930A47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41" y="519522"/>
            <a:ext cx="6919503" cy="564257"/>
          </a:xfrm>
        </p:spPr>
        <p:txBody>
          <a:bodyPr/>
          <a:lstStyle/>
          <a:p>
            <a:r>
              <a:rPr lang="en-US" dirty="0"/>
              <a:t>False-Negative Rate of RT-PCR–Based SARS-CoV-2 Tests by Time Since Exposure</a:t>
            </a:r>
            <a:endParaRPr lang="de-DE" dirty="0"/>
          </a:p>
        </p:txBody>
      </p:sp>
      <p:pic>
        <p:nvPicPr>
          <p:cNvPr id="10" name="Grafik 9" descr="M20-1495 - Mozilla Firefox">
            <a:extLst>
              <a:ext uri="{FF2B5EF4-FFF2-40B4-BE49-F238E27FC236}">
                <a16:creationId xmlns:a16="http://schemas.microsoft.com/office/drawing/2014/main" id="{E6EB3A46-53AC-4C68-A5DD-FBE6FA40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27960" r="25588" b="16294"/>
          <a:stretch/>
        </p:blipFill>
        <p:spPr>
          <a:xfrm>
            <a:off x="635841" y="1251422"/>
            <a:ext cx="4991645" cy="340699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E515E9D-7E36-4AE2-9FDF-59537ADFD261}"/>
              </a:ext>
            </a:extLst>
          </p:cNvPr>
          <p:cNvSpPr txBox="1"/>
          <p:nvPr/>
        </p:nvSpPr>
        <p:spPr>
          <a:xfrm>
            <a:off x="6043506" y="3812730"/>
            <a:ext cx="2396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L. M. </a:t>
            </a:r>
            <a:r>
              <a:rPr lang="de-DE" sz="800" dirty="0" err="1"/>
              <a:t>Kucirka</a:t>
            </a:r>
            <a:r>
              <a:rPr lang="de-DE" sz="800" dirty="0"/>
              <a:t> et al,</a:t>
            </a:r>
            <a:r>
              <a:rPr lang="en-US" sz="800" dirty="0"/>
              <a:t> Variation in False-Negative Rate of Reverse Transcriptase Polymerase Chain Reaction–Based SARS-CoV-2 Tests by Time Since Exposure,</a:t>
            </a:r>
            <a:r>
              <a:rPr lang="de-DE" sz="800" dirty="0"/>
              <a:t> </a:t>
            </a:r>
            <a:r>
              <a:rPr lang="sv-SE" sz="800" dirty="0"/>
              <a:t>Ann Intern Med.2020;173:262-267. doi:10.7326/M20-1495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55127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Bildschirmpräsentation (16:9)</PresentationFormat>
  <Paragraphs>43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Carlito</vt:lpstr>
      <vt:lpstr>ＭＳ 明朝</vt:lpstr>
      <vt:lpstr>Wingdings</vt:lpstr>
      <vt:lpstr>Office-Design</vt:lpstr>
      <vt:lpstr>Isolierungsdauer – Ist eine Reduktion auf 10 d vertretbar? Stand nach Diskussion in der AG-Diagnostik 28.09.21</vt:lpstr>
      <vt:lpstr>Ätiologie ? Prognose ? Therapieoptionen ?</vt:lpstr>
      <vt:lpstr>Timing of Presence or Absence of Viable SARS-CoV-2  on Viral Culture</vt:lpstr>
      <vt:lpstr>Changes in the SARS-CoV-2 Ct value of rRT-PCR in respiratory specimens</vt:lpstr>
      <vt:lpstr>False-Negative Rate of RT-PCR–Based SARS-CoV-2 Tests by Time Since Exposure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Niebank, Michaela</cp:lastModifiedBy>
  <cp:revision>133</cp:revision>
  <dcterms:created xsi:type="dcterms:W3CDTF">2015-11-02T12:29:13Z</dcterms:created>
  <dcterms:modified xsi:type="dcterms:W3CDTF">2021-10-01T08:56:50Z</dcterms:modified>
</cp:coreProperties>
</file>