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88" r:id="rId3"/>
    <p:sldId id="578" r:id="rId4"/>
    <p:sldId id="587" r:id="rId5"/>
    <p:sldId id="611" r:id="rId6"/>
    <p:sldId id="637" r:id="rId7"/>
    <p:sldId id="629" r:id="rId8"/>
    <p:sldId id="630" r:id="rId9"/>
    <p:sldId id="641" r:id="rId10"/>
    <p:sldId id="638" r:id="rId11"/>
    <p:sldId id="639" r:id="rId12"/>
    <p:sldId id="642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C94"/>
    <a:srgbClr val="FFFFFF"/>
    <a:srgbClr val="64AFF5"/>
    <a:srgbClr val="E6E6E6"/>
    <a:srgbClr val="006EC7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84678" autoAdjust="0"/>
  </p:normalViewPr>
  <p:slideViewPr>
    <p:cSldViewPr snapToGrid="0" snapToObjects="1">
      <p:cViewPr varScale="1">
        <p:scale>
          <a:sx n="97" d="100"/>
          <a:sy n="97" d="100"/>
        </p:scale>
        <p:origin x="1860" y="6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68 neue Ausbrüche (inkl. Nachmeldungen) </a:t>
            </a:r>
          </a:p>
          <a:p>
            <a:pPr marL="171450" indent="-171450">
              <a:buFontTx/>
              <a:buChar char="-"/>
            </a:pPr>
            <a:r>
              <a:rPr lang="de-DE" dirty="0"/>
              <a:t>Anstieg seit Mitte August mit zuletzt etwa 60 neue Ausbrüche pro Woche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0-5 an allen Kita-Ausbruchsfällen lag im Juli/August 2021 bei 65%, im Juli/August 2020 waren es nur 27%</a:t>
            </a:r>
          </a:p>
          <a:p>
            <a:pPr marL="171450" indent="-171450">
              <a:buFontTx/>
              <a:buChar char="-"/>
            </a:pPr>
            <a:r>
              <a:rPr lang="de-DE" dirty="0"/>
              <a:t>Eckdaten der </a:t>
            </a:r>
            <a:r>
              <a:rPr lang="de-DE" b="1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die meisten Ausbrüche in BW, BY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Ausbruchsgröße: durchschnitt: 5 Fälle pro Ausbruch, median: 3-4 Fälle; 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es kommen aber auch größere Ausbrüche mit bis zu 32 Fällen vor; insgesamt 28 Ausbrüche mit &gt;=10Fällen in den letzten 4 Wo.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189 neue Ausbrüche (inkl. Nachmeldungen)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Deutlicher Anstieg seit Anfang August; zuletzt über 125 neue Ausbrüche pro Woche (es ist noch mit Nachübermittlungen zu rechnen!)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Das Niveau der Zahl an Ausbrüchen Anfang September 2021 wurde im Vorjahr erst Anfang November beobachtet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Seit Mitte August 2021 insbesondere AG 6-14 betroffen (79% an allen Ausbruchsfällen; AG 21 nur bei 6%)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Eckdaten der </a:t>
            </a:r>
            <a:r>
              <a:rPr lang="de-DE" b="1" dirty="0"/>
              <a:t>letzten 4 Wochen</a:t>
            </a:r>
            <a:r>
              <a:rPr lang="de-DE" dirty="0"/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Die meisten Ausbrüche in NW, BE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Ausbruchsgröße: durchschnitt: 4 Fälle, median: 3 Fälle pro Ausbruch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Es gibt aber auch größere Ausbrüche mit bis zu 53 Fälle/Ausbruch (in den letzten 4 Wo: 27 Ausbrüche mit &gt;=10 Fällen pro Ausbruch)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(letzten 2 Wochen wegen Nachmeldungen nicht dargestellt)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hospitalisierter nimmt in der vierten Welle wieder zu. Die stärkste Zunahme ist bei den 0-5 jährigen zu verzeichnen. (obere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Balken)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Anteil hospitalisierter 0-5-Jähriger ist seit August wieder abnehmend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(obere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Linie)</a:t>
            </a:r>
          </a:p>
          <a:p>
            <a:r>
              <a:rPr lang="de-DE" dirty="0"/>
              <a:t>Hospitalisierungen nehmen zudem früher zu als im Vorjahr </a:t>
            </a:r>
            <a:r>
              <a:rPr lang="de-DE"/>
              <a:t>(rechte </a:t>
            </a:r>
            <a:r>
              <a:rPr lang="de-DE" dirty="0" err="1"/>
              <a:t>Abb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27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Anstieg in 38. KW zur Vorwoche (4,7; Vorwoche: 3,9 %)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Im Vergleich zur Vorwoche: Anstieg in insbesondere bei den Kindern (0-14 Jahre), bei den Erwachsenen (ab 15 J.) eher stabil bis leicht steigend</a:t>
            </a:r>
          </a:p>
          <a:p>
            <a:pPr marL="171450" indent="-171450">
              <a:buFontTx/>
              <a:buChar char="-"/>
            </a:pPr>
            <a:r>
              <a:rPr lang="de-DE" dirty="0"/>
              <a:t>Gesamt-ARE-Rate liegt in der 38. KW etwas über dem Wert des Vorjahres, aber noch unter den Jahres vor der Pandemie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insgesamt und in allen </a:t>
            </a:r>
            <a:r>
              <a:rPr lang="de-DE" dirty="0" err="1"/>
              <a:t>Ags</a:t>
            </a:r>
            <a:r>
              <a:rPr lang="de-DE" dirty="0"/>
              <a:t> gestiegen: KW 38 (gesamt): 1.116 (Vorwoche: 935)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Pronzentualer</a:t>
            </a:r>
            <a:r>
              <a:rPr lang="de-DE" dirty="0"/>
              <a:t> Anstieg der KI im Vergleich zur Vorwoche liegt je nach AG zwischen 15 und 25 %</a:t>
            </a:r>
          </a:p>
          <a:p>
            <a:pPr marL="171450" indent="-171450">
              <a:buFontTx/>
              <a:buChar char="-"/>
            </a:pPr>
            <a:r>
              <a:rPr lang="de-DE" dirty="0"/>
              <a:t>KI bei den 0- bis 4-Jährigen weiterhin deutlich höher als im gleichen Zeitraum der Vorjahre. 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KW 38 keine Sommerferien mehr in keiner der 16 BL</a:t>
            </a:r>
          </a:p>
          <a:p>
            <a:pPr marL="171450" indent="-171450">
              <a:buFontTx/>
              <a:buChar char="-"/>
            </a:pPr>
            <a:r>
              <a:rPr lang="de-DE" dirty="0"/>
              <a:t>Unterschiedliche Entwicklung der KI in den einzelnen BL</a:t>
            </a:r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\\rki.local\daten\Projekte\FG36_AGI\Wochenberichte\Berichterstellung\Saison_2020_21\Woche_38_2021\AGI-Wochenbericht_2021_09_28.xls</a:t>
            </a: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geblieben, aber insgesamt über Niveau der Vorjahre</a:t>
            </a:r>
            <a:r>
              <a:rPr lang="de-DE" dirty="0">
                <a:sym typeface="Wingdings" panose="05000000000000000000" pitchFamily="2" charset="2"/>
              </a:rPr>
              <a:t> allein AG 0-4!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erneut starker Anstieg der Fallzahlen in AG 0 bis 4 Jahre  (54% der SARI-Fälle mit RSV-Diagnose), dreimal so viele SARI-Fälle wie in Vorjahren um diese Zeit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den letzten Wochen leichter Anstieg AG 5-14,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immernoch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sehr niedrig im Vgl. zu Vorjahren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Alle anderen AG übliches Niveau und Rückgang im Vergleich zur Vorwoche (obwohl noch leicht Auffüllen)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geblieben, aber insgesamt über Niveau der Vorjahre</a:t>
            </a:r>
            <a:r>
              <a:rPr lang="de-DE" dirty="0">
                <a:sym typeface="Wingdings" panose="05000000000000000000" pitchFamily="2" charset="2"/>
              </a:rPr>
              <a:t> allein AG 0-4!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erneut starker Anstieg der Fallzahlen in AG 0 bis 4 Jahre  (54% der SARI-Fälle mit RSV-Diagnose), dreimal so viele SARI-Fälle wie in Vorjahren um diese Zeit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den letzten Wochen leichter Anstieg AG 5-14,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immernoch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sehr niedrig im Vgl. zu Vorjahren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Alle anderen AG übliches Niveau und Rückgang im Vergleich zur Vorwoche (obwohl noch leicht Auffüllen)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gesunken bei Hospitalisierungen insgesamt und Intensivbehandlungen</a:t>
            </a:r>
          </a:p>
          <a:p>
            <a:pPr marL="0" indent="0">
              <a:buFontTx/>
              <a:buNone/>
            </a:pPr>
            <a:r>
              <a:rPr lang="de-DE" b="1" dirty="0"/>
              <a:t>Anteil COVID-19 an SARI 19% (KW 37: 25%)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unter Intensivbehandlungen mit SARI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44% (KW 37: 52%)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Seit KW 31/2021 wieder deutlich mehr SARI-Fälle mit COVID-19-Diagnose, seitdem relativ stabil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SARI-Fälle ohne COVID-19-Diagnose (blau) in KW 36/2021 wieder gestiegen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Rückgang der COVID-19-Fälle insgesamt, bes. schnell in AG 35-59 im Vgl. zu AG 60-79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Rückgang der COVID-19-Fälle insgesamt, bes. schnell in AG 35-59 im Vgl. zu AG 60-79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03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28.9.2021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 (n=3.839)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27.9.2021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9261CC0-B908-4671-BAFC-FAF4479ED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26" y="1453329"/>
            <a:ext cx="7882466" cy="442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4" y="253229"/>
            <a:ext cx="8092592" cy="338554"/>
          </a:xfrm>
        </p:spPr>
        <p:txBody>
          <a:bodyPr/>
          <a:lstStyle/>
          <a:p>
            <a:r>
              <a:rPr lang="de-DE" dirty="0"/>
              <a:t>Ausbrüche in Schulen (n=3.468)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27.9.2021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CB828B7-7BF7-4D2F-9CFB-CDE04A841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1" y="2455769"/>
            <a:ext cx="6707851" cy="39487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D65D5D8-2253-490D-AD85-BFB685A6E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559" y="717756"/>
            <a:ext cx="3602727" cy="23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1E0E7D-EB46-43B1-BF0C-6723BEC2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20.9.2021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071FF1-4BD2-45CB-A8FB-D3ED6B7F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8F00-31B4-4DD2-9D42-BD6B14B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F0C48748-8C0F-4241-8F78-828A378A8FEA}"/>
              </a:ext>
            </a:extLst>
          </p:cNvPr>
          <p:cNvSpPr txBox="1">
            <a:spLocks/>
          </p:cNvSpPr>
          <p:nvPr/>
        </p:nvSpPr>
        <p:spPr>
          <a:xfrm>
            <a:off x="208764" y="370433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Hospitalisierungen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94BEAD-1A69-45BC-9BA5-BB2DCAFB5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856" y="3356540"/>
            <a:ext cx="4684143" cy="302658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9F665CE-A8C1-4881-AC5B-99A9F0DEF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20" y="948577"/>
            <a:ext cx="4748119" cy="30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0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38.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28.9.2021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62880" y="920339"/>
            <a:ext cx="3286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38. KW 2021 bei ca. 4.700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>
                <a:highlight>
                  <a:srgbClr val="FFFFFF"/>
                </a:highlight>
              </a:rPr>
              <a:t>Entspricht einer Gesamtzahl von ca. 3,9 Millionen akuten Atem­wegs­er­kran­kungen (Vorwoche: ca. 3,2 </a:t>
            </a:r>
            <a:r>
              <a:rPr lang="de-DE" dirty="0" err="1">
                <a:highlight>
                  <a:srgbClr val="FFFFFF"/>
                </a:highlight>
              </a:rPr>
              <a:t>Mio</a:t>
            </a:r>
            <a:r>
              <a:rPr lang="de-DE" dirty="0">
                <a:highlight>
                  <a:srgbClr val="FFFFFF"/>
                </a:highlight>
              </a:rPr>
              <a:t>). </a:t>
            </a:r>
            <a:endParaRPr lang="en-US" sz="1400" dirty="0">
              <a:highlight>
                <a:srgbClr val="FFFFFF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5" t="76836" r="10278" b="3254"/>
          <a:stretch/>
        </p:blipFill>
        <p:spPr>
          <a:xfrm>
            <a:off x="5611895" y="5663109"/>
            <a:ext cx="2871312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338127" y="4106529"/>
            <a:ext cx="357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</a:t>
            </a:r>
          </a:p>
          <a:p>
            <a:r>
              <a:rPr lang="de-DE"/>
              <a:t>Deutlicher Anstieg </a:t>
            </a:r>
            <a:r>
              <a:rPr lang="de-DE" dirty="0"/>
              <a:t>insbesondere bei den Kindern (0 bis 4 Jahre und 5 bis 14 Jahre)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317210-8E05-4FBC-BC31-ED824160582C}"/>
              </a:ext>
            </a:extLst>
          </p:cNvPr>
          <p:cNvSpPr txBox="1"/>
          <p:nvPr/>
        </p:nvSpPr>
        <p:spPr>
          <a:xfrm>
            <a:off x="1857988" y="4475862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B4F8A1F-BA7B-429C-BBDD-A265D4F627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6"/>
          <a:stretch/>
        </p:blipFill>
        <p:spPr bwMode="auto">
          <a:xfrm>
            <a:off x="150880" y="706590"/>
            <a:ext cx="5112000" cy="307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B06CAF4-0F83-40D5-8B84-D9432C176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239" y="911612"/>
            <a:ext cx="1941769" cy="267064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9FC951D-F2F8-4392-8DE5-E967FDD71E82}"/>
              </a:ext>
            </a:extLst>
          </p:cNvPr>
          <p:cNvCxnSpPr>
            <a:cxnSpLocks/>
          </p:cNvCxnSpPr>
          <p:nvPr/>
        </p:nvCxnSpPr>
        <p:spPr>
          <a:xfrm flipH="1" flipV="1">
            <a:off x="1761223" y="2462913"/>
            <a:ext cx="429490" cy="2773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C862F164-1F86-4EBC-9363-7020E8F533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0"/>
          <a:stretch/>
        </p:blipFill>
        <p:spPr bwMode="auto">
          <a:xfrm>
            <a:off x="140900" y="3756484"/>
            <a:ext cx="5112000" cy="2862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C04830D-4EC9-4A78-8F59-A01C8752CA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7" b="2486"/>
          <a:stretch/>
        </p:blipFill>
        <p:spPr bwMode="auto">
          <a:xfrm>
            <a:off x="252000" y="1063054"/>
            <a:ext cx="8640000" cy="45668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38.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28.9.2021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8704" y="5631755"/>
            <a:ext cx="834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Der Wert (gesamt) lag in der 38. KW 2021 bei ca. 1.100 Arzt­konsul­ta­tionen wegen ARE pro 100.000 EW. </a:t>
            </a:r>
          </a:p>
          <a:p>
            <a:r>
              <a:rPr lang="de-DE" sz="1500" dirty="0"/>
              <a:t>Das entspricht einer Gesamtzahl von ca. 930.000 Arzt­besuchen wegen akuter Atem­wegs­er­kran­kungen.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38.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28.9.2021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5342EE-351C-4DD2-B8A8-626F1696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9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38.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28.9.2021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5" cy="2197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0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0" cy="21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84" y="3729169"/>
            <a:ext cx="7854310" cy="287991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912898" y="574158"/>
            <a:ext cx="245946" cy="1963004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FEC3A4-B5DC-41A1-BCF8-244B5A5F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613" y="443730"/>
            <a:ext cx="8201710" cy="300729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38.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28.9.2021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367065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36.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288794" y="195413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035871" y="2071742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F15E6D-1E11-4473-8FBF-19F501960BC8}"/>
              </a:ext>
            </a:extLst>
          </p:cNvPr>
          <p:cNvCxnSpPr>
            <a:cxnSpLocks/>
          </p:cNvCxnSpPr>
          <p:nvPr/>
        </p:nvCxnSpPr>
        <p:spPr>
          <a:xfrm flipH="1">
            <a:off x="1447196" y="4728990"/>
            <a:ext cx="57264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59C484-2744-4AC3-BDCD-CF9901851CDF}"/>
              </a:ext>
            </a:extLst>
          </p:cNvPr>
          <p:cNvCxnSpPr>
            <a:cxnSpLocks/>
          </p:cNvCxnSpPr>
          <p:nvPr/>
        </p:nvCxnSpPr>
        <p:spPr>
          <a:xfrm flipH="1">
            <a:off x="1412875" y="5391196"/>
            <a:ext cx="576075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CC6832B-64C1-4D06-84B7-755E88FB9A6D}"/>
              </a:ext>
            </a:extLst>
          </p:cNvPr>
          <p:cNvCxnSpPr>
            <a:cxnSpLocks/>
          </p:cNvCxnSpPr>
          <p:nvPr/>
        </p:nvCxnSpPr>
        <p:spPr>
          <a:xfrm flipH="1">
            <a:off x="1447196" y="4330546"/>
            <a:ext cx="572643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288794" y="459599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44%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109813" y="4767141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962489" y="1574268"/>
            <a:ext cx="6271749" cy="730889"/>
            <a:chOff x="-700962" y="3750761"/>
            <a:chExt cx="8301225" cy="1090168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00962" y="375076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63019" y="4840929"/>
              <a:ext cx="816328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14896" y="1099523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38.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28.9.2021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548B3BAC-8646-4F9F-AFED-2468CACD4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629" y="1038827"/>
            <a:ext cx="5713371" cy="279437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FB2FCED-0198-4C78-8677-B13CCB969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761" y="3495184"/>
            <a:ext cx="5720239" cy="279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0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28.9.2021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38.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8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297067" y="5478941"/>
            <a:ext cx="219510" cy="28408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516577" y="524810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>
            <a:off x="8082291" y="1936832"/>
            <a:ext cx="305230" cy="49444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201752" y="145820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628505-FB4D-4E63-B228-17EBBF5DCBDC}"/>
              </a:ext>
            </a:extLst>
          </p:cNvPr>
          <p:cNvCxnSpPr>
            <a:cxnSpLocks/>
          </p:cNvCxnSpPr>
          <p:nvPr/>
        </p:nvCxnSpPr>
        <p:spPr>
          <a:xfrm flipH="1">
            <a:off x="8270250" y="5031362"/>
            <a:ext cx="279542" cy="649314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D7B0C7E-78A8-42CB-9EAE-182565561D8F}"/>
              </a:ext>
            </a:extLst>
          </p:cNvPr>
          <p:cNvSpPr txBox="1"/>
          <p:nvPr/>
        </p:nvSpPr>
        <p:spPr>
          <a:xfrm>
            <a:off x="8422375" y="452641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</p:cNvCxnSpPr>
          <p:nvPr/>
        </p:nvCxnSpPr>
        <p:spPr>
          <a:xfrm flipH="1">
            <a:off x="8099557" y="2370650"/>
            <a:ext cx="322992" cy="204560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422549" y="1990739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941" y="1068148"/>
            <a:ext cx="4490320" cy="26941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198" y="3967550"/>
            <a:ext cx="4490320" cy="269419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28.9.2021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  <a:p>
            <a:r>
              <a:rPr lang="de-DE" b="1" dirty="0"/>
              <a:t>(KW 26 bis KW 37/2021)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</a:p>
          <a:p>
            <a:r>
              <a:rPr lang="de-DE" b="1" dirty="0"/>
              <a:t>(KW 26 bis KW 37/2021)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38. KW 2021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7384201" y="1811209"/>
            <a:ext cx="534862" cy="382832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7919063" y="158037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7439261" y="2415244"/>
            <a:ext cx="613660" cy="69982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083732" y="2254393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C09A12C5-FAE9-468B-AF9E-EFE0324D0920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7439470" y="5318799"/>
            <a:ext cx="572000" cy="204098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66B7B896-1E26-43D7-BF25-DFA21BF0D0E1}"/>
              </a:ext>
            </a:extLst>
          </p:cNvPr>
          <p:cNvSpPr txBox="1"/>
          <p:nvPr/>
        </p:nvSpPr>
        <p:spPr>
          <a:xfrm>
            <a:off x="8011470" y="5292064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E5912DE-A466-4068-90FE-2709B3C4289D}"/>
              </a:ext>
            </a:extLst>
          </p:cNvPr>
          <p:cNvCxnSpPr>
            <a:cxnSpLocks/>
          </p:cNvCxnSpPr>
          <p:nvPr/>
        </p:nvCxnSpPr>
        <p:spPr>
          <a:xfrm flipH="1">
            <a:off x="7439261" y="4938409"/>
            <a:ext cx="702784" cy="159187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9E839C6D-9B08-4E97-9C69-DC578C2CF325}"/>
              </a:ext>
            </a:extLst>
          </p:cNvPr>
          <p:cNvSpPr txBox="1"/>
          <p:nvPr/>
        </p:nvSpPr>
        <p:spPr>
          <a:xfrm>
            <a:off x="8198629" y="4764405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</p:spTree>
    <p:extLst>
      <p:ext uri="{BB962C8B-B14F-4D97-AF65-F5344CB8AC3E}">
        <p14:creationId xmlns:p14="http://schemas.microsoft.com/office/powerpoint/2010/main" val="159122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1310</Words>
  <Application>Microsoft Office PowerPoint</Application>
  <PresentationFormat>Bildschirmpräsentation (4:3)</PresentationFormat>
  <Paragraphs>143</Paragraphs>
  <Slides>12</Slides>
  <Notes>12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28.9.2021</vt:lpstr>
      <vt:lpstr>GrippeWeb bis zur 38. KW 2021 </vt:lpstr>
      <vt:lpstr>Arbeitsgemeinschaft Influenza ARE-Konsultationen bis zur 38.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(n=3.839)</vt:lpstr>
      <vt:lpstr>Ausbrüche in Schulen (n=3.468)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Prahm, Kerstin</cp:lastModifiedBy>
  <cp:revision>2587</cp:revision>
  <cp:lastPrinted>2020-05-13T06:04:10Z</cp:lastPrinted>
  <dcterms:created xsi:type="dcterms:W3CDTF">2015-11-02T12:29:13Z</dcterms:created>
  <dcterms:modified xsi:type="dcterms:W3CDTF">2021-09-29T08:08:25Z</dcterms:modified>
</cp:coreProperties>
</file>