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1" r:id="rId2"/>
    <p:sldId id="283" r:id="rId3"/>
    <p:sldId id="285" r:id="rId4"/>
    <p:sldId id="287" r:id="rId5"/>
    <p:sldId id="288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SARS-CoV-2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'SARS-CoV-2'!$A$2:$A$86</c:f>
              <c:numCache>
                <c:formatCode>General</c:formatCode>
                <c:ptCount val="85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  <c:pt idx="43">
                  <c:v>51</c:v>
                </c:pt>
                <c:pt idx="44">
                  <c:v>52</c:v>
                </c:pt>
                <c:pt idx="45">
                  <c:v>53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  <c:pt idx="53">
                  <c:v>8</c:v>
                </c:pt>
                <c:pt idx="54">
                  <c:v>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  <c:pt idx="66">
                  <c:v>21</c:v>
                </c:pt>
                <c:pt idx="67">
                  <c:v>22</c:v>
                </c:pt>
                <c:pt idx="68">
                  <c:v>23</c:v>
                </c:pt>
                <c:pt idx="69">
                  <c:v>24</c:v>
                </c:pt>
                <c:pt idx="70">
                  <c:v>25</c:v>
                </c:pt>
                <c:pt idx="71">
                  <c:v>26</c:v>
                </c:pt>
                <c:pt idx="72">
                  <c:v>27</c:v>
                </c:pt>
                <c:pt idx="73">
                  <c:v>28</c:v>
                </c:pt>
                <c:pt idx="74">
                  <c:v>29</c:v>
                </c:pt>
                <c:pt idx="75">
                  <c:v>30</c:v>
                </c:pt>
                <c:pt idx="76">
                  <c:v>31</c:v>
                </c:pt>
                <c:pt idx="77">
                  <c:v>32</c:v>
                </c:pt>
                <c:pt idx="78">
                  <c:v>33</c:v>
                </c:pt>
                <c:pt idx="79">
                  <c:v>34</c:v>
                </c:pt>
                <c:pt idx="80">
                  <c:v>35</c:v>
                </c:pt>
                <c:pt idx="81">
                  <c:v>36</c:v>
                </c:pt>
                <c:pt idx="82">
                  <c:v>37</c:v>
                </c:pt>
                <c:pt idx="83">
                  <c:v>38</c:v>
                </c:pt>
                <c:pt idx="84">
                  <c:v>39</c:v>
                </c:pt>
              </c:numCache>
            </c:numRef>
          </c:cat>
          <c:val>
            <c:numRef>
              <c:f>'SARS-CoV-2'!$B$2:$B$86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0.9</c:v>
                </c:pt>
                <c:pt idx="4">
                  <c:v>1.5</c:v>
                </c:pt>
                <c:pt idx="5">
                  <c:v>3.1</c:v>
                </c:pt>
                <c:pt idx="6">
                  <c:v>2</c:v>
                </c:pt>
                <c:pt idx="7">
                  <c:v>2.5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1.82</c:v>
                </c:pt>
                <c:pt idx="32">
                  <c:v>1.79</c:v>
                </c:pt>
                <c:pt idx="33">
                  <c:v>5.45</c:v>
                </c:pt>
                <c:pt idx="34">
                  <c:v>0</c:v>
                </c:pt>
                <c:pt idx="35">
                  <c:v>0</c:v>
                </c:pt>
                <c:pt idx="36">
                  <c:v>5.66</c:v>
                </c:pt>
                <c:pt idx="37">
                  <c:v>3.84</c:v>
                </c:pt>
                <c:pt idx="38">
                  <c:v>2.33</c:v>
                </c:pt>
                <c:pt idx="39">
                  <c:v>2.1</c:v>
                </c:pt>
                <c:pt idx="40">
                  <c:v>5.2</c:v>
                </c:pt>
                <c:pt idx="41">
                  <c:v>10.64</c:v>
                </c:pt>
                <c:pt idx="42">
                  <c:v>11.06</c:v>
                </c:pt>
                <c:pt idx="43">
                  <c:v>8.6</c:v>
                </c:pt>
                <c:pt idx="44">
                  <c:v>15.27</c:v>
                </c:pt>
                <c:pt idx="45">
                  <c:v>11.63</c:v>
                </c:pt>
                <c:pt idx="46">
                  <c:v>14.08</c:v>
                </c:pt>
                <c:pt idx="47">
                  <c:v>10.56</c:v>
                </c:pt>
                <c:pt idx="48">
                  <c:v>10.3</c:v>
                </c:pt>
                <c:pt idx="49">
                  <c:v>6.29</c:v>
                </c:pt>
                <c:pt idx="50">
                  <c:v>6.25</c:v>
                </c:pt>
                <c:pt idx="51">
                  <c:v>7.28</c:v>
                </c:pt>
                <c:pt idx="52">
                  <c:v>7.19</c:v>
                </c:pt>
                <c:pt idx="53">
                  <c:v>7.41</c:v>
                </c:pt>
                <c:pt idx="54">
                  <c:v>4.1900000000000004</c:v>
                </c:pt>
                <c:pt idx="55">
                  <c:v>5.39</c:v>
                </c:pt>
                <c:pt idx="56">
                  <c:v>6.15</c:v>
                </c:pt>
                <c:pt idx="57">
                  <c:v>4.33</c:v>
                </c:pt>
                <c:pt idx="58">
                  <c:v>6.25</c:v>
                </c:pt>
                <c:pt idx="59">
                  <c:v>11.61</c:v>
                </c:pt>
                <c:pt idx="60">
                  <c:v>6.71</c:v>
                </c:pt>
                <c:pt idx="61">
                  <c:v>6.86</c:v>
                </c:pt>
                <c:pt idx="62">
                  <c:v>10.59</c:v>
                </c:pt>
                <c:pt idx="63">
                  <c:v>4.03</c:v>
                </c:pt>
                <c:pt idx="64">
                  <c:v>4.9400000000000004</c:v>
                </c:pt>
                <c:pt idx="65">
                  <c:v>2.65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0.99</c:v>
                </c:pt>
                <c:pt idx="71">
                  <c:v>0.63</c:v>
                </c:pt>
                <c:pt idx="72">
                  <c:v>0</c:v>
                </c:pt>
                <c:pt idx="73">
                  <c:v>0.79</c:v>
                </c:pt>
                <c:pt idx="74">
                  <c:v>0</c:v>
                </c:pt>
                <c:pt idx="75">
                  <c:v>0</c:v>
                </c:pt>
                <c:pt idx="76">
                  <c:v>1.22</c:v>
                </c:pt>
                <c:pt idx="77">
                  <c:v>1.03</c:v>
                </c:pt>
                <c:pt idx="78">
                  <c:v>3.54</c:v>
                </c:pt>
                <c:pt idx="79">
                  <c:v>6.25</c:v>
                </c:pt>
                <c:pt idx="80">
                  <c:v>2.2200000000000002</c:v>
                </c:pt>
                <c:pt idx="81">
                  <c:v>1.43</c:v>
                </c:pt>
                <c:pt idx="82">
                  <c:v>3.23</c:v>
                </c:pt>
                <c:pt idx="83">
                  <c:v>1.48</c:v>
                </c:pt>
                <c:pt idx="84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0-4E12-9393-D296B38A5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093504"/>
        <c:axId val="609089240"/>
      </c:lineChart>
      <c:catAx>
        <c:axId val="60909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2020</a:t>
                </a:r>
                <a:r>
                  <a:rPr lang="de-DE" baseline="0"/>
                  <a:t>                                                                                                                                   </a:t>
                </a:r>
                <a:r>
                  <a:rPr lang="de-DE"/>
                  <a:t>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9089240"/>
        <c:crosses val="autoZero"/>
        <c:auto val="1"/>
        <c:lblAlgn val="ctr"/>
        <c:lblOffset val="100"/>
        <c:noMultiLvlLbl val="0"/>
      </c:catAx>
      <c:valAx>
        <c:axId val="60908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90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05.10.2021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26171" y="1366696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202</a:t>
            </a:r>
            <a:r>
              <a:rPr lang="de-DE" dirty="0"/>
              <a:t> Einsendungen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5377895" y="1790557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44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Arztpraxen 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6300145" y="934541"/>
            <a:ext cx="18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83% </a:t>
            </a:r>
            <a:r>
              <a:rPr lang="de-DE" dirty="0" err="1"/>
              <a:t>Positivenrate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5C679-3EFE-4323-87C4-7AF423EA7DEB}"/>
              </a:ext>
            </a:extLst>
          </p:cNvPr>
          <p:cNvSpPr txBox="1"/>
          <p:nvPr/>
        </p:nvSpPr>
        <p:spPr>
          <a:xfrm>
            <a:off x="5306497" y="897319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KW38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553B7B-F508-447C-861B-DE9A06FF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57" y="3527286"/>
            <a:ext cx="7687843" cy="27434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A276A7-A11A-4F72-AD67-172A90B9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5" y="610493"/>
            <a:ext cx="4572396" cy="274343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0DB607E-B11F-46F3-AF1E-A83D249ECE41}"/>
              </a:ext>
            </a:extLst>
          </p:cNvPr>
          <p:cNvSpPr txBox="1"/>
          <p:nvPr/>
        </p:nvSpPr>
        <p:spPr>
          <a:xfrm>
            <a:off x="5312512" y="2417876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KW39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2720FA3-29A2-4099-B996-DD1321EB5766}"/>
              </a:ext>
            </a:extLst>
          </p:cNvPr>
          <p:cNvSpPr txBox="1"/>
          <p:nvPr/>
        </p:nvSpPr>
        <p:spPr>
          <a:xfrm>
            <a:off x="5306497" y="2826647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152</a:t>
            </a:r>
            <a:r>
              <a:rPr lang="de-DE" dirty="0"/>
              <a:t>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39A0F4A-90C2-4C1F-A52B-480B27B43FEA}"/>
              </a:ext>
            </a:extLst>
          </p:cNvPr>
          <p:cNvSpPr txBox="1"/>
          <p:nvPr/>
        </p:nvSpPr>
        <p:spPr>
          <a:xfrm>
            <a:off x="5352914" y="3185336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46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Arztpraxen 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0EAE763-824E-4386-B743-D4F342FCC154}"/>
              </a:ext>
            </a:extLst>
          </p:cNvPr>
          <p:cNvSpPr txBox="1"/>
          <p:nvPr/>
        </p:nvSpPr>
        <p:spPr>
          <a:xfrm>
            <a:off x="6333289" y="2464042"/>
            <a:ext cx="18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82% </a:t>
            </a:r>
            <a:r>
              <a:rPr lang="de-DE" dirty="0" err="1"/>
              <a:t>Positivenrate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05.10.2021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A9D0B64-2C10-48D1-83A9-423DAA422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263442"/>
              </p:ext>
            </p:extLst>
          </p:nvPr>
        </p:nvGraphicFramePr>
        <p:xfrm>
          <a:off x="376237" y="968646"/>
          <a:ext cx="83915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C424436-4886-472B-8C44-EAE8BEAAA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" y="3711846"/>
            <a:ext cx="8370533" cy="27434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AA3CDB-E71C-46EA-964E-E968BCBA2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64" y="520277"/>
            <a:ext cx="2268833" cy="13637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ECD032-31AB-47DF-AC54-B88FAA4BD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612" y="522831"/>
            <a:ext cx="2264584" cy="13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05.10.2021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17F7DE-A3C0-4978-8967-E16908C06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5" y="921231"/>
            <a:ext cx="8413209" cy="27434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968669-E0EF-4DD1-9523-F119FA79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3664669"/>
            <a:ext cx="8388823" cy="27434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8B15DB-D824-48A7-A17F-FE0397056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753" y="6073467"/>
            <a:ext cx="1700931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D5E2A5-0E82-42E0-86B4-9669C179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D2CC7A-5054-4C05-846B-57A403AA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Einsendungen NRZ Influenzaviren 1995 - 2021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D9659-875E-425E-8A80-322555C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27E191E-2232-4BB6-98AB-619930364854}"/>
              </a:ext>
            </a:extLst>
          </p:cNvPr>
          <p:cNvSpPr txBox="1"/>
          <p:nvPr/>
        </p:nvSpPr>
        <p:spPr>
          <a:xfrm>
            <a:off x="5774984" y="5324223"/>
            <a:ext cx="191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2020/2021:</a:t>
            </a:r>
          </a:p>
          <a:p>
            <a:r>
              <a:rPr lang="de-DE" sz="1200" dirty="0"/>
              <a:t>7095 Sentinel</a:t>
            </a:r>
          </a:p>
          <a:p>
            <a:r>
              <a:rPr lang="de-DE" sz="1200" dirty="0"/>
              <a:t>168 Ringversuche</a:t>
            </a:r>
          </a:p>
          <a:p>
            <a:r>
              <a:rPr lang="de-DE" sz="1200" dirty="0"/>
              <a:t>19 NRZ-Aufträge</a:t>
            </a:r>
          </a:p>
          <a:p>
            <a:r>
              <a:rPr lang="de-DE" sz="1200" dirty="0"/>
              <a:t>81 </a:t>
            </a:r>
            <a:r>
              <a:rPr lang="de-DE" sz="1200" dirty="0" err="1"/>
              <a:t>Krankenhaussurveillance</a:t>
            </a:r>
            <a:endParaRPr lang="de-DE" sz="1200" dirty="0"/>
          </a:p>
          <a:p>
            <a:r>
              <a:rPr lang="de-DE" sz="1200" dirty="0"/>
              <a:t>+</a:t>
            </a:r>
          </a:p>
          <a:p>
            <a:r>
              <a:rPr lang="de-DE" sz="1200" dirty="0"/>
              <a:t>ca. 3500 IMS SARS-CoV-2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117399-718F-4134-B3EC-B0D483913BDF}"/>
              </a:ext>
            </a:extLst>
          </p:cNvPr>
          <p:cNvSpPr txBox="1"/>
          <p:nvPr/>
        </p:nvSpPr>
        <p:spPr>
          <a:xfrm>
            <a:off x="7411947" y="5324223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200000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344344-9AEE-461B-8F03-645FBDDF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7" y="2900938"/>
            <a:ext cx="7650625" cy="24521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EF273E-112C-4F7B-98BB-3622C49B8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4" y="121027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3F5A33-7B01-4250-BA45-A34F72E1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55741D-8A8D-499C-BA80-7785EBFE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415948"/>
            <a:ext cx="4801388" cy="245928"/>
          </a:xfrm>
        </p:spPr>
        <p:txBody>
          <a:bodyPr/>
          <a:lstStyle/>
          <a:p>
            <a:r>
              <a:rPr lang="de-DE" dirty="0"/>
              <a:t>Influenza global: https://apps.who.int/flumart/Default?ReportNo=10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7D7B34-0973-4AC0-A370-6D42AC51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3B12BB-2334-4A12-BEFF-F4EEA36E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077105"/>
            <a:ext cx="8810625" cy="4972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CB0932-FB7F-489A-8962-8ED66665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71" y="1982042"/>
            <a:ext cx="402461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Bildschirmpräsentation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356</cp:revision>
  <cp:lastPrinted>2020-12-17T20:27:56Z</cp:lastPrinted>
  <dcterms:created xsi:type="dcterms:W3CDTF">2015-11-02T12:29:13Z</dcterms:created>
  <dcterms:modified xsi:type="dcterms:W3CDTF">2021-10-06T08:34:36Z</dcterms:modified>
</cp:coreProperties>
</file>