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73" r:id="rId2"/>
    <p:sldId id="771" r:id="rId3"/>
    <p:sldId id="782" r:id="rId4"/>
    <p:sldId id="779" r:id="rId5"/>
    <p:sldId id="774" r:id="rId6"/>
    <p:sldId id="276" r:id="rId7"/>
    <p:sldId id="262" r:id="rId8"/>
    <p:sldId id="261" r:id="rId9"/>
    <p:sldId id="766" r:id="rId10"/>
    <p:sldId id="781" r:id="rId11"/>
  </p:sldIdLst>
  <p:sldSz cx="12192000" cy="6858000"/>
  <p:notesSz cx="67945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219" autoAdjust="0"/>
  </p:normalViewPr>
  <p:slideViewPr>
    <p:cSldViewPr snapToGrid="0">
      <p:cViewPr varScale="1">
        <p:scale>
          <a:sx n="48" d="100"/>
          <a:sy n="48" d="100"/>
        </p:scale>
        <p:origin x="13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C13E5-FC70-458D-878F-ABDDAC795DB0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A7944-E888-40D6-803A-D0347EFF2E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37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54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30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19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7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89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703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 err="1"/>
              <a:t>Pinf</a:t>
            </a:r>
            <a:r>
              <a:rPr lang="de-DE" dirty="0"/>
              <a:t> ist </a:t>
            </a:r>
            <a:r>
              <a:rPr lang="de-DE" dirty="0" err="1"/>
              <a:t>evtl</a:t>
            </a:r>
            <a:r>
              <a:rPr lang="de-DE" dirty="0"/>
              <a:t> leichter zu kommunizieren: die Wahrscheinlichkeit, dass ein Patient am Ende der Isolierung noch ansteckend ist. </a:t>
            </a:r>
            <a:r>
              <a:rPr lang="de-DE" dirty="0" err="1"/>
              <a:t>Pinf</a:t>
            </a:r>
            <a:r>
              <a:rPr lang="de-DE" dirty="0"/>
              <a:t> liegt bei 14 Tagen Isolation unter 1%.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99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3B5A-C604-4944-BA7D-607174F33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728825-0F21-4976-9507-2EAF274F5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846B5A-AED8-454C-BA75-444BB292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70F2-549C-4400-BB99-732D45CF746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8F2054-CB35-4D4A-AF5E-089E7A90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09BC3B-31DB-4D6F-BC9B-C1E551EB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2932-E846-421C-898B-CA4A69275A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97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DF3BE-4D9E-46D3-BBDF-8B939AC3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6B7B21-D0BB-43A7-B2F3-86DA66A7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C698ED-4CB2-44F7-A9E0-A408C576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70F2-549C-4400-BB99-732D45CF746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E2D1DF-CC39-4029-A067-8E2F9A50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75C097-B6D4-4DD6-9B81-70A6FCCA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2932-E846-421C-898B-CA4A69275A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06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68C1D33-334C-42A2-ACD4-3159DE7EA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0E836B-EB62-4CAE-BE24-83CD054E7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45C173-36BC-478A-8B9F-FCFDB5AE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70F2-549C-4400-BB99-732D45CF746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8B7C91-42B0-48BE-83D5-6607489C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5F06A2-644B-493C-9247-73C42F60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2932-E846-421C-898B-CA4A69275A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88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8C7D0-9BAD-4978-9FB1-29C593BB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FA6ACE-ABB1-4B07-9F7C-597A5C175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CD9C22-9CB6-4EAA-BF78-D1FD34EA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70F2-549C-4400-BB99-732D45CF746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FD2C96-31FE-4166-B262-744371E9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6B978B-2A8B-4AE7-AC15-5343422F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2932-E846-421C-898B-CA4A69275A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25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1A6B1-CD21-4B0B-ADBC-8C56B258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8F2CE6-4756-4D26-9509-C99CCAE5A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B7FB4C-C258-45EA-9020-F65F6F9E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70F2-549C-4400-BB99-732D45CF746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016638-E7D7-4795-9D95-50D51EEE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150ADB-2AC2-4542-9EA2-0A9DDB4A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2932-E846-421C-898B-CA4A69275A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01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C4A57-FB23-462A-BA51-6E138739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5CF1D0-91D4-436D-8078-C09ECF3A2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3132B9-9BA5-438C-96F3-09C02768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E35E41-3BA6-40F3-B915-DCA5D6F1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70F2-549C-4400-BB99-732D45CF746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32FEC13-7466-45BA-BB15-CC7A08DC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633806-16A9-4A85-83EE-86FF9C78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2932-E846-421C-898B-CA4A69275A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81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B6B1C-EA5C-4F5B-99D5-0BD7FE4F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B32857-1E9E-454B-AA1F-2948E2935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46B527-6F55-4BED-AA5E-4A2D04874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E883A6-BA56-457A-9A98-28E374561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FF15DDD-54A0-4A7E-A824-2756600B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86C29B-DD3B-4641-B476-141AA925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70F2-549C-4400-BB99-732D45CF746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A532B08-B875-460F-8FA4-386C6E7F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6D94C3B-FC6C-4B98-8601-96812C4E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2932-E846-421C-898B-CA4A69275A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19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ECFFA-AE16-43A5-ABC7-EDEECAFD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F82C49-C334-4489-8D87-92311F10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70F2-549C-4400-BB99-732D45CF746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808D70-F264-456C-9866-F3CD1DD2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7B7335-2D7A-4633-A1BF-883E9536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2932-E846-421C-898B-CA4A69275A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1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8C4CC3-3EEF-4BB5-AFF0-BDFD8A33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70F2-549C-4400-BB99-732D45CF746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1C8108-E15E-41F1-B23C-CD91A912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CF3BF1-D2AD-40CF-BB18-BC753B3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2932-E846-421C-898B-CA4A69275A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91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3B7C9-5F77-4D2D-8330-7FD3AB4B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5ECAF2-07E0-454E-A8C0-2409334B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9EC858-BDEE-4ABC-9647-1703D18DD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FD47DC-8216-486B-8F22-204C4128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70F2-549C-4400-BB99-732D45CF746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365D6D-30C7-4226-ABD1-B9A3A98A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37A354-D14B-4EE8-A18C-55F33DD6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2932-E846-421C-898B-CA4A69275A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26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336AF-C625-4F84-9E8F-CAC300C7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7948A19-1C2E-4E01-BB66-67B4FF669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AB5BD0-FE09-423D-B43C-035338F4E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FD978F-5F3E-4668-8D31-A72AD184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70F2-549C-4400-BB99-732D45CF746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212AF7-2436-41B8-A754-217B5691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A72128-99B4-440F-A15C-B244D2E6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2932-E846-421C-898B-CA4A69275A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25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D0D7BFE-4394-407D-B3F7-8CCE43FC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4E88DD-D666-417C-8C81-4FFDD8C4F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A82702-DDA7-4526-81E0-7DB44CF89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870F2-549C-4400-BB99-732D45CF746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CB95CD-F2B2-4918-84AC-D71503C68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EC41EA-BEEA-408E-9ED5-AC83CDE85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2932-E846-421C-898B-CA4A69275A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71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strategycalculator.github.io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BA268E4-C904-4BC9-AED3-1B4427994F88}"/>
              </a:ext>
            </a:extLst>
          </p:cNvPr>
          <p:cNvSpPr txBox="1"/>
          <p:nvPr/>
        </p:nvSpPr>
        <p:spPr>
          <a:xfrm>
            <a:off x="284813" y="1441343"/>
            <a:ext cx="1142250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Risikoabschätzung für unterschiedliche Isolierungsstrategien</a:t>
            </a:r>
          </a:p>
          <a:p>
            <a:pPr algn="ctr"/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Krisenstabssitzung am 6.10.21</a:t>
            </a:r>
          </a:p>
          <a:p>
            <a:pPr algn="ctr"/>
            <a:endParaRPr lang="de-DE" sz="2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Niebank, Oh, von Kleist</a:t>
            </a:r>
          </a:p>
          <a:p>
            <a:pPr algn="ctr">
              <a:spcBef>
                <a:spcPts val="600"/>
              </a:spcBef>
            </a:pPr>
            <a:r>
              <a:rPr lang="de-DE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ZBS 7, FG17, P5</a:t>
            </a:r>
          </a:p>
          <a:p>
            <a:pPr algn="ctr">
              <a:spcBef>
                <a:spcPts val="600"/>
              </a:spcBef>
            </a:pPr>
            <a:r>
              <a:rPr lang="de-DE" sz="2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Abt. 1 Diagnostik AG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9794157-EAC1-46C1-9277-FC025D52B0F8}"/>
              </a:ext>
            </a:extLst>
          </p:cNvPr>
          <p:cNvCxnSpPr>
            <a:cxnSpLocks/>
          </p:cNvCxnSpPr>
          <p:nvPr/>
        </p:nvCxnSpPr>
        <p:spPr>
          <a:xfrm>
            <a:off x="4741985" y="5053030"/>
            <a:ext cx="27080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B6FAA22-1BF3-42AD-8252-204E3988E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665783"/>
              </p:ext>
            </p:extLst>
          </p:nvPr>
        </p:nvGraphicFramePr>
        <p:xfrm>
          <a:off x="121404" y="1538616"/>
          <a:ext cx="11949192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0744">
                  <a:extLst>
                    <a:ext uri="{9D8B030D-6E8A-4147-A177-3AD203B41FA5}">
                      <a16:colId xmlns:a16="http://schemas.microsoft.com/office/drawing/2014/main" val="1085479055"/>
                    </a:ext>
                  </a:extLst>
                </a:gridCol>
                <a:gridCol w="2897113">
                  <a:extLst>
                    <a:ext uri="{9D8B030D-6E8A-4147-A177-3AD203B41FA5}">
                      <a16:colId xmlns:a16="http://schemas.microsoft.com/office/drawing/2014/main" val="1177451959"/>
                    </a:ext>
                  </a:extLst>
                </a:gridCol>
                <a:gridCol w="2661256">
                  <a:extLst>
                    <a:ext uri="{9D8B030D-6E8A-4147-A177-3AD203B41FA5}">
                      <a16:colId xmlns:a16="http://schemas.microsoft.com/office/drawing/2014/main" val="2574060252"/>
                    </a:ext>
                  </a:extLst>
                </a:gridCol>
                <a:gridCol w="2930284">
                  <a:extLst>
                    <a:ext uri="{9D8B030D-6E8A-4147-A177-3AD203B41FA5}">
                      <a16:colId xmlns:a16="http://schemas.microsoft.com/office/drawing/2014/main" val="4070723071"/>
                    </a:ext>
                  </a:extLst>
                </a:gridCol>
                <a:gridCol w="1529795">
                  <a:extLst>
                    <a:ext uri="{9D8B030D-6E8A-4147-A177-3AD203B41FA5}">
                      <a16:colId xmlns:a16="http://schemas.microsoft.com/office/drawing/2014/main" val="3632475651"/>
                    </a:ext>
                  </a:extLst>
                </a:gridCol>
              </a:tblGrid>
              <a:tr h="4889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Isolierungs-dauer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Ohne 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Antigentest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PCR-Test 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PCR-NPV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14066"/>
                  </a:ext>
                </a:extLst>
              </a:tr>
              <a:tr h="451046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[&lt;1-20%]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</a:t>
                      </a:r>
                    </a:p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[&lt;1- 9%]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 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[&lt;1- 4%]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11530"/>
                  </a:ext>
                </a:extLst>
              </a:tr>
              <a:tr h="44306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</a:t>
                      </a:r>
                      <a:r>
                        <a:rPr lang="de-DE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[&lt;1- 30%]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[&lt;1- 13%]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853128"/>
                  </a:ext>
                </a:extLst>
              </a:tr>
              <a:tr h="424206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 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[1-99%]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 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[&lt;1-60%]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[&lt;1- 20%]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7644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7FCCFD7A-DE0F-486D-82D3-151222CA1F78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P (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): Wahrscheinlichkeit, dass ein Patient am Ende der Isolierung noch kontagiös ist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2D16BF8-701D-48D9-BF85-4BBCCC33CC57}"/>
              </a:ext>
            </a:extLst>
          </p:cNvPr>
          <p:cNvSpPr/>
          <p:nvPr/>
        </p:nvSpPr>
        <p:spPr>
          <a:xfrm>
            <a:off x="0" y="634283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van der Toorn W, Oh DY, Bourquain D, Michel J, Krause E, Nitsche A, von Kleist M; Working Group on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at RKI. An intra-host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quarantine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travelers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and de-isolation. Patterns 2021</a:t>
            </a:r>
          </a:p>
        </p:txBody>
      </p:sp>
    </p:spTree>
    <p:extLst>
      <p:ext uri="{BB962C8B-B14F-4D97-AF65-F5344CB8AC3E}">
        <p14:creationId xmlns:p14="http://schemas.microsoft.com/office/powerpoint/2010/main" val="345765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39F793F-4598-4D0C-8BB1-5BB9C94F71F2}"/>
              </a:ext>
            </a:extLst>
          </p:cNvPr>
          <p:cNvSpPr/>
          <p:nvPr/>
        </p:nvSpPr>
        <p:spPr>
          <a:xfrm>
            <a:off x="0" y="634283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van der Toorn W, Oh DY, Bourquain D, Michel J, Krause E, Nitsche A, von Kleist M; Working Group on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at RKI. An intra-host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quarantine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travelers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and de-isolation. Patterns 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92B328-DB18-48A7-9597-87601B39E028}"/>
              </a:ext>
            </a:extLst>
          </p:cNvPr>
          <p:cNvSpPr txBox="1"/>
          <p:nvPr/>
        </p:nvSpPr>
        <p:spPr>
          <a:xfrm>
            <a:off x="686527" y="634431"/>
            <a:ext cx="106617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CovidStrategyCalculator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https://covidstrategycalculator.github.io/index.html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Datenbasis: </a:t>
            </a:r>
          </a:p>
          <a:p>
            <a:pPr marL="800100" lvl="1" indent="-342900">
              <a:buFont typeface="Symbol" panose="05050102010706020507" pitchFamily="18" charset="2"/>
              <a:buChar char="-"/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Ausscheidungskinetik replikationskompetenter Viren bei Ungeimpften</a:t>
            </a:r>
          </a:p>
          <a:p>
            <a:pPr marL="800100" lvl="1" indent="-342900">
              <a:buFont typeface="Symbol" panose="05050102010706020507" pitchFamily="18" charset="2"/>
              <a:buChar char="-"/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Testsensitivität im Verlauf der Infektion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Für Geimpfte erlaubt die derzeitige Datenlage keine zuverlässige Modellierung der Ausscheidungskinetik.</a:t>
            </a:r>
            <a:endParaRPr lang="de-DE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FF19B0-D3CD-402D-8F7E-00A68F6603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3" t="6715"/>
          <a:stretch/>
        </p:blipFill>
        <p:spPr>
          <a:xfrm>
            <a:off x="686527" y="2812625"/>
            <a:ext cx="11070752" cy="35593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27974E1-EC8F-4F39-A1ED-B66B8E5D568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Isolierungsstrategien: Risikoabschätzung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6E04E0A-EC06-4E24-A7E5-B1D1E3C0B74B}"/>
              </a:ext>
            </a:extLst>
          </p:cNvPr>
          <p:cNvSpPr txBox="1"/>
          <p:nvPr/>
        </p:nvSpPr>
        <p:spPr>
          <a:xfrm rot="16200000">
            <a:off x="-659130" y="4112368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RELATIVES RISIKO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D3834B8-E4E9-4838-9D72-795B557BB36E}"/>
              </a:ext>
            </a:extLst>
          </p:cNvPr>
          <p:cNvSpPr txBox="1"/>
          <p:nvPr/>
        </p:nvSpPr>
        <p:spPr>
          <a:xfrm>
            <a:off x="7103162" y="3002666"/>
            <a:ext cx="375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Rot: Reduktion durch Isolation</a:t>
            </a:r>
          </a:p>
          <a:p>
            <a:r>
              <a:rPr lang="de-DE"/>
              <a:t>Blau: </a:t>
            </a:r>
            <a:r>
              <a:rPr lang="de-DE" dirty="0"/>
              <a:t>Sensitivität der AG-Test</a:t>
            </a:r>
          </a:p>
        </p:txBody>
      </p:sp>
    </p:spTree>
    <p:extLst>
      <p:ext uri="{BB962C8B-B14F-4D97-AF65-F5344CB8AC3E}">
        <p14:creationId xmlns:p14="http://schemas.microsoft.com/office/powerpoint/2010/main" val="415380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5CAC-0359-A44A-A503-86868B9D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654" y="-27562"/>
            <a:ext cx="8229600" cy="965792"/>
          </a:xfrm>
        </p:spPr>
        <p:txBody>
          <a:bodyPr/>
          <a:lstStyle/>
          <a:p>
            <a:r>
              <a:rPr lang="de-DE" dirty="0" err="1"/>
              <a:t>Methods</a:t>
            </a:r>
            <a:r>
              <a:rPr lang="de-DE" dirty="0"/>
              <a:t> – </a:t>
            </a:r>
            <a:r>
              <a:rPr lang="de-DE" dirty="0" err="1"/>
              <a:t>brief</a:t>
            </a:r>
            <a:r>
              <a:rPr lang="de-DE" dirty="0"/>
              <a:t> </a:t>
            </a:r>
            <a:r>
              <a:rPr lang="de-DE" dirty="0" err="1"/>
              <a:t>math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D58A-6168-8848-931C-5E43D8E2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800" y="792918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Output: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000438-1647-9E45-82BF-BD5F7ED20943}"/>
              </a:ext>
            </a:extLst>
          </p:cNvPr>
          <p:cNvSpPr/>
          <p:nvPr/>
        </p:nvSpPr>
        <p:spPr>
          <a:xfrm>
            <a:off x="8802169" y="1124744"/>
            <a:ext cx="1541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Residual </a:t>
            </a:r>
            <a:r>
              <a:rPr lang="de-DE" b="1" dirty="0" err="1"/>
              <a:t>risk</a:t>
            </a:r>
            <a:r>
              <a:rPr lang="de-DE" b="1" dirty="0"/>
              <a:t> </a:t>
            </a:r>
            <a:r>
              <a:rPr lang="de-DE" b="1" dirty="0">
                <a:solidFill>
                  <a:srgbClr val="0070C0"/>
                </a:solidFill>
              </a:rPr>
              <a:t>after </a:t>
            </a:r>
            <a:r>
              <a:rPr lang="de-DE" b="1" dirty="0" err="1">
                <a:solidFill>
                  <a:srgbClr val="0070C0"/>
                </a:solidFill>
              </a:rPr>
              <a:t>isolation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or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quarantine</a:t>
            </a:r>
            <a:endParaRPr lang="de-DE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4A6098-FBDF-3C44-BC2F-9CDC29AE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98" y="3185764"/>
            <a:ext cx="4488886" cy="35453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8D372F-9EED-5A42-B3CE-9EB9E5493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94" y="1461866"/>
            <a:ext cx="6518989" cy="1299537"/>
          </a:xfrm>
          <a:prstGeom prst="rect">
            <a:avLst/>
          </a:prstGeom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id="{53F8563B-6C6D-D04C-B9B3-424A4AD65A1B}"/>
              </a:ext>
            </a:extLst>
          </p:cNvPr>
          <p:cNvSpPr/>
          <p:nvPr/>
        </p:nvSpPr>
        <p:spPr>
          <a:xfrm rot="10800000">
            <a:off x="8235565" y="1469390"/>
            <a:ext cx="457262" cy="67537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E62FE1-AE0C-8B47-BA76-924F02958C27}"/>
              </a:ext>
            </a:extLst>
          </p:cNvPr>
          <p:cNvSpPr/>
          <p:nvPr/>
        </p:nvSpPr>
        <p:spPr>
          <a:xfrm>
            <a:off x="8875390" y="2078905"/>
            <a:ext cx="1541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/>
              <a:t>risk</a:t>
            </a:r>
            <a:r>
              <a:rPr lang="de-DE" b="1" dirty="0"/>
              <a:t> </a:t>
            </a:r>
            <a:r>
              <a:rPr lang="de-DE" b="1" dirty="0" err="1">
                <a:solidFill>
                  <a:srgbClr val="00B050"/>
                </a:solidFill>
              </a:rPr>
              <a:t>w</a:t>
            </a:r>
            <a:r>
              <a:rPr lang="de-DE" b="1" dirty="0">
                <a:solidFill>
                  <a:srgbClr val="00B050"/>
                </a:solidFill>
              </a:rPr>
              <a:t>/o </a:t>
            </a:r>
            <a:r>
              <a:rPr lang="de-DE" b="1" dirty="0" err="1">
                <a:solidFill>
                  <a:srgbClr val="00B050"/>
                </a:solidFill>
              </a:rPr>
              <a:t>isolation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r>
              <a:rPr lang="de-DE" b="1" dirty="0" err="1">
                <a:solidFill>
                  <a:srgbClr val="00B050"/>
                </a:solidFill>
              </a:rPr>
              <a:t>or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r>
              <a:rPr lang="de-DE" b="1" dirty="0" err="1">
                <a:solidFill>
                  <a:srgbClr val="00B050"/>
                </a:solidFill>
              </a:rPr>
              <a:t>quarantine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0FC1C1A-C890-F543-AB66-9B6D44264BB0}"/>
              </a:ext>
            </a:extLst>
          </p:cNvPr>
          <p:cNvSpPr/>
          <p:nvPr/>
        </p:nvSpPr>
        <p:spPr>
          <a:xfrm rot="10800000">
            <a:off x="8214733" y="2221905"/>
            <a:ext cx="457262" cy="649199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491BD3-9036-5D44-8B54-34FDA138ED4F}"/>
              </a:ext>
            </a:extLst>
          </p:cNvPr>
          <p:cNvSpPr/>
          <p:nvPr/>
        </p:nvSpPr>
        <p:spPr>
          <a:xfrm>
            <a:off x="1559496" y="3091709"/>
            <a:ext cx="556784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A0900B-FB59-FE44-84A2-794116A33909}"/>
              </a:ext>
            </a:extLst>
          </p:cNvPr>
          <p:cNvSpPr/>
          <p:nvPr/>
        </p:nvSpPr>
        <p:spPr>
          <a:xfrm>
            <a:off x="1637198" y="6341013"/>
            <a:ext cx="556784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B5F2BB0-4161-7044-939A-9B3D0098B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271" y="3185764"/>
            <a:ext cx="4545991" cy="34277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11752D6-69C6-2246-9D17-9651A80CD9A9}"/>
              </a:ext>
            </a:extLst>
          </p:cNvPr>
          <p:cNvSpPr/>
          <p:nvPr/>
        </p:nvSpPr>
        <p:spPr>
          <a:xfrm>
            <a:off x="6082676" y="3091708"/>
            <a:ext cx="373365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0F1EBF-9697-6D43-9769-38BEAB6CAF8A}"/>
              </a:ext>
            </a:extLst>
          </p:cNvPr>
          <p:cNvSpPr/>
          <p:nvPr/>
        </p:nvSpPr>
        <p:spPr>
          <a:xfrm>
            <a:off x="5925394" y="6303683"/>
            <a:ext cx="556784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716DD4-6638-5844-B39E-8A4AA4B4AB83}"/>
              </a:ext>
            </a:extLst>
          </p:cNvPr>
          <p:cNvSpPr txBox="1"/>
          <p:nvPr/>
        </p:nvSpPr>
        <p:spPr>
          <a:xfrm>
            <a:off x="8034628" y="3509836"/>
            <a:ext cx="153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(negative </a:t>
            </a:r>
            <a:r>
              <a:rPr lang="de-DE" dirty="0" err="1"/>
              <a:t>test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477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B6FAA22-1BF3-42AD-8252-204E3988E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810403"/>
              </p:ext>
            </p:extLst>
          </p:nvPr>
        </p:nvGraphicFramePr>
        <p:xfrm>
          <a:off x="121404" y="1538616"/>
          <a:ext cx="11949192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0744">
                  <a:extLst>
                    <a:ext uri="{9D8B030D-6E8A-4147-A177-3AD203B41FA5}">
                      <a16:colId xmlns:a16="http://schemas.microsoft.com/office/drawing/2014/main" val="1085479055"/>
                    </a:ext>
                  </a:extLst>
                </a:gridCol>
                <a:gridCol w="2897113">
                  <a:extLst>
                    <a:ext uri="{9D8B030D-6E8A-4147-A177-3AD203B41FA5}">
                      <a16:colId xmlns:a16="http://schemas.microsoft.com/office/drawing/2014/main" val="1177451959"/>
                    </a:ext>
                  </a:extLst>
                </a:gridCol>
                <a:gridCol w="2661256">
                  <a:extLst>
                    <a:ext uri="{9D8B030D-6E8A-4147-A177-3AD203B41FA5}">
                      <a16:colId xmlns:a16="http://schemas.microsoft.com/office/drawing/2014/main" val="2574060252"/>
                    </a:ext>
                  </a:extLst>
                </a:gridCol>
                <a:gridCol w="2930284">
                  <a:extLst>
                    <a:ext uri="{9D8B030D-6E8A-4147-A177-3AD203B41FA5}">
                      <a16:colId xmlns:a16="http://schemas.microsoft.com/office/drawing/2014/main" val="4070723071"/>
                    </a:ext>
                  </a:extLst>
                </a:gridCol>
                <a:gridCol w="1529795">
                  <a:extLst>
                    <a:ext uri="{9D8B030D-6E8A-4147-A177-3AD203B41FA5}">
                      <a16:colId xmlns:a16="http://schemas.microsoft.com/office/drawing/2014/main" val="3632475651"/>
                    </a:ext>
                  </a:extLst>
                </a:gridCol>
              </a:tblGrid>
              <a:tr h="4889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Isolierungs-dauer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Ohne 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Antigentest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PCR-Test 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PCR-NPV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14066"/>
                  </a:ext>
                </a:extLst>
              </a:tr>
              <a:tr h="451046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0.06%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[0-3.9%]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0.04%</a:t>
                      </a:r>
                    </a:p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[0-2.3%]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0.01%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[0-0.8%]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11530"/>
                  </a:ext>
                </a:extLst>
              </a:tr>
              <a:tr h="44306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[0-18.1%]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[0-10.9%]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[0-3.6%]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853128"/>
                  </a:ext>
                </a:extLst>
              </a:tr>
              <a:tr h="424206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34.3% 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[0.1- 56.4%]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[0.1- 33.9%]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[0- 11.3%]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764453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709D0E1-78A9-4A90-809D-2BD87B198E71}"/>
              </a:ext>
            </a:extLst>
          </p:cNvPr>
          <p:cNvSpPr/>
          <p:nvPr/>
        </p:nvSpPr>
        <p:spPr>
          <a:xfrm>
            <a:off x="4930815" y="2347795"/>
            <a:ext cx="2673752" cy="8291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FA42B69-C13F-42C0-BB95-D6F5A6A057C7}"/>
              </a:ext>
            </a:extLst>
          </p:cNvPr>
          <p:cNvSpPr/>
          <p:nvPr/>
        </p:nvSpPr>
        <p:spPr>
          <a:xfrm>
            <a:off x="7604567" y="2346880"/>
            <a:ext cx="2939970" cy="8291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CCFD7A-DE0F-486D-82D3-151222CA1F7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Relatives Risiko verschiedener Isolierungsstrategien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2D16BF8-701D-48D9-BF85-4BBCCC33CC57}"/>
              </a:ext>
            </a:extLst>
          </p:cNvPr>
          <p:cNvSpPr/>
          <p:nvPr/>
        </p:nvSpPr>
        <p:spPr>
          <a:xfrm>
            <a:off x="0" y="634283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van der Toorn W, Oh DY, Bourquain D, Michel J, Krause E, Nitsche A, von Kleist M; Working Group on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at RKI. An intra-host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quarantine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travelers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and de-isolation. Patterns 2021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45DAB6-391C-46FC-8704-7B1170B7879C}"/>
              </a:ext>
            </a:extLst>
          </p:cNvPr>
          <p:cNvSpPr/>
          <p:nvPr/>
        </p:nvSpPr>
        <p:spPr>
          <a:xfrm>
            <a:off x="2579077" y="2346880"/>
            <a:ext cx="1840523" cy="8376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892B63C-F53E-4366-BC75-A9534F830A14}"/>
              </a:ext>
            </a:extLst>
          </p:cNvPr>
          <p:cNvSpPr/>
          <p:nvPr/>
        </p:nvSpPr>
        <p:spPr>
          <a:xfrm>
            <a:off x="8065477" y="3184535"/>
            <a:ext cx="1840523" cy="87164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42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32D335-72EB-47FE-8756-A01FF684D510}"/>
              </a:ext>
            </a:extLst>
          </p:cNvPr>
          <p:cNvSpPr txBox="1"/>
          <p:nvPr/>
        </p:nvSpPr>
        <p:spPr>
          <a:xfrm>
            <a:off x="5533697" y="272743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Extra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1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5CAC-0359-A44A-A503-86868B9D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654" y="-27562"/>
            <a:ext cx="8229600" cy="965792"/>
          </a:xfrm>
        </p:spPr>
        <p:txBody>
          <a:bodyPr/>
          <a:lstStyle/>
          <a:p>
            <a:r>
              <a:rPr lang="de-DE" dirty="0" err="1"/>
              <a:t>Methods</a:t>
            </a:r>
            <a:r>
              <a:rPr lang="de-DE" dirty="0"/>
              <a:t> – </a:t>
            </a:r>
            <a:r>
              <a:rPr lang="de-DE" dirty="0" err="1"/>
              <a:t>brief</a:t>
            </a:r>
            <a:r>
              <a:rPr lang="de-DE" dirty="0"/>
              <a:t> </a:t>
            </a:r>
            <a:r>
              <a:rPr lang="de-DE" dirty="0" err="1"/>
              <a:t>math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D58A-6168-8848-931C-5E43D8E2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800" y="792918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Output: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000438-1647-9E45-82BF-BD5F7ED20943}"/>
              </a:ext>
            </a:extLst>
          </p:cNvPr>
          <p:cNvSpPr/>
          <p:nvPr/>
        </p:nvSpPr>
        <p:spPr>
          <a:xfrm>
            <a:off x="8802169" y="1124744"/>
            <a:ext cx="1541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Residual </a:t>
            </a:r>
            <a:r>
              <a:rPr lang="de-DE" b="1" dirty="0" err="1"/>
              <a:t>risk</a:t>
            </a:r>
            <a:r>
              <a:rPr lang="de-DE" b="1" dirty="0"/>
              <a:t> </a:t>
            </a:r>
            <a:r>
              <a:rPr lang="de-DE" b="1" dirty="0">
                <a:solidFill>
                  <a:srgbClr val="0070C0"/>
                </a:solidFill>
              </a:rPr>
              <a:t>after </a:t>
            </a:r>
            <a:r>
              <a:rPr lang="de-DE" b="1" dirty="0" err="1">
                <a:solidFill>
                  <a:srgbClr val="0070C0"/>
                </a:solidFill>
              </a:rPr>
              <a:t>isolation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or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quarantine</a:t>
            </a:r>
            <a:endParaRPr lang="de-DE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4A6098-FBDF-3C44-BC2F-9CDC29AE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98" y="3185764"/>
            <a:ext cx="4488886" cy="35453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8D372F-9EED-5A42-B3CE-9EB9E5493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94" y="1461866"/>
            <a:ext cx="6518989" cy="1299537"/>
          </a:xfrm>
          <a:prstGeom prst="rect">
            <a:avLst/>
          </a:prstGeom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id="{53F8563B-6C6D-D04C-B9B3-424A4AD65A1B}"/>
              </a:ext>
            </a:extLst>
          </p:cNvPr>
          <p:cNvSpPr/>
          <p:nvPr/>
        </p:nvSpPr>
        <p:spPr>
          <a:xfrm rot="10800000">
            <a:off x="8235565" y="1469390"/>
            <a:ext cx="457262" cy="67537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E62FE1-AE0C-8B47-BA76-924F02958C27}"/>
              </a:ext>
            </a:extLst>
          </p:cNvPr>
          <p:cNvSpPr/>
          <p:nvPr/>
        </p:nvSpPr>
        <p:spPr>
          <a:xfrm>
            <a:off x="8875390" y="2078905"/>
            <a:ext cx="1541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/>
              <a:t>risk</a:t>
            </a:r>
            <a:r>
              <a:rPr lang="de-DE" b="1" dirty="0"/>
              <a:t> </a:t>
            </a:r>
            <a:r>
              <a:rPr lang="de-DE" b="1" dirty="0" err="1">
                <a:solidFill>
                  <a:srgbClr val="00B050"/>
                </a:solidFill>
              </a:rPr>
              <a:t>w</a:t>
            </a:r>
            <a:r>
              <a:rPr lang="de-DE" b="1" dirty="0">
                <a:solidFill>
                  <a:srgbClr val="00B050"/>
                </a:solidFill>
              </a:rPr>
              <a:t>/o </a:t>
            </a:r>
            <a:r>
              <a:rPr lang="de-DE" b="1" dirty="0" err="1">
                <a:solidFill>
                  <a:srgbClr val="00B050"/>
                </a:solidFill>
              </a:rPr>
              <a:t>isolation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r>
              <a:rPr lang="de-DE" b="1" dirty="0" err="1">
                <a:solidFill>
                  <a:srgbClr val="00B050"/>
                </a:solidFill>
              </a:rPr>
              <a:t>or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r>
              <a:rPr lang="de-DE" b="1" dirty="0" err="1">
                <a:solidFill>
                  <a:srgbClr val="00B050"/>
                </a:solidFill>
              </a:rPr>
              <a:t>quarantine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0FC1C1A-C890-F543-AB66-9B6D44264BB0}"/>
              </a:ext>
            </a:extLst>
          </p:cNvPr>
          <p:cNvSpPr/>
          <p:nvPr/>
        </p:nvSpPr>
        <p:spPr>
          <a:xfrm rot="10800000">
            <a:off x="8214733" y="2221905"/>
            <a:ext cx="457262" cy="649199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491BD3-9036-5D44-8B54-34FDA138ED4F}"/>
              </a:ext>
            </a:extLst>
          </p:cNvPr>
          <p:cNvSpPr/>
          <p:nvPr/>
        </p:nvSpPr>
        <p:spPr>
          <a:xfrm>
            <a:off x="1559496" y="3091709"/>
            <a:ext cx="556784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A0900B-FB59-FE44-84A2-794116A33909}"/>
              </a:ext>
            </a:extLst>
          </p:cNvPr>
          <p:cNvSpPr/>
          <p:nvPr/>
        </p:nvSpPr>
        <p:spPr>
          <a:xfrm>
            <a:off x="1637198" y="6341013"/>
            <a:ext cx="556784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B5F2BB0-4161-7044-939A-9B3D0098B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271" y="3185764"/>
            <a:ext cx="4545991" cy="34277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11752D6-69C6-2246-9D17-9651A80CD9A9}"/>
              </a:ext>
            </a:extLst>
          </p:cNvPr>
          <p:cNvSpPr/>
          <p:nvPr/>
        </p:nvSpPr>
        <p:spPr>
          <a:xfrm>
            <a:off x="6082676" y="3091708"/>
            <a:ext cx="373365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0F1EBF-9697-6D43-9769-38BEAB6CAF8A}"/>
              </a:ext>
            </a:extLst>
          </p:cNvPr>
          <p:cNvSpPr/>
          <p:nvPr/>
        </p:nvSpPr>
        <p:spPr>
          <a:xfrm>
            <a:off x="5925394" y="6303683"/>
            <a:ext cx="556784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716DD4-6638-5844-B39E-8A4AA4B4AB83}"/>
              </a:ext>
            </a:extLst>
          </p:cNvPr>
          <p:cNvSpPr txBox="1"/>
          <p:nvPr/>
        </p:nvSpPr>
        <p:spPr>
          <a:xfrm>
            <a:off x="8034628" y="3509836"/>
            <a:ext cx="153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(negative </a:t>
            </a:r>
            <a:r>
              <a:rPr lang="de-DE" dirty="0" err="1"/>
              <a:t>test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655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D8A1BFF-5ED7-4E0A-B0DD-37BE8174C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66" y="268950"/>
            <a:ext cx="9783097" cy="574915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36D8F88-4CA9-48EF-A3AF-36FAC01DB345}"/>
              </a:ext>
            </a:extLst>
          </p:cNvPr>
          <p:cNvSpPr txBox="1"/>
          <p:nvPr/>
        </p:nvSpPr>
        <p:spPr>
          <a:xfrm rot="16200000">
            <a:off x="-1069283" y="2881920"/>
            <a:ext cx="3129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KONTAGIOSITÄT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BEA9237-8903-45AC-834A-9AAB965B9090}"/>
              </a:ext>
            </a:extLst>
          </p:cNvPr>
          <p:cNvSpPr txBox="1"/>
          <p:nvPr/>
        </p:nvSpPr>
        <p:spPr>
          <a:xfrm>
            <a:off x="3537780" y="6137270"/>
            <a:ext cx="5354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TAGE SEIT SYMPTOMBEGINN</a:t>
            </a:r>
          </a:p>
        </p:txBody>
      </p:sp>
    </p:spTree>
    <p:extLst>
      <p:ext uri="{BB962C8B-B14F-4D97-AF65-F5344CB8AC3E}">
        <p14:creationId xmlns:p14="http://schemas.microsoft.com/office/powerpoint/2010/main" val="317340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1316217-A58A-4A95-83F6-C8A77FD30CB9}"/>
              </a:ext>
            </a:extLst>
          </p:cNvPr>
          <p:cNvSpPr txBox="1"/>
          <p:nvPr/>
        </p:nvSpPr>
        <p:spPr>
          <a:xfrm>
            <a:off x="139303" y="0"/>
            <a:ext cx="11913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Isolierungsdauer bei Geimpften: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Lässt sich das Restrisiko einer Verkürzung anhand der derzeitigen Datenlage abschätzen?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AEAF394-E0E0-4C54-BDE4-E80A597D6C1B}"/>
              </a:ext>
            </a:extLst>
          </p:cNvPr>
          <p:cNvSpPr txBox="1"/>
          <p:nvPr/>
        </p:nvSpPr>
        <p:spPr>
          <a:xfrm>
            <a:off x="263290" y="1880175"/>
            <a:ext cx="11913394" cy="379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COVIDStrategyCalculator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Modellierung basiert auf Viruskinetik bei ungeimpften Personen</a:t>
            </a:r>
            <a:r>
              <a:rPr lang="de-DE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Im Falle eines Impfdurchbruchs wird die Viruskinetik von vielen Faktoren beeinflusst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Zeitintervall nach Impfung (neutralisierende Antikörper=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: früh &gt; spät)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Impfstoff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Moderna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&gt; Pfizer &gt; AZ / J&amp;J)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Alter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: jung &gt; alt)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Variante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: Wuhan-Hu-1 &gt; Delta)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Zuverlässige Modellierung ist anhand der derzeitigen Datenlage zur Viruskinetik bei Geimpften nicht möglich (s. nächste Folien)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F2DA558-AC90-4427-BFA0-B118A0A01ED5}"/>
              </a:ext>
            </a:extLst>
          </p:cNvPr>
          <p:cNvSpPr/>
          <p:nvPr/>
        </p:nvSpPr>
        <p:spPr>
          <a:xfrm>
            <a:off x="263290" y="6391072"/>
            <a:ext cx="8702480" cy="3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Nitsche et al., </a:t>
            </a:r>
            <a:r>
              <a:rPr lang="de-DE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Drosten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de-DE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Singanayagam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et al., van Kampen et al.</a:t>
            </a:r>
          </a:p>
        </p:txBody>
      </p:sp>
    </p:spTree>
    <p:extLst>
      <p:ext uri="{BB962C8B-B14F-4D97-AF65-F5344CB8AC3E}">
        <p14:creationId xmlns:p14="http://schemas.microsoft.com/office/powerpoint/2010/main" val="318436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DD3DEF9-5202-496E-B210-032689213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8" y="592965"/>
            <a:ext cx="9775075" cy="581174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628B0EB-3AD2-41D3-B667-DFB0B90870C5}"/>
              </a:ext>
            </a:extLst>
          </p:cNvPr>
          <p:cNvSpPr txBox="1"/>
          <p:nvPr/>
        </p:nvSpPr>
        <p:spPr>
          <a:xfrm>
            <a:off x="1145337" y="6305283"/>
            <a:ext cx="1015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Shamier</a:t>
            </a:r>
            <a:r>
              <a:rPr lang="de-DE" dirty="0"/>
              <a:t> et al., </a:t>
            </a:r>
            <a:r>
              <a:rPr lang="de-DE" dirty="0" err="1"/>
              <a:t>medRxiv</a:t>
            </a:r>
            <a:r>
              <a:rPr lang="de-DE" dirty="0"/>
              <a:t> 2021.08.20.21262158; </a:t>
            </a:r>
            <a:r>
              <a:rPr lang="de-DE" dirty="0" err="1"/>
              <a:t>doi</a:t>
            </a:r>
            <a:r>
              <a:rPr lang="de-DE" dirty="0"/>
              <a:t>: https://doi.org/10.1101/2021.08.20.21262158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00130EB-AA7F-4AFD-A78F-CB2D596679DD}"/>
              </a:ext>
            </a:extLst>
          </p:cNvPr>
          <p:cNvSpPr txBox="1"/>
          <p:nvPr/>
        </p:nvSpPr>
        <p:spPr>
          <a:xfrm>
            <a:off x="-33276" y="0"/>
            <a:ext cx="12059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Kinetik bei Geimpften im Vergleich zu Ungeimpften (1)</a:t>
            </a:r>
          </a:p>
        </p:txBody>
      </p:sp>
    </p:spTree>
    <p:extLst>
      <p:ext uri="{BB962C8B-B14F-4D97-AF65-F5344CB8AC3E}">
        <p14:creationId xmlns:p14="http://schemas.microsoft.com/office/powerpoint/2010/main" val="24564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Office PowerPoint</Application>
  <PresentationFormat>Breitbild</PresentationFormat>
  <Paragraphs>98</Paragraphs>
  <Slides>10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Office</vt:lpstr>
      <vt:lpstr>PowerPoint-Präsentation</vt:lpstr>
      <vt:lpstr>PowerPoint-Präsentation</vt:lpstr>
      <vt:lpstr>Methods – brief math</vt:lpstr>
      <vt:lpstr>PowerPoint-Präsentation</vt:lpstr>
      <vt:lpstr>PowerPoint-Präsentation</vt:lpstr>
      <vt:lpstr>Methods – brief math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Djin-Ye Oh</dc:creator>
  <cp:lastModifiedBy>Rexroth, Ute</cp:lastModifiedBy>
  <cp:revision>85</cp:revision>
  <cp:lastPrinted>2021-10-05T22:36:45Z</cp:lastPrinted>
  <dcterms:created xsi:type="dcterms:W3CDTF">2021-10-02T10:17:57Z</dcterms:created>
  <dcterms:modified xsi:type="dcterms:W3CDTF">2021-10-06T11:04:06Z</dcterms:modified>
</cp:coreProperties>
</file>